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7" r:id="rId3"/>
    <p:sldId id="257" r:id="rId4"/>
    <p:sldId id="288" r:id="rId5"/>
    <p:sldId id="265" r:id="rId6"/>
    <p:sldId id="282" r:id="rId7"/>
    <p:sldId id="278" r:id="rId8"/>
    <p:sldId id="284" r:id="rId9"/>
    <p:sldId id="289" r:id="rId10"/>
    <p:sldId id="273" r:id="rId11"/>
    <p:sldId id="274" r:id="rId12"/>
    <p:sldId id="275" r:id="rId13"/>
    <p:sldId id="285" r:id="rId14"/>
    <p:sldId id="277" r:id="rId15"/>
    <p:sldId id="290" r:id="rId16"/>
    <p:sldId id="291" r:id="rId17"/>
    <p:sldId id="279" r:id="rId18"/>
    <p:sldId id="280" r:id="rId19"/>
    <p:sldId id="281"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rios, Lisa C. (CDC/DDID/NCHHSTP/DASH)" initials="BLC(" lastIdx="6" clrIdx="0">
    <p:extLst>
      <p:ext uri="{19B8F6BF-5375-455C-9EA6-DF929625EA0E}">
        <p15:presenceInfo xmlns:p15="http://schemas.microsoft.com/office/powerpoint/2012/main" userId="S-1-5-21-1207783550-2075000910-922709458-202325" providerId="AD"/>
      </p:ext>
    </p:extLst>
  </p:cmAuthor>
  <p:cmAuthor id="2" name="Wang, Li Yan (CDC/OID/NCHHSTP)" initials="WLY(" lastIdx="3" clrIdx="1">
    <p:extLst>
      <p:ext uri="{19B8F6BF-5375-455C-9EA6-DF929625EA0E}">
        <p15:presenceInfo xmlns:p15="http://schemas.microsoft.com/office/powerpoint/2012/main" userId="S-1-5-21-1207783550-2075000910-922709458-2023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2" autoAdjust="0"/>
    <p:restoredTop sz="94660"/>
  </p:normalViewPr>
  <p:slideViewPr>
    <p:cSldViewPr snapToGrid="0">
      <p:cViewPr varScale="1">
        <p:scale>
          <a:sx n="116" d="100"/>
          <a:sy n="116" d="100"/>
        </p:scale>
        <p:origin x="10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9-02-05T17:20:50.964" idx="3">
    <p:pos x="6065" y="2880"/>
    <p:text>declines or should decline?</p:text>
    <p:extLst>
      <p:ext uri="{C676402C-5697-4E1C-873F-D02D1690AC5C}">
        <p15:threadingInfo xmlns:p15="http://schemas.microsoft.com/office/powerpoint/2012/main" timeZoneBias="30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A819B4-D3EB-4444-9071-FE120C6ED3E0}" type="datetimeFigureOut">
              <a:rPr lang="en-US" smtClean="0"/>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EEE81-1362-46E3-9844-D3404CB5968D}" type="slidenum">
              <a:rPr lang="en-US" smtClean="0"/>
              <a:t>‹#›</a:t>
            </a:fld>
            <a:endParaRPr lang="en-US"/>
          </a:p>
        </p:txBody>
      </p:sp>
    </p:spTree>
    <p:extLst>
      <p:ext uri="{BB962C8B-B14F-4D97-AF65-F5344CB8AC3E}">
        <p14:creationId xmlns:p14="http://schemas.microsoft.com/office/powerpoint/2010/main" val="2500690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A819B4-D3EB-4444-9071-FE120C6ED3E0}" type="datetimeFigureOut">
              <a:rPr lang="en-US" smtClean="0"/>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EEE81-1362-46E3-9844-D3404CB5968D}" type="slidenum">
              <a:rPr lang="en-US" smtClean="0"/>
              <a:t>‹#›</a:t>
            </a:fld>
            <a:endParaRPr lang="en-US"/>
          </a:p>
        </p:txBody>
      </p:sp>
    </p:spTree>
    <p:extLst>
      <p:ext uri="{BB962C8B-B14F-4D97-AF65-F5344CB8AC3E}">
        <p14:creationId xmlns:p14="http://schemas.microsoft.com/office/powerpoint/2010/main" val="1150723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A819B4-D3EB-4444-9071-FE120C6ED3E0}" type="datetimeFigureOut">
              <a:rPr lang="en-US" smtClean="0"/>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EEE81-1362-46E3-9844-D3404CB5968D}" type="slidenum">
              <a:rPr lang="en-US" smtClean="0"/>
              <a:t>‹#›</a:t>
            </a:fld>
            <a:endParaRPr lang="en-US"/>
          </a:p>
        </p:txBody>
      </p:sp>
    </p:spTree>
    <p:extLst>
      <p:ext uri="{BB962C8B-B14F-4D97-AF65-F5344CB8AC3E}">
        <p14:creationId xmlns:p14="http://schemas.microsoft.com/office/powerpoint/2010/main" val="2357141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9A819B4-D3EB-4444-9071-FE120C6ED3E0}" type="datetimeFigureOut">
              <a:rPr lang="en-US" smtClean="0"/>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EEE81-1362-46E3-9844-D3404CB5968D}" type="slidenum">
              <a:rPr lang="en-US" smtClean="0"/>
              <a:t>‹#›</a:t>
            </a:fld>
            <a:endParaRPr lang="en-US"/>
          </a:p>
        </p:txBody>
      </p:sp>
    </p:spTree>
    <p:extLst>
      <p:ext uri="{BB962C8B-B14F-4D97-AF65-F5344CB8AC3E}">
        <p14:creationId xmlns:p14="http://schemas.microsoft.com/office/powerpoint/2010/main" val="375204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9A819B4-D3EB-4444-9071-FE120C6ED3E0}" type="datetimeFigureOut">
              <a:rPr lang="en-US" smtClean="0"/>
              <a:t>2/25/2019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9EEE81-1362-46E3-9844-D3404CB5968D}" type="slidenum">
              <a:rPr lang="en-US" smtClean="0"/>
              <a:t>‹#›</a:t>
            </a:fld>
            <a:endParaRPr lang="en-US"/>
          </a:p>
        </p:txBody>
      </p:sp>
    </p:spTree>
    <p:extLst>
      <p:ext uri="{BB962C8B-B14F-4D97-AF65-F5344CB8AC3E}">
        <p14:creationId xmlns:p14="http://schemas.microsoft.com/office/powerpoint/2010/main" val="779810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A819B4-D3EB-4444-9071-FE120C6ED3E0}" type="datetimeFigureOut">
              <a:rPr lang="en-US" smtClean="0"/>
              <a:t>2/25/2019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9EEE81-1362-46E3-9844-D3404CB5968D}" type="slidenum">
              <a:rPr lang="en-US" smtClean="0"/>
              <a:t>‹#›</a:t>
            </a:fld>
            <a:endParaRPr lang="en-US"/>
          </a:p>
        </p:txBody>
      </p:sp>
    </p:spTree>
    <p:extLst>
      <p:ext uri="{BB962C8B-B14F-4D97-AF65-F5344CB8AC3E}">
        <p14:creationId xmlns:p14="http://schemas.microsoft.com/office/powerpoint/2010/main" val="105553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A819B4-D3EB-4444-9071-FE120C6ED3E0}" type="datetimeFigureOut">
              <a:rPr lang="en-US" smtClean="0"/>
              <a:t>2/25/2019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9EEE81-1362-46E3-9844-D3404CB5968D}" type="slidenum">
              <a:rPr lang="en-US" smtClean="0"/>
              <a:t>‹#›</a:t>
            </a:fld>
            <a:endParaRPr lang="en-US"/>
          </a:p>
        </p:txBody>
      </p:sp>
    </p:spTree>
    <p:extLst>
      <p:ext uri="{BB962C8B-B14F-4D97-AF65-F5344CB8AC3E}">
        <p14:creationId xmlns:p14="http://schemas.microsoft.com/office/powerpoint/2010/main" val="945953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A819B4-D3EB-4444-9071-FE120C6ED3E0}" type="datetimeFigureOut">
              <a:rPr lang="en-US" smtClean="0"/>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EEE81-1362-46E3-9844-D3404CB5968D}" type="slidenum">
              <a:rPr lang="en-US" smtClean="0"/>
              <a:t>‹#›</a:t>
            </a:fld>
            <a:endParaRPr lang="en-US"/>
          </a:p>
        </p:txBody>
      </p:sp>
    </p:spTree>
    <p:extLst>
      <p:ext uri="{BB962C8B-B14F-4D97-AF65-F5344CB8AC3E}">
        <p14:creationId xmlns:p14="http://schemas.microsoft.com/office/powerpoint/2010/main" val="3129669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A819B4-D3EB-4444-9071-FE120C6ED3E0}" type="datetimeFigureOut">
              <a:rPr lang="en-US" smtClean="0"/>
              <a:t>2/25/2019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EEE81-1362-46E3-9844-D3404CB5968D}" type="slidenum">
              <a:rPr lang="en-US" smtClean="0"/>
              <a:t>‹#›</a:t>
            </a:fld>
            <a:endParaRPr lang="en-US"/>
          </a:p>
        </p:txBody>
      </p:sp>
    </p:spTree>
    <p:extLst>
      <p:ext uri="{BB962C8B-B14F-4D97-AF65-F5344CB8AC3E}">
        <p14:creationId xmlns:p14="http://schemas.microsoft.com/office/powerpoint/2010/main" val="3751523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A819B4-D3EB-4444-9071-FE120C6ED3E0}" type="datetimeFigureOut">
              <a:rPr lang="en-US" smtClean="0"/>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EEE81-1362-46E3-9844-D3404CB5968D}" type="slidenum">
              <a:rPr lang="en-US" smtClean="0"/>
              <a:t>‹#›</a:t>
            </a:fld>
            <a:endParaRPr lang="en-US"/>
          </a:p>
        </p:txBody>
      </p:sp>
    </p:spTree>
    <p:extLst>
      <p:ext uri="{BB962C8B-B14F-4D97-AF65-F5344CB8AC3E}">
        <p14:creationId xmlns:p14="http://schemas.microsoft.com/office/powerpoint/2010/main" val="2014985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A819B4-D3EB-4444-9071-FE120C6ED3E0}" type="datetimeFigureOut">
              <a:rPr lang="en-US" smtClean="0"/>
              <a:t>2/25/2019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EEE81-1362-46E3-9844-D3404CB5968D}" type="slidenum">
              <a:rPr lang="en-US" smtClean="0"/>
              <a:t>‹#›</a:t>
            </a:fld>
            <a:endParaRPr lang="en-US"/>
          </a:p>
        </p:txBody>
      </p:sp>
    </p:spTree>
    <p:extLst>
      <p:ext uri="{BB962C8B-B14F-4D97-AF65-F5344CB8AC3E}">
        <p14:creationId xmlns:p14="http://schemas.microsoft.com/office/powerpoint/2010/main" val="1673854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A819B4-D3EB-4444-9071-FE120C6ED3E0}" type="datetimeFigureOut">
              <a:rPr lang="en-US" smtClean="0"/>
              <a:t>2/25/2019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9EEE81-1362-46E3-9844-D3404CB5968D}" type="slidenum">
              <a:rPr lang="en-US" smtClean="0"/>
              <a:t>‹#›</a:t>
            </a:fld>
            <a:endParaRPr lang="en-US"/>
          </a:p>
        </p:txBody>
      </p:sp>
    </p:spTree>
    <p:extLst>
      <p:ext uri="{BB962C8B-B14F-4D97-AF65-F5344CB8AC3E}">
        <p14:creationId xmlns:p14="http://schemas.microsoft.com/office/powerpoint/2010/main" val="2736934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gi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epimodel.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5600"/>
            <a:ext cx="9144000" cy="2387600"/>
          </a:xfrm>
        </p:spPr>
        <p:txBody>
          <a:bodyPr>
            <a:normAutofit/>
          </a:bodyPr>
          <a:lstStyle/>
          <a:p>
            <a:r>
              <a:rPr lang="en-US" sz="4800" b="1" dirty="0" smtClean="0"/>
              <a:t>Modeling the joint effects of </a:t>
            </a:r>
            <a:r>
              <a:rPr lang="en-US" sz="4800" b="1" dirty="0" err="1" smtClean="0"/>
              <a:t>PrEP</a:t>
            </a:r>
            <a:r>
              <a:rPr lang="en-US" sz="4800" b="1" dirty="0" smtClean="0"/>
              <a:t> for adult MSM and adolescent sexual minority males in the U.S.</a:t>
            </a:r>
            <a:endParaRPr lang="en-US" sz="4800" b="1" dirty="0"/>
          </a:p>
        </p:txBody>
      </p:sp>
      <p:sp>
        <p:nvSpPr>
          <p:cNvPr id="3" name="Subtitle 2"/>
          <p:cNvSpPr>
            <a:spLocks noGrp="1"/>
          </p:cNvSpPr>
          <p:nvPr>
            <p:ph type="subTitle" idx="1"/>
          </p:nvPr>
        </p:nvSpPr>
        <p:spPr>
          <a:xfrm>
            <a:off x="1524000" y="2482879"/>
            <a:ext cx="9144000" cy="925929"/>
          </a:xfrm>
        </p:spPr>
        <p:txBody>
          <a:bodyPr>
            <a:normAutofit fontScale="70000" lnSpcReduction="20000"/>
          </a:bodyPr>
          <a:lstStyle/>
          <a:p>
            <a:pPr algn="l">
              <a:lnSpc>
                <a:spcPct val="120000"/>
              </a:lnSpc>
              <a:spcBef>
                <a:spcPts val="0"/>
              </a:spcBef>
            </a:pPr>
            <a:r>
              <a:rPr lang="en-US" dirty="0" smtClean="0"/>
              <a:t>D. T. Hamilton, MPH PhD, S. M. Goodreau, PhD, S. M. Jenness, PhD, P. S. Sullivan, DVM PhD, L. Wang, MBA MA, R. L. Dunville, MPH, L. C. Barrios, </a:t>
            </a:r>
            <a:r>
              <a:rPr lang="en-US" dirty="0" err="1" smtClean="0"/>
              <a:t>DrPH</a:t>
            </a:r>
            <a:r>
              <a:rPr lang="en-US" dirty="0" smtClean="0"/>
              <a:t>, M. Aslam, PhD, E. S. Rosenberg, PhD</a:t>
            </a:r>
          </a:p>
          <a:p>
            <a:pPr algn="l">
              <a:lnSpc>
                <a:spcPct val="120000"/>
              </a:lnSpc>
              <a:spcBef>
                <a:spcPts val="0"/>
              </a:spcBef>
            </a:pPr>
            <a:r>
              <a:rPr lang="en-US" baseline="30000" dirty="0" smtClean="0"/>
              <a:t> </a:t>
            </a:r>
            <a:endParaRPr lang="en-US" dirty="0" smtClean="0"/>
          </a:p>
          <a:p>
            <a:endParaRPr lang="en-US" sz="1900" dirty="0"/>
          </a:p>
        </p:txBody>
      </p:sp>
      <p:pic>
        <p:nvPicPr>
          <p:cNvPr id="1025" name="Picture 1" descr="2019 National HIV Prevention Confer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671" y="4929106"/>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0227" y="4332129"/>
            <a:ext cx="8850791" cy="646331"/>
          </a:xfrm>
          <a:prstGeom prst="rect">
            <a:avLst/>
          </a:prstGeom>
        </p:spPr>
        <p:txBody>
          <a:bodyPr wrap="square">
            <a:spAutoFit/>
          </a:bodyPr>
          <a:lstStyle/>
          <a:p>
            <a:r>
              <a:rPr lang="en-US" b="0" i="0" dirty="0" smtClean="0">
                <a:solidFill>
                  <a:srgbClr val="555555"/>
                </a:solidFill>
                <a:effectLst/>
                <a:latin typeface="Lato"/>
              </a:rPr>
              <a:t>2019 National HIV Prevention Conference </a:t>
            </a:r>
          </a:p>
          <a:p>
            <a:r>
              <a:rPr lang="en-US" b="0" i="0" dirty="0" smtClean="0">
                <a:solidFill>
                  <a:srgbClr val="555555"/>
                </a:solidFill>
                <a:effectLst/>
                <a:latin typeface="Lato"/>
              </a:rPr>
              <a:t>Mar 18 - 21, 2019, Atlanta, Georgia, USA</a:t>
            </a:r>
            <a:endParaRPr lang="en-US" dirty="0"/>
          </a:p>
        </p:txBody>
      </p:sp>
      <p:pic>
        <p:nvPicPr>
          <p:cNvPr id="1028" name="Picture 4" descr="http://www.emorycamp.org/images/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8305" y="5098037"/>
            <a:ext cx="1905000" cy="16668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university of washington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8191" y="5064422"/>
            <a:ext cx="4010397" cy="72695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SDE Home P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2180" y="5965944"/>
            <a:ext cx="5324475" cy="70485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cdc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10206" y="5332661"/>
            <a:ext cx="2246466" cy="1325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9922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Background</a:t>
            </a:r>
            <a:endParaRPr lang="en-US" sz="4000" dirty="0"/>
          </a:p>
        </p:txBody>
      </p:sp>
      <p:sp>
        <p:nvSpPr>
          <p:cNvPr id="3" name="Content Placeholder 2"/>
          <p:cNvSpPr>
            <a:spLocks noGrp="1"/>
          </p:cNvSpPr>
          <p:nvPr>
            <p:ph idx="1"/>
          </p:nvPr>
        </p:nvSpPr>
        <p:spPr>
          <a:xfrm>
            <a:off x="838200" y="1453415"/>
            <a:ext cx="10515600" cy="4723548"/>
          </a:xfrm>
        </p:spPr>
        <p:txBody>
          <a:bodyPr>
            <a:normAutofit/>
          </a:bodyPr>
          <a:lstStyle/>
          <a:p>
            <a:r>
              <a:rPr lang="en-US" sz="2400" dirty="0" smtClean="0"/>
              <a:t>Adolescent sexual minority males (ASMM) are at high risk for HIV acquisition</a:t>
            </a:r>
          </a:p>
          <a:p>
            <a:endParaRPr lang="en-US" sz="2400" dirty="0" smtClean="0"/>
          </a:p>
          <a:p>
            <a:r>
              <a:rPr lang="en-US" sz="2400" dirty="0" smtClean="0"/>
              <a:t>CDC </a:t>
            </a:r>
            <a:r>
              <a:rPr lang="en-US" sz="2400" dirty="0"/>
              <a:t>surveillance </a:t>
            </a:r>
            <a:r>
              <a:rPr lang="en-US" sz="2400" dirty="0" smtClean="0"/>
              <a:t>indicates &gt;</a:t>
            </a:r>
            <a:r>
              <a:rPr lang="en-US" sz="2400" dirty="0"/>
              <a:t>1300 new HIV </a:t>
            </a:r>
            <a:r>
              <a:rPr lang="en-US" sz="2400" dirty="0" smtClean="0"/>
              <a:t>diagnoses/year </a:t>
            </a:r>
            <a:r>
              <a:rPr lang="en-US" sz="2400" dirty="0"/>
              <a:t>among ASMM (ages 15-19) whose primary risk category is sexual contact with another </a:t>
            </a:r>
            <a:r>
              <a:rPr lang="en-US" sz="2400" dirty="0" smtClean="0"/>
              <a:t>male</a:t>
            </a:r>
          </a:p>
          <a:p>
            <a:pPr lvl="1"/>
            <a:r>
              <a:rPr lang="en-US" dirty="0" smtClean="0"/>
              <a:t>Rates of HIV </a:t>
            </a:r>
            <a:r>
              <a:rPr lang="en-US" dirty="0"/>
              <a:t>testing </a:t>
            </a:r>
            <a:r>
              <a:rPr lang="en-US" dirty="0" smtClean="0"/>
              <a:t>are low</a:t>
            </a:r>
          </a:p>
          <a:p>
            <a:pPr lvl="1"/>
            <a:r>
              <a:rPr lang="en-US" dirty="0" smtClean="0"/>
              <a:t>Incidence </a:t>
            </a:r>
            <a:r>
              <a:rPr lang="en-US" dirty="0"/>
              <a:t>and </a:t>
            </a:r>
            <a:r>
              <a:rPr lang="en-US" dirty="0" smtClean="0"/>
              <a:t>prevalence are </a:t>
            </a:r>
            <a:r>
              <a:rPr lang="en-US" dirty="0"/>
              <a:t>likely much </a:t>
            </a:r>
            <a:r>
              <a:rPr lang="en-US" dirty="0" smtClean="0"/>
              <a:t>higher</a:t>
            </a:r>
          </a:p>
          <a:p>
            <a:endParaRPr lang="en-US" sz="2400" dirty="0" smtClean="0"/>
          </a:p>
          <a:p>
            <a:r>
              <a:rPr lang="en-US" sz="2400" dirty="0" smtClean="0"/>
              <a:t>Prevalence </a:t>
            </a:r>
            <a:r>
              <a:rPr lang="en-US" sz="2400" dirty="0"/>
              <a:t>estimates among 18–22 year-old MSM were 11-14% across three National HIV Behavioral Surveillance </a:t>
            </a:r>
            <a:r>
              <a:rPr lang="en-US" sz="2400" dirty="0" smtClean="0"/>
              <a:t>rounds</a:t>
            </a:r>
          </a:p>
          <a:p>
            <a:endParaRPr lang="en-US" sz="2400" dirty="0"/>
          </a:p>
          <a:p>
            <a:r>
              <a:rPr lang="en-US" sz="2400" dirty="0" smtClean="0"/>
              <a:t>Targeting interventions exclusively towards adults may be too late </a:t>
            </a:r>
            <a:endParaRPr lang="en-US" sz="2400" dirty="0"/>
          </a:p>
        </p:txBody>
      </p:sp>
    </p:spTree>
    <p:extLst>
      <p:ext uri="{BB962C8B-B14F-4D97-AF65-F5344CB8AC3E}">
        <p14:creationId xmlns:p14="http://schemas.microsoft.com/office/powerpoint/2010/main" val="113879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836"/>
            <a:ext cx="10515600" cy="1325563"/>
          </a:xfrm>
        </p:spPr>
        <p:txBody>
          <a:bodyPr/>
          <a:lstStyle/>
          <a:p>
            <a:r>
              <a:rPr lang="en-US" sz="4000" b="1" dirty="0" smtClean="0"/>
              <a:t>Motivation</a:t>
            </a:r>
            <a:endParaRPr lang="en-US" sz="4000" b="1" dirty="0"/>
          </a:p>
        </p:txBody>
      </p:sp>
      <p:sp>
        <p:nvSpPr>
          <p:cNvPr id="3" name="Content Placeholder 2"/>
          <p:cNvSpPr>
            <a:spLocks noGrp="1"/>
          </p:cNvSpPr>
          <p:nvPr>
            <p:ph idx="1"/>
          </p:nvPr>
        </p:nvSpPr>
        <p:spPr>
          <a:xfrm>
            <a:off x="838200" y="1196502"/>
            <a:ext cx="10515600" cy="5486400"/>
          </a:xfrm>
        </p:spPr>
        <p:txBody>
          <a:bodyPr>
            <a:normAutofit fontScale="70000" lnSpcReduction="20000"/>
          </a:bodyPr>
          <a:lstStyle/>
          <a:p>
            <a:pPr>
              <a:lnSpc>
                <a:spcPct val="120000"/>
              </a:lnSpc>
            </a:pPr>
            <a:r>
              <a:rPr lang="en-US" sz="3400" dirty="0"/>
              <a:t>T</a:t>
            </a:r>
            <a:r>
              <a:rPr lang="en-US" sz="3400" dirty="0" smtClean="0"/>
              <a:t>he potential impact of </a:t>
            </a:r>
            <a:r>
              <a:rPr lang="en-US" sz="3400" dirty="0" err="1" smtClean="0"/>
              <a:t>PrEP</a:t>
            </a:r>
            <a:r>
              <a:rPr lang="en-US" sz="3400" dirty="0" smtClean="0"/>
              <a:t> use on the HIV epidemics among MSM and ASMM has been evaluated in several modeling studies</a:t>
            </a:r>
          </a:p>
          <a:p>
            <a:endParaRPr lang="en-US" sz="3300" dirty="0" smtClean="0"/>
          </a:p>
          <a:p>
            <a:pPr lvl="2">
              <a:lnSpc>
                <a:spcPct val="120000"/>
              </a:lnSpc>
            </a:pPr>
            <a:r>
              <a:rPr lang="en-US" dirty="0" smtClean="0"/>
              <a:t>Jenness et al. 2016 “Impact of the Centers for Disease Control's HIV </a:t>
            </a:r>
            <a:r>
              <a:rPr lang="en-US" dirty="0" err="1" smtClean="0"/>
              <a:t>Preexposure</a:t>
            </a:r>
            <a:r>
              <a:rPr lang="en-US" dirty="0" smtClean="0"/>
              <a:t> Prophylaxis Guidelines for Men Who Have Sex With Men in the United States.” J Infect Dis. 2016.</a:t>
            </a:r>
          </a:p>
          <a:p>
            <a:pPr lvl="2">
              <a:lnSpc>
                <a:spcPct val="120000"/>
              </a:lnSpc>
            </a:pPr>
            <a:r>
              <a:rPr lang="en-US" dirty="0" smtClean="0"/>
              <a:t>Jenness et al. 2017 “Incidence of gonorrhea and chlamydia following human immunodeficiency virus </a:t>
            </a:r>
            <a:r>
              <a:rPr lang="en-US" dirty="0" err="1" smtClean="0"/>
              <a:t>preexposure</a:t>
            </a:r>
            <a:r>
              <a:rPr lang="en-US" dirty="0" smtClean="0"/>
              <a:t> prophylaxis among men who have sex with men: a modeling study.” Clinical Infectious Diseases 65 (5), 712-718. 2017</a:t>
            </a:r>
          </a:p>
          <a:p>
            <a:pPr lvl="2">
              <a:lnSpc>
                <a:spcPct val="120000"/>
              </a:lnSpc>
            </a:pPr>
            <a:r>
              <a:rPr lang="en-US" dirty="0" smtClean="0"/>
              <a:t>Jenness et al. 2017 “Individual HIV risk versus population impact of risk compensation after HIV </a:t>
            </a:r>
            <a:r>
              <a:rPr lang="en-US" dirty="0" err="1" smtClean="0"/>
              <a:t>preexposure</a:t>
            </a:r>
            <a:r>
              <a:rPr lang="en-US" dirty="0" smtClean="0"/>
              <a:t> prophylaxis initiation among men who have sex with men.” </a:t>
            </a:r>
            <a:r>
              <a:rPr lang="en-US" dirty="0" err="1" smtClean="0"/>
              <a:t>PloS</a:t>
            </a:r>
            <a:r>
              <a:rPr lang="en-US" dirty="0" smtClean="0"/>
              <a:t> one 12 (1), e0169484 2017</a:t>
            </a:r>
          </a:p>
          <a:p>
            <a:pPr lvl="2">
              <a:lnSpc>
                <a:spcPct val="120000"/>
              </a:lnSpc>
            </a:pPr>
            <a:r>
              <a:rPr lang="en-US" dirty="0" smtClean="0"/>
              <a:t>Goodreau et al. 2018 “Targeting Human Immunodeficiency Virus Pre-Exposure Prophylaxis to Adolescent Sexual Minority Males in Higher Prevalence Areas of the United States: A Modeling Study.” Journal of Adolescent Health 62 (3), 311-319. 2018</a:t>
            </a:r>
          </a:p>
          <a:p>
            <a:pPr lvl="2">
              <a:lnSpc>
                <a:spcPct val="120000"/>
              </a:lnSpc>
            </a:pPr>
            <a:r>
              <a:rPr lang="en-US" dirty="0" smtClean="0"/>
              <a:t>Hamilton et al. 2018 “Potential Impact of HIV </a:t>
            </a:r>
            <a:r>
              <a:rPr lang="en-US" dirty="0" err="1" smtClean="0"/>
              <a:t>Preexposure</a:t>
            </a:r>
            <a:r>
              <a:rPr lang="en-US" dirty="0" smtClean="0"/>
              <a:t> Prophylaxis Among Black and White Adolescent Sexual Minority Males.” AJPH Supplement 4, 2018, Vol 108, No. S4 </a:t>
            </a:r>
          </a:p>
          <a:p>
            <a:pPr marL="914400" lvl="2" indent="0">
              <a:buNone/>
            </a:pPr>
            <a:endParaRPr lang="en-US" sz="900" dirty="0" smtClean="0"/>
          </a:p>
          <a:p>
            <a:endParaRPr lang="en-US" dirty="0" smtClean="0"/>
          </a:p>
          <a:p>
            <a:r>
              <a:rPr lang="en-US" sz="3400" dirty="0" smtClean="0"/>
              <a:t>These populations are not independent </a:t>
            </a:r>
          </a:p>
          <a:p>
            <a:r>
              <a:rPr lang="en-US" sz="3400" dirty="0" smtClean="0"/>
              <a:t>When modeling populations in isolation potentially important effects can be missed</a:t>
            </a:r>
          </a:p>
          <a:p>
            <a:endParaRPr lang="en-US" dirty="0"/>
          </a:p>
        </p:txBody>
      </p:sp>
    </p:spTree>
    <p:extLst>
      <p:ext uri="{BB962C8B-B14F-4D97-AF65-F5344CB8AC3E}">
        <p14:creationId xmlns:p14="http://schemas.microsoft.com/office/powerpoint/2010/main" val="2735092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Goal</a:t>
            </a:r>
            <a:endParaRPr lang="en-US" b="1" dirty="0"/>
          </a:p>
        </p:txBody>
      </p:sp>
      <p:sp>
        <p:nvSpPr>
          <p:cNvPr id="3" name="Content Placeholder 2"/>
          <p:cNvSpPr>
            <a:spLocks noGrp="1"/>
          </p:cNvSpPr>
          <p:nvPr>
            <p:ph idx="1"/>
          </p:nvPr>
        </p:nvSpPr>
        <p:spPr/>
        <p:txBody>
          <a:bodyPr/>
          <a:lstStyle/>
          <a:p>
            <a:pPr>
              <a:lnSpc>
                <a:spcPct val="100000"/>
              </a:lnSpc>
            </a:pPr>
            <a:endParaRPr lang="en-US" dirty="0" smtClean="0"/>
          </a:p>
          <a:p>
            <a:pPr>
              <a:lnSpc>
                <a:spcPct val="100000"/>
              </a:lnSpc>
            </a:pPr>
            <a:r>
              <a:rPr lang="en-US" dirty="0" smtClean="0"/>
              <a:t>Our goal with this study it to estimate the population level impact of </a:t>
            </a:r>
            <a:r>
              <a:rPr lang="en-US" dirty="0" err="1" smtClean="0"/>
              <a:t>PrEP</a:t>
            </a:r>
            <a:r>
              <a:rPr lang="en-US" dirty="0" smtClean="0"/>
              <a:t> interventions among adult MSM and ASMM</a:t>
            </a:r>
            <a:endParaRPr lang="en-US" dirty="0"/>
          </a:p>
        </p:txBody>
      </p:sp>
    </p:spTree>
    <p:extLst>
      <p:ext uri="{BB962C8B-B14F-4D97-AF65-F5344CB8AC3E}">
        <p14:creationId xmlns:p14="http://schemas.microsoft.com/office/powerpoint/2010/main" val="8515614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2202"/>
            <a:ext cx="10515600" cy="1325563"/>
          </a:xfrm>
        </p:spPr>
        <p:txBody>
          <a:bodyPr>
            <a:normAutofit/>
          </a:bodyPr>
          <a:lstStyle/>
          <a:p>
            <a:r>
              <a:rPr lang="en-US" sz="4000" b="1" dirty="0" smtClean="0"/>
              <a:t>The model</a:t>
            </a:r>
            <a:endParaRPr lang="en-US" sz="4000" b="1" dirty="0"/>
          </a:p>
        </p:txBody>
      </p:sp>
      <p:sp>
        <p:nvSpPr>
          <p:cNvPr id="3" name="Content Placeholder 2"/>
          <p:cNvSpPr>
            <a:spLocks noGrp="1"/>
          </p:cNvSpPr>
          <p:nvPr>
            <p:ph idx="1"/>
          </p:nvPr>
        </p:nvSpPr>
        <p:spPr>
          <a:xfrm>
            <a:off x="635267" y="1106906"/>
            <a:ext cx="10718533" cy="5486400"/>
          </a:xfrm>
        </p:spPr>
        <p:txBody>
          <a:bodyPr>
            <a:normAutofit fontScale="25000" lnSpcReduction="20000"/>
          </a:bodyPr>
          <a:lstStyle/>
          <a:p>
            <a:pPr>
              <a:lnSpc>
                <a:spcPct val="120000"/>
              </a:lnSpc>
            </a:pPr>
            <a:r>
              <a:rPr lang="en-US" sz="9600" dirty="0" smtClean="0"/>
              <a:t>Agent based stochastic network model</a:t>
            </a:r>
          </a:p>
          <a:p>
            <a:pPr lvl="1">
              <a:lnSpc>
                <a:spcPct val="120000"/>
              </a:lnSpc>
            </a:pPr>
            <a:r>
              <a:rPr lang="en-US" sz="9600" dirty="0" smtClean="0"/>
              <a:t>Built on the </a:t>
            </a:r>
            <a:r>
              <a:rPr lang="en-US" sz="9600" dirty="0" err="1" smtClean="0"/>
              <a:t>EpiModel</a:t>
            </a:r>
            <a:r>
              <a:rPr lang="en-US" sz="9600" dirty="0" smtClean="0"/>
              <a:t> platform </a:t>
            </a:r>
            <a:r>
              <a:rPr lang="en-US" sz="9600" dirty="0" smtClean="0">
                <a:hlinkClick r:id="rId2"/>
              </a:rPr>
              <a:t>http://www.epimodel.org/</a:t>
            </a:r>
            <a:endParaRPr lang="en-US" sz="9600" dirty="0" smtClean="0"/>
          </a:p>
          <a:p>
            <a:pPr lvl="2">
              <a:lnSpc>
                <a:spcPct val="120000"/>
              </a:lnSpc>
            </a:pPr>
            <a:r>
              <a:rPr lang="en-US" sz="9600" dirty="0" smtClean="0"/>
              <a:t>Tools for </a:t>
            </a:r>
            <a:r>
              <a:rPr lang="en-US" sz="9600" dirty="0"/>
              <a:t>simulating and analyzing mathematical models of infectious disease </a:t>
            </a:r>
            <a:r>
              <a:rPr lang="en-US" sz="9600" dirty="0" smtClean="0"/>
              <a:t>dynamic</a:t>
            </a:r>
          </a:p>
          <a:p>
            <a:pPr>
              <a:lnSpc>
                <a:spcPct val="120000"/>
              </a:lnSpc>
            </a:pPr>
            <a:r>
              <a:rPr lang="en-US" sz="9600" dirty="0" smtClean="0"/>
              <a:t>Three </a:t>
            </a:r>
            <a:r>
              <a:rPr lang="en-US" sz="9600" dirty="0"/>
              <a:t>age groups</a:t>
            </a:r>
          </a:p>
          <a:p>
            <a:pPr lvl="1">
              <a:lnSpc>
                <a:spcPct val="120000"/>
              </a:lnSpc>
            </a:pPr>
            <a:r>
              <a:rPr lang="en-US" sz="9600" dirty="0">
                <a:solidFill>
                  <a:schemeClr val="accent2">
                    <a:lumMod val="75000"/>
                  </a:schemeClr>
                </a:solidFill>
              </a:rPr>
              <a:t>Older adult MSM (OAMSM</a:t>
            </a:r>
            <a:r>
              <a:rPr lang="en-US" sz="9600" dirty="0" smtClean="0">
                <a:solidFill>
                  <a:schemeClr val="accent2">
                    <a:lumMod val="75000"/>
                  </a:schemeClr>
                </a:solidFill>
              </a:rPr>
              <a:t>) </a:t>
            </a:r>
            <a:r>
              <a:rPr lang="en-US" sz="9600" dirty="0">
                <a:solidFill>
                  <a:schemeClr val="accent2">
                    <a:lumMod val="75000"/>
                  </a:schemeClr>
                </a:solidFill>
              </a:rPr>
              <a:t>– </a:t>
            </a:r>
            <a:r>
              <a:rPr lang="en-US" sz="9600" dirty="0" smtClean="0">
                <a:solidFill>
                  <a:schemeClr val="accent2">
                    <a:lumMod val="75000"/>
                  </a:schemeClr>
                </a:solidFill>
              </a:rPr>
              <a:t>ages 26-40</a:t>
            </a:r>
            <a:endParaRPr lang="en-US" sz="9600" dirty="0">
              <a:solidFill>
                <a:schemeClr val="accent2">
                  <a:lumMod val="75000"/>
                </a:schemeClr>
              </a:solidFill>
            </a:endParaRPr>
          </a:p>
          <a:p>
            <a:pPr lvl="1">
              <a:lnSpc>
                <a:spcPct val="120000"/>
              </a:lnSpc>
            </a:pPr>
            <a:r>
              <a:rPr lang="en-US" sz="9600" dirty="0">
                <a:solidFill>
                  <a:schemeClr val="accent2">
                    <a:lumMod val="75000"/>
                  </a:schemeClr>
                </a:solidFill>
              </a:rPr>
              <a:t>Young adult MSM (</a:t>
            </a:r>
            <a:r>
              <a:rPr lang="en-US" sz="9600" dirty="0" smtClean="0">
                <a:solidFill>
                  <a:schemeClr val="accent2">
                    <a:lumMod val="75000"/>
                  </a:schemeClr>
                </a:solidFill>
              </a:rPr>
              <a:t>YAMSM) – ages 19-25</a:t>
            </a:r>
            <a:endParaRPr lang="en-US" sz="9600" dirty="0">
              <a:solidFill>
                <a:schemeClr val="accent2">
                  <a:lumMod val="75000"/>
                </a:schemeClr>
              </a:solidFill>
            </a:endParaRPr>
          </a:p>
          <a:p>
            <a:pPr lvl="1">
              <a:lnSpc>
                <a:spcPct val="120000"/>
              </a:lnSpc>
            </a:pPr>
            <a:r>
              <a:rPr lang="en-US" sz="9600" dirty="0" smtClean="0">
                <a:solidFill>
                  <a:schemeClr val="accent1">
                    <a:lumMod val="75000"/>
                  </a:schemeClr>
                </a:solidFill>
              </a:rPr>
              <a:t>Adolescent sexual minority males (ASMM) – ages 13-18</a:t>
            </a:r>
          </a:p>
          <a:p>
            <a:pPr>
              <a:lnSpc>
                <a:spcPct val="120000"/>
              </a:lnSpc>
            </a:pPr>
            <a:r>
              <a:rPr lang="en-US" sz="9600" dirty="0" smtClean="0"/>
              <a:t>Four relationship types</a:t>
            </a:r>
          </a:p>
          <a:p>
            <a:pPr lvl="1">
              <a:lnSpc>
                <a:spcPct val="120000"/>
              </a:lnSpc>
            </a:pPr>
            <a:r>
              <a:rPr lang="en-US" sz="9600" dirty="0" smtClean="0">
                <a:solidFill>
                  <a:schemeClr val="accent2">
                    <a:lumMod val="75000"/>
                  </a:schemeClr>
                </a:solidFill>
              </a:rPr>
              <a:t>Main – long term partnerships between two adult MSM</a:t>
            </a:r>
          </a:p>
          <a:p>
            <a:pPr lvl="1">
              <a:lnSpc>
                <a:spcPct val="120000"/>
              </a:lnSpc>
            </a:pPr>
            <a:r>
              <a:rPr lang="en-US" sz="9600" dirty="0" smtClean="0">
                <a:solidFill>
                  <a:schemeClr val="accent2">
                    <a:lumMod val="75000"/>
                  </a:schemeClr>
                </a:solidFill>
              </a:rPr>
              <a:t>Persistent – shorter term partnership between two adult MSM</a:t>
            </a:r>
          </a:p>
          <a:p>
            <a:pPr lvl="1">
              <a:lnSpc>
                <a:spcPct val="120000"/>
              </a:lnSpc>
            </a:pPr>
            <a:r>
              <a:rPr lang="en-US" sz="9600" dirty="0" smtClean="0">
                <a:solidFill>
                  <a:schemeClr val="accent2">
                    <a:lumMod val="75000"/>
                  </a:schemeClr>
                </a:solidFill>
              </a:rPr>
              <a:t>Onetime – single event partnership between two adult MSM</a:t>
            </a:r>
          </a:p>
          <a:p>
            <a:pPr lvl="1">
              <a:lnSpc>
                <a:spcPct val="120000"/>
              </a:lnSpc>
            </a:pPr>
            <a:r>
              <a:rPr lang="en-US" sz="9600" dirty="0" smtClean="0">
                <a:solidFill>
                  <a:schemeClr val="accent1">
                    <a:lumMod val="75000"/>
                  </a:schemeClr>
                </a:solidFill>
              </a:rPr>
              <a:t>ASMM – relationships between two ASMM or an ASMM and a YAMSM</a:t>
            </a:r>
          </a:p>
          <a:p>
            <a:pPr lvl="1"/>
            <a:endParaRPr lang="en-US" sz="6000" dirty="0" smtClean="0"/>
          </a:p>
          <a:p>
            <a:endParaRPr lang="en-US" dirty="0" smtClean="0"/>
          </a:p>
          <a:p>
            <a:endParaRPr lang="en-US" dirty="0"/>
          </a:p>
        </p:txBody>
      </p:sp>
    </p:spTree>
    <p:extLst>
      <p:ext uri="{BB962C8B-B14F-4D97-AF65-F5344CB8AC3E}">
        <p14:creationId xmlns:p14="http://schemas.microsoft.com/office/powerpoint/2010/main" val="208874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Key components of the </a:t>
            </a:r>
            <a:r>
              <a:rPr lang="en-US" sz="4000" b="1" dirty="0" smtClean="0"/>
              <a:t>model framework</a:t>
            </a:r>
            <a:endParaRPr lang="en-US" sz="4000" b="1" dirty="0"/>
          </a:p>
        </p:txBody>
      </p:sp>
      <p:pic>
        <p:nvPicPr>
          <p:cNvPr id="5" name="Content Placeholder 4"/>
          <p:cNvPicPr>
            <a:picLocks noGrp="1" noChangeAspect="1"/>
          </p:cNvPicPr>
          <p:nvPr>
            <p:ph idx="1"/>
          </p:nvPr>
        </p:nvPicPr>
        <p:blipFill>
          <a:blip r:embed="rId2"/>
          <a:stretch>
            <a:fillRect/>
          </a:stretch>
        </p:blipFill>
        <p:spPr>
          <a:xfrm>
            <a:off x="3795571" y="2506662"/>
            <a:ext cx="3659678" cy="3240699"/>
          </a:xfrm>
          <a:prstGeom prst="rect">
            <a:avLst/>
          </a:prstGeom>
        </p:spPr>
      </p:pic>
      <p:sp>
        <p:nvSpPr>
          <p:cNvPr id="6" name="Rectangle 5"/>
          <p:cNvSpPr/>
          <p:nvPr/>
        </p:nvSpPr>
        <p:spPr>
          <a:xfrm>
            <a:off x="4169977" y="2033367"/>
            <a:ext cx="2995307" cy="369332"/>
          </a:xfrm>
          <a:prstGeom prst="rect">
            <a:avLst/>
          </a:prstGeom>
        </p:spPr>
        <p:txBody>
          <a:bodyPr wrap="none">
            <a:spAutoFit/>
          </a:bodyPr>
          <a:lstStyle/>
          <a:p>
            <a:r>
              <a:rPr lang="en-US" b="0" i="0" u="none" strike="noStrike" baseline="0" dirty="0" smtClean="0">
                <a:solidFill>
                  <a:srgbClr val="000000"/>
                </a:solidFill>
                <a:latin typeface="Calibri" panose="020F0502020204030204" pitchFamily="34" charset="0"/>
              </a:rPr>
              <a:t>Dynamic Partnership Network</a:t>
            </a:r>
            <a:endParaRPr lang="en-US" dirty="0"/>
          </a:p>
        </p:txBody>
      </p:sp>
      <p:sp>
        <p:nvSpPr>
          <p:cNvPr id="7" name="Rectangle 6"/>
          <p:cNvSpPr/>
          <p:nvPr/>
        </p:nvSpPr>
        <p:spPr>
          <a:xfrm>
            <a:off x="838706" y="2371117"/>
            <a:ext cx="1881349" cy="369332"/>
          </a:xfrm>
          <a:prstGeom prst="rect">
            <a:avLst/>
          </a:prstGeom>
        </p:spPr>
        <p:txBody>
          <a:bodyPr wrap="none">
            <a:spAutoFit/>
          </a:bodyPr>
          <a:lstStyle/>
          <a:p>
            <a:r>
              <a:rPr lang="en-US" b="1" i="0" u="none" strike="noStrike" baseline="0" dirty="0" smtClean="0">
                <a:solidFill>
                  <a:srgbClr val="000000"/>
                </a:solidFill>
                <a:latin typeface="Calibri" panose="020F0502020204030204" pitchFamily="34" charset="0"/>
              </a:rPr>
              <a:t>HIV Transmission:</a:t>
            </a:r>
            <a:endParaRPr lang="en-US" dirty="0"/>
          </a:p>
        </p:txBody>
      </p:sp>
      <p:sp>
        <p:nvSpPr>
          <p:cNvPr id="8" name="Rectangle 7"/>
          <p:cNvSpPr/>
          <p:nvPr/>
        </p:nvSpPr>
        <p:spPr>
          <a:xfrm>
            <a:off x="848501" y="2967335"/>
            <a:ext cx="2273640" cy="1200329"/>
          </a:xfrm>
          <a:prstGeom prst="rect">
            <a:avLst/>
          </a:prstGeom>
        </p:spPr>
        <p:txBody>
          <a:bodyPr wrap="square">
            <a:spAutoFit/>
          </a:bodyPr>
          <a:lstStyle/>
          <a:p>
            <a:r>
              <a:rPr lang="en-US" b="1" i="0" u="none" strike="noStrike" baseline="0" dirty="0" smtClean="0">
                <a:solidFill>
                  <a:srgbClr val="000000"/>
                </a:solidFill>
                <a:latin typeface="Calibri" panose="020F0502020204030204" pitchFamily="34" charset="0"/>
              </a:rPr>
              <a:t>Behavior</a:t>
            </a:r>
            <a:endParaRPr lang="en-US" b="0" i="0" u="none" strike="noStrike" baseline="0" dirty="0" smtClean="0">
              <a:solidFill>
                <a:srgbClr val="000000"/>
              </a:solidFill>
              <a:latin typeface="Calibri" panose="020F0502020204030204" pitchFamily="34" charset="0"/>
            </a:endParaRPr>
          </a:p>
          <a:p>
            <a:pPr marL="285750" indent="-285750">
              <a:buFont typeface="Arial" panose="020B0604020202020204" pitchFamily="34" charset="0"/>
              <a:buChar char="•"/>
            </a:pPr>
            <a:r>
              <a:rPr lang="en-US" b="0" i="0" u="none" strike="noStrike" baseline="0" dirty="0" smtClean="0">
                <a:solidFill>
                  <a:srgbClr val="000000"/>
                </a:solidFill>
                <a:latin typeface="Arial" panose="020B0604020202020204" pitchFamily="34" charset="0"/>
              </a:rPr>
              <a:t>Coital Frequency</a:t>
            </a:r>
          </a:p>
          <a:p>
            <a:pPr marL="285750" indent="-285750">
              <a:buFont typeface="Arial" panose="020B0604020202020204" pitchFamily="34" charset="0"/>
              <a:buChar char="•"/>
            </a:pPr>
            <a:r>
              <a:rPr lang="en-US" b="0" i="0" u="none" strike="noStrike" baseline="0" dirty="0" smtClean="0">
                <a:solidFill>
                  <a:srgbClr val="000000"/>
                </a:solidFill>
                <a:latin typeface="Arial" panose="020B0604020202020204" pitchFamily="34" charset="0"/>
              </a:rPr>
              <a:t>Condom Use</a:t>
            </a:r>
          </a:p>
          <a:p>
            <a:pPr marL="285750" indent="-285750">
              <a:buFont typeface="Arial" panose="020B0604020202020204" pitchFamily="34" charset="0"/>
              <a:buChar char="•"/>
            </a:pPr>
            <a:r>
              <a:rPr lang="en-US" dirty="0" smtClean="0">
                <a:solidFill>
                  <a:srgbClr val="000000"/>
                </a:solidFill>
                <a:latin typeface="Arial" panose="020B0604020202020204" pitchFamily="34" charset="0"/>
              </a:rPr>
              <a:t>Role</a:t>
            </a:r>
            <a:endParaRPr lang="en-US" b="0" i="0" u="none" strike="noStrike" baseline="0" dirty="0" smtClean="0">
              <a:solidFill>
                <a:srgbClr val="000000"/>
              </a:solidFill>
              <a:latin typeface="Arial" panose="020B0604020202020204" pitchFamily="34" charset="0"/>
            </a:endParaRPr>
          </a:p>
        </p:txBody>
      </p:sp>
      <p:sp>
        <p:nvSpPr>
          <p:cNvPr id="9" name="Rectangle 8"/>
          <p:cNvSpPr/>
          <p:nvPr/>
        </p:nvSpPr>
        <p:spPr>
          <a:xfrm>
            <a:off x="848493" y="4362955"/>
            <a:ext cx="2487831" cy="923330"/>
          </a:xfrm>
          <a:prstGeom prst="rect">
            <a:avLst/>
          </a:prstGeom>
        </p:spPr>
        <p:txBody>
          <a:bodyPr wrap="square">
            <a:spAutoFit/>
          </a:bodyPr>
          <a:lstStyle/>
          <a:p>
            <a:r>
              <a:rPr lang="en-US" b="1" i="0" u="none" strike="noStrike" baseline="0" dirty="0" smtClean="0">
                <a:solidFill>
                  <a:srgbClr val="000000"/>
                </a:solidFill>
                <a:latin typeface="Calibri" panose="020F0502020204030204" pitchFamily="34" charset="0"/>
              </a:rPr>
              <a:t>Infectivity</a:t>
            </a:r>
            <a:endParaRPr lang="en-US" b="0" i="0" u="none" strike="noStrike" baseline="0" dirty="0" smtClean="0">
              <a:solidFill>
                <a:srgbClr val="000000"/>
              </a:solidFill>
              <a:latin typeface="Calibri" panose="020F0502020204030204" pitchFamily="34" charset="0"/>
            </a:endParaRPr>
          </a:p>
          <a:p>
            <a:pPr marL="285750" indent="-285750">
              <a:buFont typeface="Arial" panose="020B0604020202020204" pitchFamily="34" charset="0"/>
              <a:buChar char="•"/>
            </a:pPr>
            <a:r>
              <a:rPr lang="en-US" b="0" i="0" u="none" strike="noStrike" baseline="0" dirty="0" smtClean="0">
                <a:solidFill>
                  <a:srgbClr val="000000"/>
                </a:solidFill>
                <a:latin typeface="Arial" panose="020B0604020202020204" pitchFamily="34" charset="0"/>
              </a:rPr>
              <a:t>Stage (viral load)</a:t>
            </a:r>
          </a:p>
          <a:p>
            <a:pPr marL="285750" indent="-285750">
              <a:buFont typeface="Arial" panose="020B0604020202020204" pitchFamily="34" charset="0"/>
              <a:buChar char="•"/>
            </a:pPr>
            <a:r>
              <a:rPr lang="en-US" b="0" i="0" u="none" strike="noStrike" baseline="0" dirty="0" smtClean="0">
                <a:solidFill>
                  <a:srgbClr val="000000"/>
                </a:solidFill>
                <a:latin typeface="Arial" panose="020B0604020202020204" pitchFamily="34" charset="0"/>
              </a:rPr>
              <a:t>CC engagement</a:t>
            </a:r>
          </a:p>
        </p:txBody>
      </p:sp>
      <p:sp>
        <p:nvSpPr>
          <p:cNvPr id="10" name="Rectangle 9"/>
          <p:cNvSpPr/>
          <p:nvPr/>
        </p:nvSpPr>
        <p:spPr>
          <a:xfrm>
            <a:off x="8237038" y="2371119"/>
            <a:ext cx="1912768" cy="369332"/>
          </a:xfrm>
          <a:prstGeom prst="rect">
            <a:avLst/>
          </a:prstGeom>
        </p:spPr>
        <p:txBody>
          <a:bodyPr wrap="none">
            <a:spAutoFit/>
          </a:bodyPr>
          <a:lstStyle/>
          <a:p>
            <a:r>
              <a:rPr lang="en-US" b="1" i="0" u="none" strike="noStrike" baseline="0" dirty="0" smtClean="0">
                <a:solidFill>
                  <a:srgbClr val="000000"/>
                </a:solidFill>
                <a:latin typeface="Calibri" panose="020F0502020204030204" pitchFamily="34" charset="0"/>
              </a:rPr>
              <a:t>Care Engagement:</a:t>
            </a:r>
            <a:endParaRPr lang="en-US" dirty="0"/>
          </a:p>
        </p:txBody>
      </p:sp>
      <p:sp>
        <p:nvSpPr>
          <p:cNvPr id="11" name="Rectangle 10"/>
          <p:cNvSpPr/>
          <p:nvPr/>
        </p:nvSpPr>
        <p:spPr>
          <a:xfrm>
            <a:off x="8336690" y="2967335"/>
            <a:ext cx="2784388" cy="1200329"/>
          </a:xfrm>
          <a:prstGeom prst="rect">
            <a:avLst/>
          </a:prstGeom>
        </p:spPr>
        <p:txBody>
          <a:bodyPr wrap="square">
            <a:spAutoFit/>
          </a:bodyPr>
          <a:lstStyle/>
          <a:p>
            <a:r>
              <a:rPr lang="en-US" b="1" i="0" u="none" strike="noStrike" baseline="0" dirty="0" smtClean="0">
                <a:solidFill>
                  <a:srgbClr val="000000"/>
                </a:solidFill>
                <a:latin typeface="Calibri" panose="020F0502020204030204" pitchFamily="34" charset="0"/>
              </a:rPr>
              <a:t>Behavior</a:t>
            </a:r>
          </a:p>
          <a:p>
            <a:pPr marL="285750" indent="-285750">
              <a:buFont typeface="Arial" panose="020B0604020202020204" pitchFamily="34" charset="0"/>
              <a:buChar char="•"/>
            </a:pPr>
            <a:r>
              <a:rPr lang="en-US" b="0" i="0" u="none" strike="noStrike" baseline="0" dirty="0" smtClean="0">
                <a:solidFill>
                  <a:srgbClr val="000000"/>
                </a:solidFill>
                <a:latin typeface="Arial" panose="020B0604020202020204" pitchFamily="34" charset="0"/>
              </a:rPr>
              <a:t>Testing</a:t>
            </a:r>
          </a:p>
          <a:p>
            <a:pPr marL="285750" indent="-285750">
              <a:buFont typeface="Arial" panose="020B0604020202020204" pitchFamily="34" charset="0"/>
              <a:buChar char="•"/>
            </a:pPr>
            <a:r>
              <a:rPr lang="en-US" b="0" i="0" u="none" strike="noStrike" baseline="0" dirty="0" err="1" smtClean="0">
                <a:solidFill>
                  <a:srgbClr val="000000"/>
                </a:solidFill>
                <a:latin typeface="Arial" panose="020B0604020202020204" pitchFamily="34" charset="0"/>
              </a:rPr>
              <a:t>PrEP</a:t>
            </a:r>
            <a:endParaRPr lang="en-US" b="0" i="0" u="none" strike="noStrike" baseline="0" dirty="0" smtClean="0">
              <a:solidFill>
                <a:srgbClr val="000000"/>
              </a:solidFill>
              <a:latin typeface="Arial" panose="020B0604020202020204" pitchFamily="34" charset="0"/>
            </a:endParaRPr>
          </a:p>
          <a:p>
            <a:pPr marL="285750" indent="-285750">
              <a:buFont typeface="Arial" panose="020B0604020202020204" pitchFamily="34" charset="0"/>
              <a:buChar char="•"/>
            </a:pPr>
            <a:r>
              <a:rPr lang="en-US" b="0" i="0" u="none" strike="noStrike" baseline="0" dirty="0" smtClean="0">
                <a:solidFill>
                  <a:srgbClr val="000000"/>
                </a:solidFill>
                <a:latin typeface="Arial" panose="020B0604020202020204" pitchFamily="34" charset="0"/>
              </a:rPr>
              <a:t>ART</a:t>
            </a:r>
          </a:p>
        </p:txBody>
      </p:sp>
      <p:sp>
        <p:nvSpPr>
          <p:cNvPr id="12" name="Rectangle 11"/>
          <p:cNvSpPr/>
          <p:nvPr/>
        </p:nvSpPr>
        <p:spPr>
          <a:xfrm>
            <a:off x="1202724" y="5747361"/>
            <a:ext cx="2133600" cy="553998"/>
          </a:xfrm>
          <a:prstGeom prst="rect">
            <a:avLst/>
          </a:prstGeom>
        </p:spPr>
        <p:txBody>
          <a:bodyPr wrap="square">
            <a:spAutoFit/>
          </a:bodyPr>
          <a:lstStyle/>
          <a:p>
            <a:endParaRPr lang="en-US" sz="1200" b="0" i="0" u="none" strike="noStrike" baseline="0" dirty="0" smtClean="0">
              <a:latin typeface="Calibri" panose="020F0502020204030204" pitchFamily="34" charset="0"/>
            </a:endParaRPr>
          </a:p>
          <a:p>
            <a:r>
              <a:rPr lang="en-US" b="1" dirty="0" smtClean="0">
                <a:latin typeface="Calibri" panose="020F0502020204030204" pitchFamily="34" charset="0"/>
              </a:rPr>
              <a:t>Demographics: </a:t>
            </a:r>
            <a:r>
              <a:rPr lang="en-US" sz="1600" b="0" i="0" u="none" strike="noStrike" baseline="0" dirty="0" smtClean="0">
                <a:latin typeface="Calibri" panose="020F0502020204030204" pitchFamily="34" charset="0"/>
              </a:rPr>
              <a:t>Entry</a:t>
            </a:r>
            <a:endParaRPr lang="en-US" dirty="0"/>
          </a:p>
        </p:txBody>
      </p:sp>
      <p:sp>
        <p:nvSpPr>
          <p:cNvPr id="13" name="Rectangle 12"/>
          <p:cNvSpPr/>
          <p:nvPr/>
        </p:nvSpPr>
        <p:spPr>
          <a:xfrm>
            <a:off x="4885860" y="5680279"/>
            <a:ext cx="1393523" cy="1200329"/>
          </a:xfrm>
          <a:prstGeom prst="rect">
            <a:avLst/>
          </a:prstGeom>
        </p:spPr>
        <p:txBody>
          <a:bodyPr wrap="none">
            <a:spAutoFit/>
          </a:bodyPr>
          <a:lstStyle/>
          <a:p>
            <a:pPr algn="ctr"/>
            <a:r>
              <a:rPr lang="en-US" b="0" i="0" u="none" strike="noStrike" baseline="0" dirty="0" smtClean="0">
                <a:solidFill>
                  <a:srgbClr val="000000"/>
                </a:solidFill>
                <a:latin typeface="Calibri" panose="020F0502020204030204" pitchFamily="34" charset="0"/>
              </a:rPr>
              <a:t>Aging</a:t>
            </a:r>
          </a:p>
          <a:p>
            <a:pPr algn="ctr"/>
            <a:r>
              <a:rPr lang="en-US" dirty="0" smtClean="0">
                <a:solidFill>
                  <a:srgbClr val="000000"/>
                </a:solidFill>
                <a:latin typeface="Calibri" panose="020F0502020204030204" pitchFamily="34" charset="0"/>
              </a:rPr>
              <a:t>+</a:t>
            </a:r>
          </a:p>
          <a:p>
            <a:pPr algn="ctr"/>
            <a:r>
              <a:rPr lang="en-US" dirty="0" smtClean="0">
                <a:solidFill>
                  <a:srgbClr val="000000"/>
                </a:solidFill>
                <a:latin typeface="Calibri" panose="020F0502020204030204" pitchFamily="34" charset="0"/>
              </a:rPr>
              <a:t>Transmission</a:t>
            </a:r>
          </a:p>
          <a:p>
            <a:pPr algn="ctr"/>
            <a:r>
              <a:rPr lang="en-US" dirty="0" smtClean="0">
                <a:solidFill>
                  <a:srgbClr val="000000"/>
                </a:solidFill>
                <a:latin typeface="Calibri" panose="020F0502020204030204" pitchFamily="34" charset="0"/>
              </a:rPr>
              <a:t>Dynamics </a:t>
            </a:r>
            <a:endParaRPr lang="en-US" dirty="0"/>
          </a:p>
        </p:txBody>
      </p:sp>
      <p:sp>
        <p:nvSpPr>
          <p:cNvPr id="14" name="Rectangle 13"/>
          <p:cNvSpPr/>
          <p:nvPr/>
        </p:nvSpPr>
        <p:spPr>
          <a:xfrm>
            <a:off x="7752368" y="5880440"/>
            <a:ext cx="526106" cy="369332"/>
          </a:xfrm>
          <a:prstGeom prst="rect">
            <a:avLst/>
          </a:prstGeom>
        </p:spPr>
        <p:txBody>
          <a:bodyPr wrap="none">
            <a:spAutoFit/>
          </a:bodyPr>
          <a:lstStyle/>
          <a:p>
            <a:r>
              <a:rPr lang="en-US" b="0" i="0" u="none" strike="noStrike" baseline="0" dirty="0" smtClean="0">
                <a:solidFill>
                  <a:srgbClr val="000000"/>
                </a:solidFill>
                <a:latin typeface="Calibri" panose="020F0502020204030204" pitchFamily="34" charset="0"/>
              </a:rPr>
              <a:t>Exit</a:t>
            </a:r>
            <a:endParaRPr lang="en-US" dirty="0"/>
          </a:p>
        </p:txBody>
      </p:sp>
      <p:cxnSp>
        <p:nvCxnSpPr>
          <p:cNvPr id="16" name="Straight Arrow Connector 15"/>
          <p:cNvCxnSpPr>
            <a:stCxn id="12" idx="3"/>
          </p:cNvCxnSpPr>
          <p:nvPr/>
        </p:nvCxnSpPr>
        <p:spPr>
          <a:xfrm flipV="1">
            <a:off x="3336324" y="5822780"/>
            <a:ext cx="459247" cy="201580"/>
          </a:xfrm>
          <a:prstGeom prst="straightConnector1">
            <a:avLst/>
          </a:prstGeom>
          <a:ln w="254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284318" y="5851324"/>
            <a:ext cx="468050" cy="173036"/>
          </a:xfrm>
          <a:prstGeom prst="straightConnector1">
            <a:avLst/>
          </a:prstGeom>
          <a:ln w="254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4253102" y="6031664"/>
            <a:ext cx="855671" cy="10863"/>
          </a:xfrm>
          <a:prstGeom prst="straightConnector1">
            <a:avLst/>
          </a:prstGeom>
          <a:ln w="254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6127425" y="6029687"/>
            <a:ext cx="855671" cy="10863"/>
          </a:xfrm>
          <a:prstGeom prst="straightConnector1">
            <a:avLst/>
          </a:prstGeom>
          <a:ln w="254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18315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Entry and debut</a:t>
            </a:r>
            <a:endParaRPr lang="en-US" sz="4000" b="1" dirty="0"/>
          </a:p>
        </p:txBody>
      </p:sp>
      <p:sp>
        <p:nvSpPr>
          <p:cNvPr id="3" name="Content Placeholder 2"/>
          <p:cNvSpPr>
            <a:spLocks noGrp="1"/>
          </p:cNvSpPr>
          <p:nvPr>
            <p:ph idx="1"/>
          </p:nvPr>
        </p:nvSpPr>
        <p:spPr>
          <a:xfrm>
            <a:off x="943584" y="1807634"/>
            <a:ext cx="3697162" cy="4390665"/>
          </a:xfrm>
        </p:spPr>
        <p:txBody>
          <a:bodyPr>
            <a:noAutofit/>
          </a:bodyPr>
          <a:lstStyle/>
          <a:p>
            <a:r>
              <a:rPr lang="en-US" sz="2400" dirty="0" smtClean="0"/>
              <a:t>All actors enter at age 13</a:t>
            </a:r>
          </a:p>
          <a:p>
            <a:endParaRPr lang="en-US" sz="2400" dirty="0" smtClean="0"/>
          </a:p>
          <a:p>
            <a:r>
              <a:rPr lang="en-US" sz="2400" dirty="0" smtClean="0"/>
              <a:t>At entry actors are assigned an age to self-identify as ASMM</a:t>
            </a:r>
          </a:p>
          <a:p>
            <a:pPr marL="457200" lvl="1" indent="0">
              <a:buNone/>
            </a:pPr>
            <a:endParaRPr lang="en-US" dirty="0"/>
          </a:p>
          <a:p>
            <a:r>
              <a:rPr lang="en-US" sz="2400" dirty="0" smtClean="0"/>
              <a:t>Only actors that have self-identified as ASMM are eligible to debut</a:t>
            </a:r>
          </a:p>
          <a:p>
            <a:pPr lvl="1"/>
            <a:endParaRPr lang="en-US" dirty="0"/>
          </a:p>
          <a:p>
            <a:r>
              <a:rPr lang="en-US" sz="2400" dirty="0" smtClean="0"/>
              <a:t>All actors are self-identified ASMM and debuted at age 19</a:t>
            </a:r>
          </a:p>
        </p:txBody>
      </p:sp>
      <p:grpSp>
        <p:nvGrpSpPr>
          <p:cNvPr id="6" name="Group 5"/>
          <p:cNvGrpSpPr/>
          <p:nvPr/>
        </p:nvGrpSpPr>
        <p:grpSpPr>
          <a:xfrm>
            <a:off x="6081090" y="2563428"/>
            <a:ext cx="4406310" cy="1040449"/>
            <a:chOff x="6076120" y="2060716"/>
            <a:chExt cx="5587425" cy="1176472"/>
          </a:xfrm>
        </p:grpSpPr>
        <p:sp>
          <p:nvSpPr>
            <p:cNvPr id="8" name="Oval 7"/>
            <p:cNvSpPr/>
            <p:nvPr/>
          </p:nvSpPr>
          <p:spPr>
            <a:xfrm>
              <a:off x="6076120" y="2780678"/>
              <a:ext cx="583096" cy="4432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13</a:t>
              </a:r>
            </a:p>
          </p:txBody>
        </p:sp>
        <p:sp>
          <p:nvSpPr>
            <p:cNvPr id="9" name="Oval 8"/>
            <p:cNvSpPr/>
            <p:nvPr/>
          </p:nvSpPr>
          <p:spPr>
            <a:xfrm>
              <a:off x="6884502" y="2793930"/>
              <a:ext cx="583096" cy="4432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14</a:t>
              </a:r>
            </a:p>
          </p:txBody>
        </p:sp>
        <p:sp>
          <p:nvSpPr>
            <p:cNvPr id="10" name="Oval 9"/>
            <p:cNvSpPr/>
            <p:nvPr/>
          </p:nvSpPr>
          <p:spPr>
            <a:xfrm>
              <a:off x="7726017" y="2763768"/>
              <a:ext cx="583096" cy="4432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15</a:t>
              </a:r>
            </a:p>
          </p:txBody>
        </p:sp>
        <p:sp>
          <p:nvSpPr>
            <p:cNvPr id="11" name="Oval 10"/>
            <p:cNvSpPr/>
            <p:nvPr/>
          </p:nvSpPr>
          <p:spPr>
            <a:xfrm>
              <a:off x="8726555" y="2777196"/>
              <a:ext cx="583095" cy="4432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16</a:t>
              </a:r>
            </a:p>
          </p:txBody>
        </p:sp>
        <p:sp>
          <p:nvSpPr>
            <p:cNvPr id="12" name="Oval 11"/>
            <p:cNvSpPr/>
            <p:nvPr/>
          </p:nvSpPr>
          <p:spPr>
            <a:xfrm>
              <a:off x="9693963" y="2780175"/>
              <a:ext cx="583095" cy="4432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17</a:t>
              </a:r>
            </a:p>
          </p:txBody>
        </p:sp>
        <p:sp>
          <p:nvSpPr>
            <p:cNvPr id="13" name="Oval 12"/>
            <p:cNvSpPr/>
            <p:nvPr/>
          </p:nvSpPr>
          <p:spPr>
            <a:xfrm>
              <a:off x="10568608" y="2766748"/>
              <a:ext cx="583095" cy="4432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t>18</a:t>
              </a:r>
            </a:p>
          </p:txBody>
        </p:sp>
        <p:sp>
          <p:nvSpPr>
            <p:cNvPr id="15" name="TextBox 14"/>
            <p:cNvSpPr txBox="1"/>
            <p:nvPr/>
          </p:nvSpPr>
          <p:spPr>
            <a:xfrm>
              <a:off x="9852988" y="2060716"/>
              <a:ext cx="1810557" cy="339313"/>
            </a:xfrm>
            <a:prstGeom prst="rect">
              <a:avLst/>
            </a:prstGeom>
            <a:noFill/>
          </p:spPr>
          <p:txBody>
            <a:bodyPr wrap="none" rtlCol="0">
              <a:spAutoFit/>
            </a:bodyPr>
            <a:lstStyle/>
            <a:p>
              <a:r>
                <a:rPr lang="en-US" sz="1350" dirty="0"/>
                <a:t>Identify as ASMM</a:t>
              </a:r>
            </a:p>
          </p:txBody>
        </p:sp>
        <p:cxnSp>
          <p:nvCxnSpPr>
            <p:cNvPr id="17" name="Straight Arrow Connector 16"/>
            <p:cNvCxnSpPr>
              <a:stCxn id="5" idx="4"/>
              <a:endCxn id="8" idx="0"/>
            </p:cNvCxnSpPr>
            <p:nvPr/>
          </p:nvCxnSpPr>
          <p:spPr>
            <a:xfrm flipH="1">
              <a:off x="6367668" y="2271615"/>
              <a:ext cx="2312504" cy="509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5" idx="4"/>
              <a:endCxn id="9" idx="0"/>
            </p:cNvCxnSpPr>
            <p:nvPr/>
          </p:nvCxnSpPr>
          <p:spPr>
            <a:xfrm flipH="1">
              <a:off x="7176050" y="2271615"/>
              <a:ext cx="1504123" cy="5223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5" idx="4"/>
              <a:endCxn id="10" idx="0"/>
            </p:cNvCxnSpPr>
            <p:nvPr/>
          </p:nvCxnSpPr>
          <p:spPr>
            <a:xfrm flipH="1">
              <a:off x="8017566" y="2271615"/>
              <a:ext cx="662607" cy="4921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5" idx="4"/>
              <a:endCxn id="11" idx="0"/>
            </p:cNvCxnSpPr>
            <p:nvPr/>
          </p:nvCxnSpPr>
          <p:spPr>
            <a:xfrm>
              <a:off x="8552673" y="2258199"/>
              <a:ext cx="465430" cy="5189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5" idx="4"/>
              <a:endCxn id="12" idx="0"/>
            </p:cNvCxnSpPr>
            <p:nvPr/>
          </p:nvCxnSpPr>
          <p:spPr>
            <a:xfrm>
              <a:off x="8552673" y="2258199"/>
              <a:ext cx="1432838" cy="5219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5" idx="4"/>
              <a:endCxn id="13" idx="0"/>
            </p:cNvCxnSpPr>
            <p:nvPr/>
          </p:nvCxnSpPr>
          <p:spPr>
            <a:xfrm>
              <a:off x="8552673" y="2258199"/>
              <a:ext cx="2307483" cy="5085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929693" y="2291853"/>
              <a:ext cx="512645" cy="339313"/>
            </a:xfrm>
            <a:prstGeom prst="rect">
              <a:avLst/>
            </a:prstGeom>
            <a:noFill/>
          </p:spPr>
          <p:txBody>
            <a:bodyPr wrap="none" rtlCol="0">
              <a:spAutoFit/>
            </a:bodyPr>
            <a:lstStyle/>
            <a:p>
              <a:r>
                <a:rPr lang="en-US" sz="1350" dirty="0"/>
                <a:t>.44</a:t>
              </a:r>
            </a:p>
          </p:txBody>
        </p:sp>
        <p:sp>
          <p:nvSpPr>
            <p:cNvPr id="30" name="TextBox 29"/>
            <p:cNvSpPr txBox="1"/>
            <p:nvPr/>
          </p:nvSpPr>
          <p:spPr>
            <a:xfrm>
              <a:off x="7572951" y="2487755"/>
              <a:ext cx="512645" cy="339313"/>
            </a:xfrm>
            <a:prstGeom prst="rect">
              <a:avLst/>
            </a:prstGeom>
            <a:noFill/>
          </p:spPr>
          <p:txBody>
            <a:bodyPr wrap="none" rtlCol="0">
              <a:spAutoFit/>
            </a:bodyPr>
            <a:lstStyle/>
            <a:p>
              <a:r>
                <a:rPr lang="en-US" sz="1350" dirty="0"/>
                <a:t>.13</a:t>
              </a:r>
            </a:p>
          </p:txBody>
        </p:sp>
        <p:sp>
          <p:nvSpPr>
            <p:cNvPr id="31" name="TextBox 30"/>
            <p:cNvSpPr txBox="1"/>
            <p:nvPr/>
          </p:nvSpPr>
          <p:spPr>
            <a:xfrm>
              <a:off x="8150422" y="2514259"/>
              <a:ext cx="512645" cy="339313"/>
            </a:xfrm>
            <a:prstGeom prst="rect">
              <a:avLst/>
            </a:prstGeom>
            <a:noFill/>
          </p:spPr>
          <p:txBody>
            <a:bodyPr wrap="none" rtlCol="0">
              <a:spAutoFit/>
            </a:bodyPr>
            <a:lstStyle/>
            <a:p>
              <a:r>
                <a:rPr lang="en-US" sz="1350" dirty="0"/>
                <a:t>.12</a:t>
              </a:r>
            </a:p>
          </p:txBody>
        </p:sp>
        <p:sp>
          <p:nvSpPr>
            <p:cNvPr id="32" name="TextBox 31"/>
            <p:cNvSpPr txBox="1"/>
            <p:nvPr/>
          </p:nvSpPr>
          <p:spPr>
            <a:xfrm>
              <a:off x="8914502" y="2487856"/>
              <a:ext cx="512645" cy="339313"/>
            </a:xfrm>
            <a:prstGeom prst="rect">
              <a:avLst/>
            </a:prstGeom>
            <a:noFill/>
          </p:spPr>
          <p:txBody>
            <a:bodyPr wrap="none" rtlCol="0">
              <a:spAutoFit/>
            </a:bodyPr>
            <a:lstStyle/>
            <a:p>
              <a:r>
                <a:rPr lang="en-US" sz="1350" dirty="0"/>
                <a:t>.11</a:t>
              </a:r>
            </a:p>
          </p:txBody>
        </p:sp>
        <p:sp>
          <p:nvSpPr>
            <p:cNvPr id="33" name="TextBox 32"/>
            <p:cNvSpPr txBox="1"/>
            <p:nvPr/>
          </p:nvSpPr>
          <p:spPr>
            <a:xfrm>
              <a:off x="9556149" y="2435273"/>
              <a:ext cx="512645" cy="339313"/>
            </a:xfrm>
            <a:prstGeom prst="rect">
              <a:avLst/>
            </a:prstGeom>
            <a:noFill/>
          </p:spPr>
          <p:txBody>
            <a:bodyPr wrap="none" rtlCol="0">
              <a:spAutoFit/>
            </a:bodyPr>
            <a:lstStyle/>
            <a:p>
              <a:r>
                <a:rPr lang="en-US" sz="1350" dirty="0"/>
                <a:t>.10</a:t>
              </a:r>
            </a:p>
          </p:txBody>
        </p:sp>
        <p:sp>
          <p:nvSpPr>
            <p:cNvPr id="34" name="TextBox 33"/>
            <p:cNvSpPr txBox="1"/>
            <p:nvPr/>
          </p:nvSpPr>
          <p:spPr>
            <a:xfrm>
              <a:off x="10338375" y="2422373"/>
              <a:ext cx="512645" cy="339313"/>
            </a:xfrm>
            <a:prstGeom prst="rect">
              <a:avLst/>
            </a:prstGeom>
            <a:noFill/>
          </p:spPr>
          <p:txBody>
            <a:bodyPr wrap="none" rtlCol="0">
              <a:spAutoFit/>
            </a:bodyPr>
            <a:lstStyle/>
            <a:p>
              <a:r>
                <a:rPr lang="en-US" sz="1350" dirty="0"/>
                <a:t>.10</a:t>
              </a:r>
            </a:p>
          </p:txBody>
        </p:sp>
      </p:grpSp>
      <p:grpSp>
        <p:nvGrpSpPr>
          <p:cNvPr id="16" name="Group 15"/>
          <p:cNvGrpSpPr/>
          <p:nvPr/>
        </p:nvGrpSpPr>
        <p:grpSpPr>
          <a:xfrm>
            <a:off x="7890788" y="3660604"/>
            <a:ext cx="967439" cy="733806"/>
            <a:chOff x="8726555" y="3616981"/>
            <a:chExt cx="1289918" cy="978408"/>
          </a:xfrm>
        </p:grpSpPr>
        <p:sp>
          <p:nvSpPr>
            <p:cNvPr id="35" name="Down Arrow 34"/>
            <p:cNvSpPr/>
            <p:nvPr/>
          </p:nvSpPr>
          <p:spPr>
            <a:xfrm>
              <a:off x="8726555" y="3616981"/>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TextBox 35"/>
            <p:cNvSpPr txBox="1"/>
            <p:nvPr/>
          </p:nvSpPr>
          <p:spPr>
            <a:xfrm>
              <a:off x="9770165" y="3842270"/>
              <a:ext cx="246308" cy="400109"/>
            </a:xfrm>
            <a:prstGeom prst="rect">
              <a:avLst/>
            </a:prstGeom>
            <a:noFill/>
          </p:spPr>
          <p:txBody>
            <a:bodyPr wrap="none" rtlCol="0">
              <a:spAutoFit/>
            </a:bodyPr>
            <a:lstStyle/>
            <a:p>
              <a:endParaRPr lang="en-US" sz="1350" dirty="0"/>
            </a:p>
          </p:txBody>
        </p:sp>
      </p:grpSp>
      <p:grpSp>
        <p:nvGrpSpPr>
          <p:cNvPr id="22" name="Group 21"/>
          <p:cNvGrpSpPr/>
          <p:nvPr/>
        </p:nvGrpSpPr>
        <p:grpSpPr>
          <a:xfrm>
            <a:off x="7060141" y="4394411"/>
            <a:ext cx="2719113" cy="2302659"/>
            <a:chOff x="7555696" y="4518493"/>
            <a:chExt cx="3625484" cy="3070203"/>
          </a:xfrm>
        </p:grpSpPr>
        <p:sp>
          <p:nvSpPr>
            <p:cNvPr id="46" name="Down Arrow 45"/>
            <p:cNvSpPr/>
            <p:nvPr/>
          </p:nvSpPr>
          <p:spPr>
            <a:xfrm>
              <a:off x="10032561" y="6051460"/>
              <a:ext cx="487680" cy="9753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TextBox 37"/>
            <p:cNvSpPr txBox="1"/>
            <p:nvPr/>
          </p:nvSpPr>
          <p:spPr>
            <a:xfrm>
              <a:off x="7555696" y="5659352"/>
              <a:ext cx="1058068" cy="400110"/>
            </a:xfrm>
            <a:prstGeom prst="rect">
              <a:avLst/>
            </a:prstGeom>
            <a:noFill/>
            <a:ln>
              <a:solidFill>
                <a:schemeClr val="tx1"/>
              </a:solidFill>
            </a:ln>
          </p:spPr>
          <p:txBody>
            <a:bodyPr wrap="none" rtlCol="0">
              <a:spAutoFit/>
            </a:bodyPr>
            <a:lstStyle/>
            <a:p>
              <a:r>
                <a:rPr lang="en-US" sz="1350" dirty="0"/>
                <a:t>Debuted</a:t>
              </a:r>
            </a:p>
          </p:txBody>
        </p:sp>
        <p:cxnSp>
          <p:nvCxnSpPr>
            <p:cNvPr id="40" name="Straight Arrow Connector 39"/>
            <p:cNvCxnSpPr>
              <a:stCxn id="35" idx="2"/>
              <a:endCxn id="38" idx="0"/>
            </p:cNvCxnSpPr>
            <p:nvPr/>
          </p:nvCxnSpPr>
          <p:spPr>
            <a:xfrm flipH="1">
              <a:off x="8084731" y="4518493"/>
              <a:ext cx="820811" cy="11408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7924812" y="4703356"/>
              <a:ext cx="656591" cy="400109"/>
            </a:xfrm>
            <a:prstGeom prst="rect">
              <a:avLst/>
            </a:prstGeom>
            <a:noFill/>
          </p:spPr>
          <p:txBody>
            <a:bodyPr wrap="none" rtlCol="0">
              <a:spAutoFit/>
            </a:bodyPr>
            <a:lstStyle/>
            <a:p>
              <a:r>
                <a:rPr lang="en-US" sz="1350" dirty="0"/>
                <a:t>.506</a:t>
              </a:r>
            </a:p>
          </p:txBody>
        </p:sp>
        <p:sp>
          <p:nvSpPr>
            <p:cNvPr id="42" name="TextBox 41"/>
            <p:cNvSpPr txBox="1"/>
            <p:nvPr/>
          </p:nvSpPr>
          <p:spPr>
            <a:xfrm>
              <a:off x="9357597" y="5627105"/>
              <a:ext cx="1457750" cy="400109"/>
            </a:xfrm>
            <a:prstGeom prst="rect">
              <a:avLst/>
            </a:prstGeom>
            <a:noFill/>
            <a:ln>
              <a:solidFill>
                <a:schemeClr val="tx1"/>
              </a:solidFill>
            </a:ln>
          </p:spPr>
          <p:txBody>
            <a:bodyPr wrap="none" rtlCol="0">
              <a:spAutoFit/>
            </a:bodyPr>
            <a:lstStyle/>
            <a:p>
              <a:r>
                <a:rPr lang="en-US" sz="1350" dirty="0"/>
                <a:t>Not Debuted</a:t>
              </a:r>
            </a:p>
          </p:txBody>
        </p:sp>
        <p:cxnSp>
          <p:nvCxnSpPr>
            <p:cNvPr id="44" name="Straight Arrow Connector 43"/>
            <p:cNvCxnSpPr>
              <a:stCxn id="35" idx="2"/>
            </p:cNvCxnSpPr>
            <p:nvPr/>
          </p:nvCxnSpPr>
          <p:spPr>
            <a:xfrm>
              <a:off x="8905540" y="4518495"/>
              <a:ext cx="1196766" cy="11086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0473293" y="6163380"/>
              <a:ext cx="707887" cy="400108"/>
            </a:xfrm>
            <a:prstGeom prst="rect">
              <a:avLst/>
            </a:prstGeom>
            <a:noFill/>
          </p:spPr>
          <p:txBody>
            <a:bodyPr wrap="none" rtlCol="0">
              <a:spAutoFit/>
            </a:bodyPr>
            <a:lstStyle/>
            <a:p>
              <a:r>
                <a:rPr lang="en-US" sz="1350" dirty="0" smtClean="0"/>
                <a:t>.003 </a:t>
              </a:r>
              <a:endParaRPr lang="en-US" sz="1350" dirty="0"/>
            </a:p>
          </p:txBody>
        </p:sp>
        <p:sp>
          <p:nvSpPr>
            <p:cNvPr id="51" name="TextBox 50"/>
            <p:cNvSpPr txBox="1"/>
            <p:nvPr/>
          </p:nvSpPr>
          <p:spPr>
            <a:xfrm>
              <a:off x="9734117" y="7188588"/>
              <a:ext cx="1058068" cy="400108"/>
            </a:xfrm>
            <a:prstGeom prst="rect">
              <a:avLst/>
            </a:prstGeom>
            <a:noFill/>
            <a:ln>
              <a:solidFill>
                <a:schemeClr val="tx1"/>
              </a:solidFill>
            </a:ln>
          </p:spPr>
          <p:txBody>
            <a:bodyPr wrap="none" rtlCol="0">
              <a:spAutoFit/>
            </a:bodyPr>
            <a:lstStyle/>
            <a:p>
              <a:r>
                <a:rPr lang="en-US" sz="1350" dirty="0"/>
                <a:t>Debuted</a:t>
              </a:r>
            </a:p>
          </p:txBody>
        </p:sp>
      </p:grpSp>
      <p:grpSp>
        <p:nvGrpSpPr>
          <p:cNvPr id="4" name="Group 3"/>
          <p:cNvGrpSpPr/>
          <p:nvPr/>
        </p:nvGrpSpPr>
        <p:grpSpPr>
          <a:xfrm>
            <a:off x="7388085" y="1086701"/>
            <a:ext cx="2465358" cy="1651377"/>
            <a:chOff x="7818781" y="64291"/>
            <a:chExt cx="3287144" cy="2201831"/>
          </a:xfrm>
        </p:grpSpPr>
        <p:sp>
          <p:nvSpPr>
            <p:cNvPr id="5" name="Oval 4"/>
            <p:cNvSpPr/>
            <p:nvPr/>
          </p:nvSpPr>
          <p:spPr>
            <a:xfrm>
              <a:off x="7818781" y="1311965"/>
              <a:ext cx="1722783" cy="9541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extBox 6"/>
            <p:cNvSpPr txBox="1"/>
            <p:nvPr/>
          </p:nvSpPr>
          <p:spPr>
            <a:xfrm>
              <a:off x="8242852" y="1597923"/>
              <a:ext cx="901148" cy="400109"/>
            </a:xfrm>
            <a:prstGeom prst="rect">
              <a:avLst/>
            </a:prstGeom>
            <a:noFill/>
          </p:spPr>
          <p:txBody>
            <a:bodyPr wrap="square" rtlCol="0">
              <a:spAutoFit/>
            </a:bodyPr>
            <a:lstStyle/>
            <a:p>
              <a:r>
                <a:rPr lang="en-US" sz="1350" dirty="0"/>
                <a:t>Age 13</a:t>
              </a:r>
            </a:p>
          </p:txBody>
        </p:sp>
        <p:sp>
          <p:nvSpPr>
            <p:cNvPr id="14" name="TextBox 13"/>
            <p:cNvSpPr txBox="1"/>
            <p:nvPr/>
          </p:nvSpPr>
          <p:spPr>
            <a:xfrm>
              <a:off x="9621075" y="702366"/>
              <a:ext cx="1484850" cy="677108"/>
            </a:xfrm>
            <a:prstGeom prst="rect">
              <a:avLst/>
            </a:prstGeom>
            <a:noFill/>
          </p:spPr>
          <p:txBody>
            <a:bodyPr wrap="none" rtlCol="0">
              <a:spAutoFit/>
            </a:bodyPr>
            <a:lstStyle/>
            <a:p>
              <a:endParaRPr lang="en-US" sz="1350" dirty="0"/>
            </a:p>
            <a:p>
              <a:r>
                <a:rPr lang="en-US" sz="1350" dirty="0"/>
                <a:t>Births / Entry</a:t>
              </a:r>
            </a:p>
          </p:txBody>
        </p:sp>
        <p:sp>
          <p:nvSpPr>
            <p:cNvPr id="52" name="Down Arrow 51"/>
            <p:cNvSpPr/>
            <p:nvPr/>
          </p:nvSpPr>
          <p:spPr>
            <a:xfrm>
              <a:off x="8388628" y="64291"/>
              <a:ext cx="487680" cy="9753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139543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Simulations</a:t>
            </a:r>
            <a:endParaRPr lang="en-US" b="1" dirty="0"/>
          </a:p>
        </p:txBody>
      </p:sp>
      <p:sp>
        <p:nvSpPr>
          <p:cNvPr id="3" name="Content Placeholder 2"/>
          <p:cNvSpPr>
            <a:spLocks noGrp="1"/>
          </p:cNvSpPr>
          <p:nvPr>
            <p:ph idx="1"/>
          </p:nvPr>
        </p:nvSpPr>
        <p:spPr>
          <a:xfrm>
            <a:off x="838200" y="1468877"/>
            <a:ext cx="10515600" cy="4708086"/>
          </a:xfrm>
        </p:spPr>
        <p:txBody>
          <a:bodyPr>
            <a:noAutofit/>
          </a:bodyPr>
          <a:lstStyle/>
          <a:p>
            <a:r>
              <a:rPr lang="en-US" sz="2400" dirty="0" smtClean="0"/>
              <a:t>Population</a:t>
            </a:r>
          </a:p>
          <a:p>
            <a:pPr lvl="1"/>
            <a:r>
              <a:rPr lang="en-US" dirty="0"/>
              <a:t>~13,500 13–39-year-olds (500 per 1-year age</a:t>
            </a:r>
            <a:r>
              <a:rPr lang="en-US" dirty="0" smtClean="0"/>
              <a:t>)</a:t>
            </a:r>
          </a:p>
          <a:p>
            <a:pPr lvl="1"/>
            <a:endParaRPr lang="en-US" dirty="0"/>
          </a:p>
          <a:p>
            <a:r>
              <a:rPr lang="en-US" sz="2400" dirty="0" smtClean="0"/>
              <a:t>Baseline Epidemic</a:t>
            </a:r>
          </a:p>
          <a:p>
            <a:pPr lvl="1"/>
            <a:r>
              <a:rPr lang="en-US" dirty="0"/>
              <a:t>~7% overall HIV prevalence among sexually-active 18-year-old ASMM </a:t>
            </a:r>
            <a:endParaRPr lang="en-US" dirty="0" smtClean="0"/>
          </a:p>
          <a:p>
            <a:pPr lvl="1"/>
            <a:r>
              <a:rPr lang="en-US" dirty="0"/>
              <a:t>~28.3% prevalence among adult MSM</a:t>
            </a:r>
          </a:p>
          <a:p>
            <a:pPr lvl="1"/>
            <a:endParaRPr lang="en-US" dirty="0"/>
          </a:p>
          <a:p>
            <a:r>
              <a:rPr lang="en-US" sz="2400" dirty="0" smtClean="0"/>
              <a:t>Time Horizon</a:t>
            </a:r>
          </a:p>
          <a:p>
            <a:pPr lvl="1"/>
            <a:r>
              <a:rPr lang="en-US" dirty="0" smtClean="0"/>
              <a:t>10 years</a:t>
            </a:r>
          </a:p>
          <a:p>
            <a:pPr lvl="1"/>
            <a:endParaRPr lang="en-US" dirty="0" smtClean="0"/>
          </a:p>
          <a:p>
            <a:r>
              <a:rPr lang="en-US" sz="2400" dirty="0" smtClean="0"/>
              <a:t>Replicates</a:t>
            </a:r>
          </a:p>
          <a:p>
            <a:pPr lvl="1"/>
            <a:r>
              <a:rPr lang="en-US" dirty="0"/>
              <a:t>100 </a:t>
            </a:r>
            <a:r>
              <a:rPr lang="en-US" dirty="0" smtClean="0"/>
              <a:t>simulations / intervention scenario</a:t>
            </a:r>
          </a:p>
        </p:txBody>
      </p:sp>
    </p:spTree>
    <p:extLst>
      <p:ext uri="{BB962C8B-B14F-4D97-AF65-F5344CB8AC3E}">
        <p14:creationId xmlns:p14="http://schemas.microsoft.com/office/powerpoint/2010/main" val="253763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smtClean="0"/>
              <a:t>PrEP</a:t>
            </a:r>
            <a:r>
              <a:rPr lang="en-US" sz="4000" b="1" dirty="0" smtClean="0"/>
              <a:t> Interventions</a:t>
            </a:r>
            <a:endParaRPr lang="en-US" sz="40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24926482"/>
              </p:ext>
            </p:extLst>
          </p:nvPr>
        </p:nvGraphicFramePr>
        <p:xfrm>
          <a:off x="380008" y="1425039"/>
          <a:ext cx="11495316" cy="4865555"/>
        </p:xfrm>
        <a:graphic>
          <a:graphicData uri="http://schemas.openxmlformats.org/drawingml/2006/table">
            <a:tbl>
              <a:tblPr firstRow="1" firstCol="1" bandRow="1">
                <a:tableStyleId>{073A0DAA-6AF3-43AB-8588-CEC1D06C72B9}</a:tableStyleId>
              </a:tblPr>
              <a:tblGrid>
                <a:gridCol w="1915886"/>
                <a:gridCol w="1915886"/>
                <a:gridCol w="1915886"/>
                <a:gridCol w="1915886"/>
                <a:gridCol w="1915886"/>
                <a:gridCol w="1915886"/>
              </a:tblGrid>
              <a:tr h="1009403">
                <a:tc>
                  <a:txBody>
                    <a:bodyPr/>
                    <a:lstStyle/>
                    <a:p>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dirty="0" smtClean="0"/>
                        <a:t>Baseline</a:t>
                      </a:r>
                      <a:r>
                        <a:rPr lang="en-US" baseline="0" dirty="0" smtClean="0"/>
                        <a:t> Counterfactual:</a:t>
                      </a:r>
                    </a:p>
                    <a:p>
                      <a:r>
                        <a:rPr lang="en-US" baseline="0" dirty="0" smtClean="0"/>
                        <a:t>No </a:t>
                      </a:r>
                      <a:r>
                        <a:rPr lang="en-US" baseline="0" dirty="0" err="1" smtClean="0"/>
                        <a:t>PrEP</a:t>
                      </a:r>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dirty="0" err="1" smtClean="0"/>
                        <a:t>PrEP</a:t>
                      </a:r>
                      <a:r>
                        <a:rPr lang="en-US" dirty="0" smtClean="0"/>
                        <a:t> for adult MSM only</a:t>
                      </a:r>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dirty="0" err="1" smtClean="0"/>
                        <a:t>PrEP</a:t>
                      </a:r>
                      <a:r>
                        <a:rPr lang="en-US" dirty="0" smtClean="0"/>
                        <a:t> for adult</a:t>
                      </a:r>
                      <a:r>
                        <a:rPr lang="en-US" baseline="0" dirty="0" smtClean="0"/>
                        <a:t> MSM and ASMM</a:t>
                      </a:r>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PrEP</a:t>
                      </a:r>
                      <a:r>
                        <a:rPr lang="en-US" dirty="0" smtClean="0"/>
                        <a:t> for adult</a:t>
                      </a:r>
                      <a:r>
                        <a:rPr lang="en-US" baseline="0" dirty="0" smtClean="0"/>
                        <a:t> MSM and ASMM</a:t>
                      </a:r>
                      <a:endParaRPr lang="en-US" dirty="0" smtClean="0"/>
                    </a:p>
                    <a:p>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smtClean="0"/>
                        <a:t>PrEP</a:t>
                      </a:r>
                      <a:r>
                        <a:rPr lang="en-US" dirty="0" smtClean="0"/>
                        <a:t> for adult</a:t>
                      </a:r>
                      <a:r>
                        <a:rPr lang="en-US" baseline="0" dirty="0" smtClean="0"/>
                        <a:t> MSM and ASMM</a:t>
                      </a:r>
                      <a:endParaRPr lang="en-US" dirty="0" smtClean="0"/>
                    </a:p>
                    <a:p>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674826">
                <a:tc>
                  <a:txBody>
                    <a:bodyPr/>
                    <a:lstStyle/>
                    <a:p>
                      <a:r>
                        <a:rPr lang="en-US" dirty="0" err="1" smtClean="0"/>
                        <a:t>PrEP</a:t>
                      </a:r>
                      <a:r>
                        <a:rPr lang="en-US" dirty="0" smtClean="0"/>
                        <a:t> coverage for adults</a:t>
                      </a:r>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dirty="0" smtClean="0"/>
                        <a:t>NA</a:t>
                      </a:r>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ctr"/>
                      <a:r>
                        <a:rPr lang="en-US" dirty="0" smtClean="0"/>
                        <a:t>40%</a:t>
                      </a:r>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1253250">
                <a:tc>
                  <a:txBody>
                    <a:bodyPr/>
                    <a:lstStyle/>
                    <a:p>
                      <a:r>
                        <a:rPr lang="en-US" dirty="0" err="1" smtClean="0"/>
                        <a:t>PreP</a:t>
                      </a:r>
                      <a:r>
                        <a:rPr lang="en-US" dirty="0" smtClean="0"/>
                        <a:t> adherence for adults</a:t>
                      </a:r>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dirty="0" smtClean="0"/>
                        <a:t>NA</a:t>
                      </a:r>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a:txBody>
                    <a:bodyPr/>
                    <a:lstStyle/>
                    <a:p>
                      <a:pPr algn="ctr"/>
                      <a:r>
                        <a:rPr lang="en-US" sz="1800" dirty="0" smtClean="0"/>
                        <a:t>21.1% No measurable adherence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smtClean="0"/>
                        <a:t>7.0% low (&lt;2 pills/week)</a:t>
                      </a:r>
                      <a:r>
                        <a:rPr lang="en-US" sz="1800" baseline="0" dirty="0" smtClean="0"/>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smtClean="0"/>
                        <a:t>10.0% medium (2-3 pills/week)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smtClean="0"/>
                        <a:t>61.9% high (4+ pills/week)</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674826">
                <a:tc>
                  <a:txBody>
                    <a:bodyPr/>
                    <a:lstStyle/>
                    <a:p>
                      <a:r>
                        <a:rPr lang="en-US" dirty="0" err="1" smtClean="0"/>
                        <a:t>PrEP</a:t>
                      </a:r>
                      <a:r>
                        <a:rPr lang="en-US" dirty="0" smtClean="0"/>
                        <a:t> coverage for ASMM</a:t>
                      </a:r>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dirty="0" smtClean="0"/>
                        <a:t>NA</a:t>
                      </a:r>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dirty="0" smtClean="0"/>
                        <a:t>NA</a:t>
                      </a:r>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dirty="0" smtClean="0"/>
                        <a:t>10%</a:t>
                      </a:r>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dirty="0" smtClean="0"/>
                        <a:t>20%</a:t>
                      </a:r>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dirty="0" smtClean="0"/>
                        <a:t>30%</a:t>
                      </a:r>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1253250">
                <a:tc>
                  <a:txBody>
                    <a:bodyPr/>
                    <a:lstStyle/>
                    <a:p>
                      <a:r>
                        <a:rPr lang="en-US" dirty="0" err="1" smtClean="0"/>
                        <a:t>PreP</a:t>
                      </a:r>
                      <a:r>
                        <a:rPr lang="en-US" dirty="0" smtClean="0"/>
                        <a:t> adherence for ASMM</a:t>
                      </a:r>
                      <a:endParaRPr lang="en-US" b="1"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dirty="0" smtClean="0"/>
                        <a:t>NA</a:t>
                      </a:r>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dirty="0" smtClean="0"/>
                        <a:t>NA</a:t>
                      </a:r>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20.9% </a:t>
                      </a:r>
                      <a:r>
                        <a:rPr lang="en-US" sz="1800" dirty="0" smtClean="0"/>
                        <a:t>No measurable adherence</a:t>
                      </a:r>
                      <a:endParaRPr lang="en-US"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24.4% </a:t>
                      </a:r>
                      <a:r>
                        <a:rPr lang="en-US" sz="1800" dirty="0" smtClean="0"/>
                        <a:t>low (&lt;2 pills/week)</a:t>
                      </a:r>
                      <a:r>
                        <a:rPr lang="en-US" sz="1800" baseline="0" dirty="0" smtClean="0"/>
                        <a:t> </a:t>
                      </a:r>
                      <a:r>
                        <a:rPr lang="en-US" dirty="0" smtClean="0"/>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13.1% </a:t>
                      </a:r>
                      <a:r>
                        <a:rPr lang="en-US" sz="1800" dirty="0" smtClean="0"/>
                        <a:t>medium (2-3 pills/week) </a:t>
                      </a:r>
                      <a:endParaRPr lang="en-US"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41.6% </a:t>
                      </a:r>
                      <a:r>
                        <a:rPr lang="en-US" sz="1800" dirty="0" smtClean="0"/>
                        <a:t>high (4+ pills/week)</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a:p>
                  </a:txBody>
                  <a:tcPr/>
                </a:tc>
                <a:tc hMerge="1">
                  <a:txBody>
                    <a:bodyPr/>
                    <a:lstStyle/>
                    <a:p>
                      <a:pPr algn="ctr"/>
                      <a:endParaRPr lang="en-US" dirty="0"/>
                    </a:p>
                  </a:txBody>
                  <a:tcPr/>
                </a:tc>
              </a:tr>
            </a:tbl>
          </a:graphicData>
        </a:graphic>
      </p:graphicFrame>
    </p:spTree>
    <p:extLst>
      <p:ext uri="{BB962C8B-B14F-4D97-AF65-F5344CB8AC3E}">
        <p14:creationId xmlns:p14="http://schemas.microsoft.com/office/powerpoint/2010/main" val="17291576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67"/>
            <a:ext cx="10515600" cy="1325563"/>
          </a:xfrm>
        </p:spPr>
        <p:txBody>
          <a:bodyPr>
            <a:normAutofit/>
          </a:bodyPr>
          <a:lstStyle/>
          <a:p>
            <a:r>
              <a:rPr lang="en-US" sz="4000" b="1" dirty="0" smtClean="0"/>
              <a:t>Results over 10 years of simulation</a:t>
            </a:r>
            <a:endParaRPr lang="en-US" sz="40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1417330"/>
              </p:ext>
            </p:extLst>
          </p:nvPr>
        </p:nvGraphicFramePr>
        <p:xfrm>
          <a:off x="83127" y="1047995"/>
          <a:ext cx="11982203" cy="5677831"/>
        </p:xfrm>
        <a:graphic>
          <a:graphicData uri="http://schemas.openxmlformats.org/drawingml/2006/table">
            <a:tbl>
              <a:tblPr firstRow="1" firstCol="1" bandRow="1">
                <a:tableStyleId>{073A0DAA-6AF3-43AB-8588-CEC1D06C72B9}</a:tableStyleId>
              </a:tblPr>
              <a:tblGrid>
                <a:gridCol w="4204280">
                  <a:extLst>
                    <a:ext uri="{9D8B030D-6E8A-4147-A177-3AD203B41FA5}">
                      <a16:colId xmlns:a16="http://schemas.microsoft.com/office/drawing/2014/main" xmlns="" val="20000"/>
                    </a:ext>
                  </a:extLst>
                </a:gridCol>
                <a:gridCol w="2423645">
                  <a:extLst>
                    <a:ext uri="{9D8B030D-6E8A-4147-A177-3AD203B41FA5}">
                      <a16:colId xmlns:a16="http://schemas.microsoft.com/office/drawing/2014/main" xmlns="" val="20001"/>
                    </a:ext>
                  </a:extLst>
                </a:gridCol>
                <a:gridCol w="2646227">
                  <a:extLst>
                    <a:ext uri="{9D8B030D-6E8A-4147-A177-3AD203B41FA5}">
                      <a16:colId xmlns:a16="http://schemas.microsoft.com/office/drawing/2014/main" xmlns="" val="20002"/>
                    </a:ext>
                  </a:extLst>
                </a:gridCol>
                <a:gridCol w="2708051">
                  <a:extLst>
                    <a:ext uri="{9D8B030D-6E8A-4147-A177-3AD203B41FA5}">
                      <a16:colId xmlns:a16="http://schemas.microsoft.com/office/drawing/2014/main" xmlns="" val="20003"/>
                    </a:ext>
                  </a:extLst>
                </a:gridCol>
              </a:tblGrid>
              <a:tr h="366170">
                <a:tc rowSpan="2">
                  <a:txBody>
                    <a:bodyPr/>
                    <a:lstStyle/>
                    <a:p>
                      <a:pPr marL="0" marR="0">
                        <a:lnSpc>
                          <a:spcPct val="107000"/>
                        </a:lnSpc>
                        <a:spcBef>
                          <a:spcPts val="0"/>
                        </a:spcBef>
                        <a:spcAft>
                          <a:spcPts val="0"/>
                        </a:spcAft>
                      </a:pPr>
                      <a:r>
                        <a:rPr lang="en-US" sz="1800" dirty="0">
                          <a:effectLst/>
                        </a:rPr>
                        <a:t>Outcome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3">
                  <a:txBody>
                    <a:bodyPr/>
                    <a:lstStyle/>
                    <a:p>
                      <a:pPr marL="0" marR="0" algn="ctr">
                        <a:lnSpc>
                          <a:spcPct val="107000"/>
                        </a:lnSpc>
                        <a:spcBef>
                          <a:spcPts val="0"/>
                        </a:spcBef>
                        <a:spcAft>
                          <a:spcPts val="0"/>
                        </a:spcAft>
                      </a:pPr>
                      <a:r>
                        <a:rPr lang="en-US" sz="2400" dirty="0" err="1">
                          <a:effectLst/>
                        </a:rPr>
                        <a:t>PrEP</a:t>
                      </a:r>
                      <a:r>
                        <a:rPr lang="en-US" sz="2400" dirty="0">
                          <a:effectLst/>
                        </a:rPr>
                        <a:t> coverage: adult MSM / ASMM</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299470">
                <a:tc vMerge="1">
                  <a:txBody>
                    <a:bodyPr/>
                    <a:lstStyle/>
                    <a:p>
                      <a:endParaRPr lang="en-US"/>
                    </a:p>
                  </a:txBody>
                  <a:tcPr/>
                </a:tc>
                <a:tc>
                  <a:txBody>
                    <a:bodyPr/>
                    <a:lstStyle/>
                    <a:p>
                      <a:pPr marL="0" marR="0" algn="ctr">
                        <a:lnSpc>
                          <a:spcPct val="107000"/>
                        </a:lnSpc>
                        <a:spcBef>
                          <a:spcPts val="0"/>
                        </a:spcBef>
                        <a:spcAft>
                          <a:spcPts val="0"/>
                        </a:spcAft>
                      </a:pPr>
                      <a:r>
                        <a:rPr lang="en-US" sz="1800" dirty="0" smtClean="0">
                          <a:effectLst/>
                        </a:rPr>
                        <a:t>Baseline</a:t>
                      </a:r>
                      <a:r>
                        <a:rPr lang="en-US" sz="1800" baseline="0" dirty="0" smtClean="0">
                          <a:effectLst/>
                        </a:rPr>
                        <a:t> Counterfactual</a:t>
                      </a:r>
                    </a:p>
                    <a:p>
                      <a:pPr marL="0" marR="0" algn="ctr">
                        <a:lnSpc>
                          <a:spcPct val="107000"/>
                        </a:lnSpc>
                        <a:spcBef>
                          <a:spcPts val="0"/>
                        </a:spcBef>
                        <a:spcAft>
                          <a:spcPts val="0"/>
                        </a:spcAft>
                      </a:pPr>
                      <a:r>
                        <a:rPr lang="en-US" sz="1800" dirty="0" smtClean="0">
                          <a:effectLst/>
                        </a:rPr>
                        <a:t>0</a:t>
                      </a:r>
                      <a:r>
                        <a:rPr lang="en-US" sz="1800" dirty="0">
                          <a:effectLst/>
                        </a:rPr>
                        <a:t>% / 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smtClean="0">
                          <a:effectLst/>
                        </a:rPr>
                        <a:t>Adults only Intervention 40</a:t>
                      </a:r>
                      <a:r>
                        <a:rPr lang="en-US" sz="1800" dirty="0">
                          <a:effectLst/>
                        </a:rPr>
                        <a:t>% / 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smtClean="0">
                          <a:effectLst/>
                        </a:rPr>
                        <a:t> Adult and ASMM </a:t>
                      </a:r>
                      <a:r>
                        <a:rPr lang="en-US" sz="1800" dirty="0" err="1" smtClean="0">
                          <a:effectLst/>
                        </a:rPr>
                        <a:t>PrEP</a:t>
                      </a:r>
                      <a:r>
                        <a:rPr lang="en-US" sz="1800" dirty="0" smtClean="0">
                          <a:effectLst/>
                        </a:rPr>
                        <a:t> interventions</a:t>
                      </a:r>
                      <a:r>
                        <a:rPr lang="en-US" sz="1800" baseline="0" dirty="0" smtClean="0">
                          <a:effectLst/>
                        </a:rPr>
                        <a:t> </a:t>
                      </a:r>
                    </a:p>
                    <a:p>
                      <a:pPr marL="0" marR="0" algn="ctr">
                        <a:lnSpc>
                          <a:spcPct val="107000"/>
                        </a:lnSpc>
                        <a:spcBef>
                          <a:spcPts val="0"/>
                        </a:spcBef>
                        <a:spcAft>
                          <a:spcPts val="0"/>
                        </a:spcAft>
                      </a:pPr>
                      <a:r>
                        <a:rPr lang="en-US" sz="1800" dirty="0" smtClean="0">
                          <a:effectLst/>
                        </a:rPr>
                        <a:t>40</a:t>
                      </a:r>
                      <a:r>
                        <a:rPr lang="en-US" sz="1800" dirty="0">
                          <a:effectLst/>
                        </a:rPr>
                        <a:t>% / 30%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898408">
                <a:tc>
                  <a:txBody>
                    <a:bodyPr/>
                    <a:lstStyle/>
                    <a:p>
                      <a:pPr marL="0" marR="0">
                        <a:lnSpc>
                          <a:spcPct val="107000"/>
                        </a:lnSpc>
                        <a:spcBef>
                          <a:spcPts val="0"/>
                        </a:spcBef>
                        <a:spcAft>
                          <a:spcPts val="0"/>
                        </a:spcAft>
                      </a:pPr>
                      <a:r>
                        <a:rPr lang="en-US" sz="1800" dirty="0">
                          <a:effectLst/>
                        </a:rPr>
                        <a:t>Percent of infections averted (Mean and 95% Credible Interval)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dirty="0">
                          <a:effectLst/>
                        </a:rPr>
                        <a:t>NA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a:effectLst/>
                        </a:rPr>
                        <a:t>29.0% (24.0%, 34.4%)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a:effectLst/>
                        </a:rPr>
                        <a:t>29.9% (23.6%, 35.0%)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1197878">
                <a:tc>
                  <a:txBody>
                    <a:bodyPr/>
                    <a:lstStyle/>
                    <a:p>
                      <a:pPr marL="0" marR="0">
                        <a:lnSpc>
                          <a:spcPct val="107000"/>
                        </a:lnSpc>
                        <a:spcBef>
                          <a:spcPts val="0"/>
                        </a:spcBef>
                        <a:spcAft>
                          <a:spcPts val="0"/>
                        </a:spcAft>
                      </a:pPr>
                      <a:r>
                        <a:rPr lang="en-US" sz="1800" dirty="0">
                          <a:effectLst/>
                        </a:rPr>
                        <a:t>Number of infections averted per 100K person years at risk (Mean and 95% Credible Interval)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a:effectLst/>
                        </a:rPr>
                        <a:t>NA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a:effectLst/>
                        </a:rPr>
                        <a:t>693 (574, 830)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dirty="0">
                          <a:effectLst/>
                        </a:rPr>
                        <a:t>716 (558, 842)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898408">
                <a:tc>
                  <a:txBody>
                    <a:bodyPr/>
                    <a:lstStyle/>
                    <a:p>
                      <a:pPr marL="0" marR="0">
                        <a:lnSpc>
                          <a:spcPct val="107000"/>
                        </a:lnSpc>
                        <a:spcBef>
                          <a:spcPts val="0"/>
                        </a:spcBef>
                        <a:spcAft>
                          <a:spcPts val="0"/>
                        </a:spcAft>
                      </a:pPr>
                      <a:r>
                        <a:rPr lang="en-US" sz="1800">
                          <a:effectLst/>
                        </a:rPr>
                        <a:t>Number needed to treat to avert a single infection (Mean and 95% Credible Interval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dirty="0">
                          <a:effectLst/>
                        </a:rPr>
                        <a:t>NA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a:effectLst/>
                        </a:rPr>
                        <a:t>33 (27, 40)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a:effectLst/>
                        </a:rPr>
                        <a:t>34 (29, 43)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r h="406178">
                <a:tc>
                  <a:txBody>
                    <a:bodyPr/>
                    <a:lstStyle/>
                    <a:p>
                      <a:pPr marL="0" marR="0">
                        <a:lnSpc>
                          <a:spcPct val="107000"/>
                        </a:lnSpc>
                        <a:spcBef>
                          <a:spcPts val="0"/>
                        </a:spcBef>
                        <a:spcAft>
                          <a:spcPts val="0"/>
                        </a:spcAft>
                      </a:pPr>
                      <a:r>
                        <a:rPr lang="en-US" sz="1800">
                          <a:effectLst/>
                        </a:rPr>
                        <a:t>Prevalence (population)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a:effectLst/>
                        </a:rPr>
                        <a:t>23.2 (21.4, 24.5)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a:effectLst/>
                        </a:rPr>
                        <a:t>17.0 (15.7, 18.0)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a:effectLst/>
                        </a:rPr>
                        <a:t>16.8 (15.4, 17.9)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r h="406178">
                <a:tc>
                  <a:txBody>
                    <a:bodyPr/>
                    <a:lstStyle/>
                    <a:p>
                      <a:pPr marL="0" marR="0">
                        <a:lnSpc>
                          <a:spcPct val="107000"/>
                        </a:lnSpc>
                        <a:spcBef>
                          <a:spcPts val="0"/>
                        </a:spcBef>
                        <a:spcAft>
                          <a:spcPts val="0"/>
                        </a:spcAft>
                      </a:pPr>
                      <a:r>
                        <a:rPr lang="en-US" sz="1800">
                          <a:effectLst/>
                        </a:rPr>
                        <a:t>Prevalence among 18 year-olds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a:effectLst/>
                        </a:rPr>
                        <a:t>6.0 (4.0, 8.3)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a:effectLst/>
                        </a:rPr>
                        <a:t>4.3 (2.3, 6.5)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a:effectLst/>
                        </a:rPr>
                        <a:t>3.8 (2.0, 6.0)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r h="598939">
                <a:tc>
                  <a:txBody>
                    <a:bodyPr/>
                    <a:lstStyle/>
                    <a:p>
                      <a:pPr marL="0" marR="0">
                        <a:lnSpc>
                          <a:spcPct val="107000"/>
                        </a:lnSpc>
                        <a:spcBef>
                          <a:spcPts val="0"/>
                        </a:spcBef>
                        <a:spcAft>
                          <a:spcPts val="0"/>
                        </a:spcAft>
                      </a:pPr>
                      <a:r>
                        <a:rPr lang="en-US" sz="1800" dirty="0">
                          <a:effectLst/>
                        </a:rPr>
                        <a:t>Incidence per 10k person years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a:effectLst/>
                        </a:rPr>
                        <a:t>322.7 (292.8, 344.2)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a:effectLst/>
                        </a:rPr>
                        <a:t>206.4 (187.4, 220.7)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800" dirty="0">
                          <a:effectLst/>
                        </a:rPr>
                        <a:t>202.9 (185.7, 217.6)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22707357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6128" y="323720"/>
            <a:ext cx="6388766" cy="6388766"/>
          </a:xfrm>
          <a:prstGeom prst="rect">
            <a:avLst/>
          </a:prstGeom>
        </p:spPr>
      </p:pic>
    </p:spTree>
    <p:extLst>
      <p:ext uri="{BB962C8B-B14F-4D97-AF65-F5344CB8AC3E}">
        <p14:creationId xmlns:p14="http://schemas.microsoft.com/office/powerpoint/2010/main" val="4244174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3262" y="67544"/>
            <a:ext cx="6691827" cy="6691827"/>
          </a:xfrm>
          <a:prstGeom prst="rect">
            <a:avLst/>
          </a:prstGeom>
        </p:spPr>
      </p:pic>
    </p:spTree>
    <p:extLst>
      <p:ext uri="{BB962C8B-B14F-4D97-AF65-F5344CB8AC3E}">
        <p14:creationId xmlns:p14="http://schemas.microsoft.com/office/powerpoint/2010/main" val="18049427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Conclusions</a:t>
            </a:r>
            <a:endParaRPr lang="en-US" b="1" dirty="0"/>
          </a:p>
        </p:txBody>
      </p:sp>
      <p:sp>
        <p:nvSpPr>
          <p:cNvPr id="3" name="Content Placeholder 2"/>
          <p:cNvSpPr>
            <a:spLocks noGrp="1"/>
          </p:cNvSpPr>
          <p:nvPr>
            <p:ph idx="1"/>
          </p:nvPr>
        </p:nvSpPr>
        <p:spPr>
          <a:xfrm>
            <a:off x="838199" y="1395662"/>
            <a:ext cx="10856495" cy="5236143"/>
          </a:xfrm>
        </p:spPr>
        <p:txBody>
          <a:bodyPr>
            <a:normAutofit lnSpcReduction="10000"/>
          </a:bodyPr>
          <a:lstStyle/>
          <a:p>
            <a:r>
              <a:rPr lang="en-US" sz="2600" dirty="0" err="1" smtClean="0"/>
              <a:t>PrEP</a:t>
            </a:r>
            <a:r>
              <a:rPr lang="en-US" sz="2600" dirty="0" smtClean="0"/>
              <a:t> use by adult MSM and ASMM can significantly reduce HIV incidence in these populations averting  ~ 30% of infections over 10 years</a:t>
            </a:r>
          </a:p>
          <a:p>
            <a:pPr lvl="1"/>
            <a:r>
              <a:rPr lang="en-US" sz="2600" dirty="0" smtClean="0"/>
              <a:t>Our findings support those of previous studies that have looked at these populations individually</a:t>
            </a:r>
          </a:p>
          <a:p>
            <a:r>
              <a:rPr lang="en-US" sz="2600" dirty="0" err="1" smtClean="0"/>
              <a:t>PrEP</a:t>
            </a:r>
            <a:r>
              <a:rPr lang="en-US" sz="2600" dirty="0" smtClean="0"/>
              <a:t> use by adult MSM can significantly reduce the number of infections among ASMM by reducing HIV exposure among ASMM who partner with adult MSM</a:t>
            </a:r>
          </a:p>
          <a:p>
            <a:r>
              <a:rPr lang="en-US" sz="2600" dirty="0" err="1" smtClean="0"/>
              <a:t>PrEP</a:t>
            </a:r>
            <a:r>
              <a:rPr lang="en-US" sz="2600" dirty="0" smtClean="0"/>
              <a:t> programs targeting ASMM will not have a large impact on the overall HIV epidemic because ASMM represent a small at risk population</a:t>
            </a:r>
          </a:p>
          <a:p>
            <a:pPr lvl="1"/>
            <a:r>
              <a:rPr lang="en-US" sz="2600" dirty="0" err="1"/>
              <a:t>PrEP</a:t>
            </a:r>
            <a:r>
              <a:rPr lang="en-US" sz="2600" dirty="0"/>
              <a:t> programs targeting </a:t>
            </a:r>
            <a:r>
              <a:rPr lang="en-US" sz="2600" dirty="0" smtClean="0"/>
              <a:t>ASMM can have a significant impact of incidence among ASMM even in the context of broader </a:t>
            </a:r>
            <a:r>
              <a:rPr lang="en-US" sz="2600" dirty="0" err="1" smtClean="0"/>
              <a:t>PrEP</a:t>
            </a:r>
            <a:r>
              <a:rPr lang="en-US" sz="2600" dirty="0" smtClean="0"/>
              <a:t> programs for adults reducing HIV incidence by 12% </a:t>
            </a:r>
          </a:p>
          <a:p>
            <a:r>
              <a:rPr lang="en-US" sz="2600" dirty="0" smtClean="0"/>
              <a:t>Modeling populations in isolation can miss important interactions</a:t>
            </a:r>
          </a:p>
          <a:p>
            <a:pPr lvl="1"/>
            <a:r>
              <a:rPr lang="en-US" sz="2600" dirty="0" smtClean="0"/>
              <a:t>When possible interacting populations should be modeled together</a:t>
            </a:r>
            <a:endParaRPr lang="en-US" sz="2600" dirty="0"/>
          </a:p>
          <a:p>
            <a:endParaRPr lang="en-US" dirty="0" smtClean="0"/>
          </a:p>
          <a:p>
            <a:pPr lvl="2"/>
            <a:endParaRPr lang="en-US" dirty="0"/>
          </a:p>
        </p:txBody>
      </p:sp>
    </p:spTree>
    <p:extLst>
      <p:ext uri="{BB962C8B-B14F-4D97-AF65-F5344CB8AC3E}">
        <p14:creationId xmlns:p14="http://schemas.microsoft.com/office/powerpoint/2010/main" val="318047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8895" y="1439126"/>
            <a:ext cx="10515600" cy="4351338"/>
          </a:xfrm>
        </p:spPr>
        <p:txBody>
          <a:bodyPr>
            <a:normAutofit fontScale="92500"/>
          </a:bodyPr>
          <a:lstStyle/>
          <a:p>
            <a:pPr marL="0" indent="0">
              <a:buNone/>
            </a:pPr>
            <a:endParaRPr lang="en-US" dirty="0" smtClean="0"/>
          </a:p>
          <a:p>
            <a:pPr marL="0" indent="0">
              <a:buNone/>
            </a:pPr>
            <a:endParaRPr lang="en-US" dirty="0"/>
          </a:p>
          <a:p>
            <a:pPr marL="0" indent="0">
              <a:buNone/>
            </a:pPr>
            <a:endParaRPr lang="en-US" dirty="0" smtClean="0"/>
          </a:p>
          <a:p>
            <a:pPr marL="0" indent="0" algn="ctr">
              <a:buNone/>
            </a:pPr>
            <a:r>
              <a:rPr lang="en-US" sz="5800" dirty="0"/>
              <a:t>THANK </a:t>
            </a:r>
            <a:r>
              <a:rPr lang="en-US" sz="5800" dirty="0" smtClean="0"/>
              <a:t>YOU</a:t>
            </a:r>
          </a:p>
          <a:p>
            <a:pPr marL="0" indent="0" algn="ctr">
              <a:buNone/>
            </a:pPr>
            <a:endParaRPr lang="en-US" sz="5400" dirty="0"/>
          </a:p>
          <a:p>
            <a:pPr marL="0" indent="0">
              <a:buNone/>
            </a:pPr>
            <a:r>
              <a:rPr lang="en-US" sz="2200" dirty="0"/>
              <a:t>This research was funded by US Centers for Disease Control and Prevention National Center for HIV, Viral Hepatitis, STD, and TB Prevention (Epidemiologic and Economic Modeling Agreement number 6NU38PS004646).  The findings and conclusions in this report are those of the authors and do not necessarily represent the official position of the Centers for Disease Control and Prevention.  </a:t>
            </a:r>
          </a:p>
          <a:p>
            <a:pPr marL="0" indent="0" algn="ctr">
              <a:buNone/>
            </a:pPr>
            <a:endParaRPr lang="en-US" sz="5400" dirty="0"/>
          </a:p>
        </p:txBody>
      </p:sp>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val="4492773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Models of adult MSM may overestimate the impact of adult </a:t>
            </a:r>
            <a:r>
              <a:rPr lang="en-US" sz="4000" b="1" dirty="0" err="1"/>
              <a:t>PrEP</a:t>
            </a:r>
            <a:r>
              <a:rPr lang="en-US" sz="4000" b="1" dirty="0"/>
              <a:t> on MSM </a:t>
            </a:r>
            <a:endParaRPr lang="en-US" sz="4000" b="1" dirty="0"/>
          </a:p>
        </p:txBody>
      </p:sp>
      <p:sp>
        <p:nvSpPr>
          <p:cNvPr id="3" name="Content Placeholder 2"/>
          <p:cNvSpPr>
            <a:spLocks noGrp="1"/>
          </p:cNvSpPr>
          <p:nvPr>
            <p:ph idx="1"/>
          </p:nvPr>
        </p:nvSpPr>
        <p:spPr/>
        <p:txBody>
          <a:bodyPr>
            <a:normAutofit lnSpcReduction="10000"/>
          </a:bodyPr>
          <a:lstStyle/>
          <a:p>
            <a:endParaRPr lang="en-US" dirty="0" smtClean="0"/>
          </a:p>
          <a:p>
            <a:pPr>
              <a:lnSpc>
                <a:spcPct val="100000"/>
              </a:lnSpc>
            </a:pPr>
            <a:r>
              <a:rPr lang="en-US" sz="2400" dirty="0" smtClean="0"/>
              <a:t>Two simplifying assumptions</a:t>
            </a:r>
          </a:p>
          <a:p>
            <a:pPr lvl="1">
              <a:lnSpc>
                <a:spcPct val="100000"/>
              </a:lnSpc>
            </a:pPr>
            <a:r>
              <a:rPr lang="en-US" dirty="0" smtClean="0"/>
              <a:t>Entrants into the population are all HIV-negative</a:t>
            </a:r>
          </a:p>
          <a:p>
            <a:pPr lvl="1">
              <a:lnSpc>
                <a:spcPct val="100000"/>
              </a:lnSpc>
            </a:pPr>
            <a:r>
              <a:rPr lang="en-US" dirty="0" smtClean="0"/>
              <a:t>HIV prevalence in the simulation should match the empirical prevalence of the adult population being modeled</a:t>
            </a:r>
          </a:p>
          <a:p>
            <a:pPr lvl="1">
              <a:lnSpc>
                <a:spcPct val="100000"/>
              </a:lnSpc>
            </a:pPr>
            <a:endParaRPr lang="en-US" dirty="0" smtClean="0"/>
          </a:p>
          <a:p>
            <a:pPr lvl="1">
              <a:lnSpc>
                <a:spcPct val="100000"/>
              </a:lnSpc>
            </a:pPr>
            <a:r>
              <a:rPr lang="en-US" dirty="0" smtClean="0"/>
              <a:t>Bias – Transmission within the adult model may be too high</a:t>
            </a:r>
          </a:p>
          <a:p>
            <a:pPr lvl="2">
              <a:lnSpc>
                <a:spcPct val="100000"/>
              </a:lnSpc>
            </a:pPr>
            <a:r>
              <a:rPr lang="en-US" sz="2400" dirty="0" smtClean="0"/>
              <a:t>Incident cases must occur to account for what should be prevalent cases aging into the population.</a:t>
            </a:r>
          </a:p>
          <a:p>
            <a:pPr lvl="2">
              <a:lnSpc>
                <a:spcPct val="100000"/>
              </a:lnSpc>
            </a:pPr>
            <a:r>
              <a:rPr lang="en-US" sz="2400" dirty="0" smtClean="0"/>
              <a:t>In a </a:t>
            </a:r>
            <a:r>
              <a:rPr lang="en-US" sz="2400" dirty="0" err="1" smtClean="0"/>
              <a:t>PrEP</a:t>
            </a:r>
            <a:r>
              <a:rPr lang="en-US" sz="2400" dirty="0" smtClean="0"/>
              <a:t> intervention scenario the “extra” incident cases could be averted by </a:t>
            </a:r>
            <a:r>
              <a:rPr lang="en-US" sz="2400" dirty="0" err="1" smtClean="0"/>
              <a:t>PrEP</a:t>
            </a:r>
            <a:r>
              <a:rPr lang="en-US" sz="2400" dirty="0" smtClean="0"/>
              <a:t>  </a:t>
            </a:r>
          </a:p>
          <a:p>
            <a:endParaRPr lang="en-US" dirty="0"/>
          </a:p>
        </p:txBody>
      </p:sp>
    </p:spTree>
    <p:extLst>
      <p:ext uri="{BB962C8B-B14F-4D97-AF65-F5344CB8AC3E}">
        <p14:creationId xmlns:p14="http://schemas.microsoft.com/office/powerpoint/2010/main" val="906273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a:t>PrEP</a:t>
            </a:r>
            <a:r>
              <a:rPr lang="en-US" sz="4000" b="1" dirty="0"/>
              <a:t> use by adults may reduce incidence in younger age cohorts</a:t>
            </a:r>
            <a:endParaRPr lang="en-US" sz="4000" b="1" dirty="0"/>
          </a:p>
        </p:txBody>
      </p:sp>
      <p:sp>
        <p:nvSpPr>
          <p:cNvPr id="3" name="Content Placeholder 2"/>
          <p:cNvSpPr>
            <a:spLocks noGrp="1"/>
          </p:cNvSpPr>
          <p:nvPr>
            <p:ph idx="1"/>
          </p:nvPr>
        </p:nvSpPr>
        <p:spPr/>
        <p:txBody>
          <a:bodyPr>
            <a:normAutofit/>
          </a:bodyPr>
          <a:lstStyle/>
          <a:p>
            <a:pPr>
              <a:lnSpc>
                <a:spcPct val="100000"/>
              </a:lnSpc>
            </a:pPr>
            <a:r>
              <a:rPr lang="en-US" sz="2400" dirty="0" smtClean="0"/>
              <a:t>Some fraction of HIV infections among adolescents results from sexual contact with young adults</a:t>
            </a:r>
          </a:p>
          <a:p>
            <a:pPr>
              <a:lnSpc>
                <a:spcPct val="100000"/>
              </a:lnSpc>
            </a:pPr>
            <a:endParaRPr lang="en-US" dirty="0" smtClean="0"/>
          </a:p>
          <a:p>
            <a:pPr lvl="3">
              <a:lnSpc>
                <a:spcPct val="100000"/>
              </a:lnSpc>
            </a:pPr>
            <a:r>
              <a:rPr lang="en-US" sz="1400" dirty="0" smtClean="0"/>
              <a:t>Whiteside et al. 2015 “Molecular analysis allows inference into HIV transmission among young men who have sex with men in the United States.” AIDS. 2015;29(18):2517-22. PubMed PMID: 26558547; PMCID: PMC4862399.</a:t>
            </a:r>
          </a:p>
          <a:p>
            <a:pPr lvl="3">
              <a:lnSpc>
                <a:spcPct val="100000"/>
              </a:lnSpc>
            </a:pPr>
            <a:r>
              <a:rPr lang="en-US" sz="1400" dirty="0" smtClean="0"/>
              <a:t>Wolf et al. 2017 “Short Communication: Phylogenetic Evidence of HIV-1 Transmission Between Adult and Adolescent Men Who Have Sex with Men.” AIDS Res Hum Retroviruses. 2017;33(4):318-22. PubMed PMID: 27762596; PMCID: PMC5372772.</a:t>
            </a:r>
          </a:p>
          <a:p>
            <a:pPr>
              <a:lnSpc>
                <a:spcPct val="100000"/>
              </a:lnSpc>
            </a:pPr>
            <a:endParaRPr lang="en-US" dirty="0" smtClean="0"/>
          </a:p>
          <a:p>
            <a:pPr>
              <a:lnSpc>
                <a:spcPct val="100000"/>
              </a:lnSpc>
            </a:pPr>
            <a:r>
              <a:rPr lang="en-US" sz="2400" dirty="0" smtClean="0"/>
              <a:t>If PrEP use among all adults reduces prevalence among young adults who may partner with an adolescent, incidence among adolescents </a:t>
            </a:r>
            <a:r>
              <a:rPr lang="en-US" sz="2400" dirty="0"/>
              <a:t>may </a:t>
            </a:r>
            <a:r>
              <a:rPr lang="en-US" sz="2400" dirty="0" smtClean="0"/>
              <a:t>decline</a:t>
            </a:r>
          </a:p>
          <a:p>
            <a:endParaRPr lang="en-US" dirty="0"/>
          </a:p>
        </p:txBody>
      </p:sp>
    </p:spTree>
    <p:extLst>
      <p:ext uri="{BB962C8B-B14F-4D97-AF65-F5344CB8AC3E}">
        <p14:creationId xmlns:p14="http://schemas.microsoft.com/office/powerpoint/2010/main" val="364414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ASMM </a:t>
            </a:r>
            <a:r>
              <a:rPr lang="en-US" i="1" dirty="0" err="1" smtClean="0"/>
              <a:t>PrEP</a:t>
            </a:r>
            <a:r>
              <a:rPr lang="en-US" i="1" dirty="0" smtClean="0"/>
              <a:t> may reduce HIV incidence and prevalence among adult MSM</a:t>
            </a:r>
            <a:endParaRPr lang="en-US" dirty="0"/>
          </a:p>
        </p:txBody>
      </p:sp>
      <p:sp>
        <p:nvSpPr>
          <p:cNvPr id="3" name="Content Placeholder 2"/>
          <p:cNvSpPr>
            <a:spLocks noGrp="1"/>
          </p:cNvSpPr>
          <p:nvPr>
            <p:ph idx="1"/>
          </p:nvPr>
        </p:nvSpPr>
        <p:spPr/>
        <p:txBody>
          <a:bodyPr/>
          <a:lstStyle/>
          <a:p>
            <a:r>
              <a:rPr lang="en-US" dirty="0" smtClean="0"/>
              <a:t>Young adult MSM may acquire an infection directly from ASMM via sexual contact. </a:t>
            </a:r>
          </a:p>
          <a:p>
            <a:endParaRPr lang="en-US" dirty="0" smtClean="0"/>
          </a:p>
          <a:p>
            <a:r>
              <a:rPr lang="en-US" dirty="0" smtClean="0"/>
              <a:t>ASMM who are HIV positive age into the young adult MSM population. </a:t>
            </a:r>
          </a:p>
          <a:p>
            <a:endParaRPr lang="en-US" dirty="0" smtClean="0"/>
          </a:p>
          <a:p>
            <a:r>
              <a:rPr lang="en-US" dirty="0" smtClean="0"/>
              <a:t>Reduced prevalence among ASMM because of ASMM </a:t>
            </a:r>
            <a:r>
              <a:rPr lang="en-US" dirty="0" err="1" smtClean="0"/>
              <a:t>PrEP</a:t>
            </a:r>
            <a:r>
              <a:rPr lang="en-US" dirty="0" smtClean="0"/>
              <a:t> will reduce both of these pathways leading to reduced HIV incidence and prevalence among adult MSM.</a:t>
            </a:r>
          </a:p>
          <a:p>
            <a:endParaRPr lang="en-US" dirty="0"/>
          </a:p>
        </p:txBody>
      </p:sp>
    </p:spTree>
    <p:extLst>
      <p:ext uri="{BB962C8B-B14F-4D97-AF65-F5344CB8AC3E}">
        <p14:creationId xmlns:p14="http://schemas.microsoft.com/office/powerpoint/2010/main" val="27557401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Models of ASMM </a:t>
            </a:r>
            <a:r>
              <a:rPr lang="en-US" i="1" dirty="0" err="1" smtClean="0"/>
              <a:t>PrEP</a:t>
            </a:r>
            <a:r>
              <a:rPr lang="en-US" i="1" dirty="0" smtClean="0"/>
              <a:t> may underestimate the impact of </a:t>
            </a:r>
            <a:r>
              <a:rPr lang="en-US" i="1" dirty="0" err="1" smtClean="0"/>
              <a:t>PrEP</a:t>
            </a:r>
            <a:r>
              <a:rPr lang="en-US" i="1" dirty="0" smtClean="0"/>
              <a:t> on ASMM</a:t>
            </a:r>
            <a:endParaRPr lang="en-US" dirty="0"/>
          </a:p>
        </p:txBody>
      </p:sp>
      <p:sp>
        <p:nvSpPr>
          <p:cNvPr id="3" name="Content Placeholder 2"/>
          <p:cNvSpPr>
            <a:spLocks noGrp="1"/>
          </p:cNvSpPr>
          <p:nvPr>
            <p:ph idx="1"/>
          </p:nvPr>
        </p:nvSpPr>
        <p:spPr/>
        <p:txBody>
          <a:bodyPr/>
          <a:lstStyle/>
          <a:p>
            <a:r>
              <a:rPr lang="en-US" dirty="0" smtClean="0"/>
              <a:t>ASMM may acquire an infection via contact with a young adult</a:t>
            </a:r>
          </a:p>
          <a:p>
            <a:endParaRPr lang="en-US" dirty="0" smtClean="0"/>
          </a:p>
          <a:p>
            <a:pPr lvl="1"/>
            <a:r>
              <a:rPr lang="en-US" dirty="0" smtClean="0"/>
              <a:t>Prior models of ASMM have captured this risk via a constant force of infection</a:t>
            </a:r>
          </a:p>
          <a:p>
            <a:endParaRPr lang="en-US" dirty="0" smtClean="0"/>
          </a:p>
          <a:p>
            <a:r>
              <a:rPr lang="en-US" dirty="0" smtClean="0"/>
              <a:t>As ASMM </a:t>
            </a:r>
            <a:r>
              <a:rPr lang="en-US" dirty="0" err="1" smtClean="0"/>
              <a:t>PrEP</a:t>
            </a:r>
            <a:r>
              <a:rPr lang="en-US" dirty="0" smtClean="0"/>
              <a:t> reduces incidence among ASMM</a:t>
            </a:r>
          </a:p>
          <a:p>
            <a:pPr marL="342900" lvl="1" indent="0">
              <a:buNone/>
            </a:pPr>
            <a:r>
              <a:rPr lang="en-US" dirty="0" smtClean="0"/>
              <a:t>1) prevalence among those aging into adulthood should decline</a:t>
            </a:r>
          </a:p>
          <a:p>
            <a:pPr marL="342900" lvl="1" indent="0">
              <a:buNone/>
            </a:pPr>
            <a:r>
              <a:rPr lang="en-US" dirty="0" smtClean="0"/>
              <a:t>2) prevalence in the pool of young adult partners of ASMM declines </a:t>
            </a:r>
            <a:endParaRPr lang="en-US" i="1" dirty="0" smtClean="0"/>
          </a:p>
          <a:p>
            <a:pPr marL="0" indent="0">
              <a:buNone/>
            </a:pPr>
            <a:endParaRPr lang="en-US" dirty="0"/>
          </a:p>
        </p:txBody>
      </p:sp>
    </p:spTree>
    <p:extLst>
      <p:ext uri="{BB962C8B-B14F-4D97-AF65-F5344CB8AC3E}">
        <p14:creationId xmlns:p14="http://schemas.microsoft.com/office/powerpoint/2010/main" val="29450856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Models of ASMM </a:t>
            </a:r>
            <a:r>
              <a:rPr lang="en-US" i="1" dirty="0" err="1" smtClean="0"/>
              <a:t>PrEP</a:t>
            </a:r>
            <a:r>
              <a:rPr lang="en-US" i="1" dirty="0" smtClean="0"/>
              <a:t> may overestimate the impact of </a:t>
            </a:r>
            <a:r>
              <a:rPr lang="en-US" i="1" dirty="0" err="1" smtClean="0"/>
              <a:t>PrEP</a:t>
            </a:r>
            <a:r>
              <a:rPr lang="en-US" i="1" dirty="0" smtClean="0"/>
              <a:t> on ASMM</a:t>
            </a:r>
            <a:endParaRPr lang="en-US" dirty="0"/>
          </a:p>
        </p:txBody>
      </p:sp>
      <p:sp>
        <p:nvSpPr>
          <p:cNvPr id="3" name="Content Placeholder 2"/>
          <p:cNvSpPr>
            <a:spLocks noGrp="1"/>
          </p:cNvSpPr>
          <p:nvPr>
            <p:ph idx="1"/>
          </p:nvPr>
        </p:nvSpPr>
        <p:spPr/>
        <p:txBody>
          <a:bodyPr/>
          <a:lstStyle/>
          <a:p>
            <a:r>
              <a:rPr lang="en-US" dirty="0" smtClean="0"/>
              <a:t>ASMM </a:t>
            </a:r>
            <a:r>
              <a:rPr lang="en-US" dirty="0" err="1" smtClean="0"/>
              <a:t>PrEP</a:t>
            </a:r>
            <a:r>
              <a:rPr lang="en-US" dirty="0" smtClean="0"/>
              <a:t> may only delay some infections into adulthood rather than averting them</a:t>
            </a:r>
          </a:p>
          <a:p>
            <a:endParaRPr lang="en-US" dirty="0" smtClean="0"/>
          </a:p>
          <a:p>
            <a:r>
              <a:rPr lang="en-US" dirty="0" smtClean="0"/>
              <a:t>Delayed infections may be misclassified as averted </a:t>
            </a:r>
          </a:p>
          <a:p>
            <a:endParaRPr lang="en-US" dirty="0"/>
          </a:p>
        </p:txBody>
      </p:sp>
    </p:spTree>
    <p:extLst>
      <p:ext uri="{BB962C8B-B14F-4D97-AF65-F5344CB8AC3E}">
        <p14:creationId xmlns:p14="http://schemas.microsoft.com/office/powerpoint/2010/main" val="565719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Results over 40 </a:t>
            </a:r>
            <a:r>
              <a:rPr lang="en-US" b="1" dirty="0" smtClean="0"/>
              <a:t>Years of simulation</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83448034"/>
              </p:ext>
            </p:extLst>
          </p:nvPr>
        </p:nvGraphicFramePr>
        <p:xfrm>
          <a:off x="1157588" y="2247091"/>
          <a:ext cx="9396922" cy="3813241"/>
        </p:xfrm>
        <a:graphic>
          <a:graphicData uri="http://schemas.openxmlformats.org/drawingml/2006/table">
            <a:tbl>
              <a:tblPr firstRow="1" firstCol="1" bandRow="1">
                <a:tableStyleId>{5C22544A-7EE6-4342-B048-85BDC9FD1C3A}</a:tableStyleId>
              </a:tblPr>
              <a:tblGrid>
                <a:gridCol w="3668033">
                  <a:extLst>
                    <a:ext uri="{9D8B030D-6E8A-4147-A177-3AD203B41FA5}">
                      <a16:colId xmlns:a16="http://schemas.microsoft.com/office/drawing/2014/main" xmlns="" val="20000"/>
                    </a:ext>
                  </a:extLst>
                </a:gridCol>
                <a:gridCol w="1909059">
                  <a:extLst>
                    <a:ext uri="{9D8B030D-6E8A-4147-A177-3AD203B41FA5}">
                      <a16:colId xmlns:a16="http://schemas.microsoft.com/office/drawing/2014/main" xmlns="" val="20001"/>
                    </a:ext>
                  </a:extLst>
                </a:gridCol>
                <a:gridCol w="1909915">
                  <a:extLst>
                    <a:ext uri="{9D8B030D-6E8A-4147-A177-3AD203B41FA5}">
                      <a16:colId xmlns:a16="http://schemas.microsoft.com/office/drawing/2014/main" xmlns="" val="20002"/>
                    </a:ext>
                  </a:extLst>
                </a:gridCol>
                <a:gridCol w="1909915">
                  <a:extLst>
                    <a:ext uri="{9D8B030D-6E8A-4147-A177-3AD203B41FA5}">
                      <a16:colId xmlns:a16="http://schemas.microsoft.com/office/drawing/2014/main" xmlns="" val="20003"/>
                    </a:ext>
                  </a:extLst>
                </a:gridCol>
              </a:tblGrid>
              <a:tr h="480276">
                <a:tc rowSpan="2">
                  <a:txBody>
                    <a:bodyPr/>
                    <a:lstStyle/>
                    <a:p>
                      <a:pPr marL="0" marR="0">
                        <a:lnSpc>
                          <a:spcPct val="107000"/>
                        </a:lnSpc>
                        <a:spcBef>
                          <a:spcPts val="0"/>
                        </a:spcBef>
                        <a:spcAft>
                          <a:spcPts val="0"/>
                        </a:spcAft>
                      </a:pPr>
                      <a:r>
                        <a:rPr lang="en-US" sz="1400" dirty="0">
                          <a:effectLst/>
                        </a:rPr>
                        <a:t>Outcome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gridSpan="3">
                  <a:txBody>
                    <a:bodyPr/>
                    <a:lstStyle/>
                    <a:p>
                      <a:pPr marL="0" marR="0" algn="ctr">
                        <a:lnSpc>
                          <a:spcPct val="107000"/>
                        </a:lnSpc>
                        <a:spcBef>
                          <a:spcPts val="0"/>
                        </a:spcBef>
                        <a:spcAft>
                          <a:spcPts val="0"/>
                        </a:spcAft>
                      </a:pPr>
                      <a:r>
                        <a:rPr lang="en-US" sz="1400">
                          <a:effectLst/>
                        </a:rPr>
                        <a:t>PrEP coverage: adult MSM / ASMM</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28420">
                <a:tc vMerge="1">
                  <a:txBody>
                    <a:bodyPr/>
                    <a:lstStyle/>
                    <a:p>
                      <a:endParaRPr lang="en-US"/>
                    </a:p>
                  </a:txBody>
                  <a:tcPr/>
                </a:tc>
                <a:tc>
                  <a:txBody>
                    <a:bodyPr/>
                    <a:lstStyle/>
                    <a:p>
                      <a:pPr marL="0" marR="0" algn="ctr">
                        <a:lnSpc>
                          <a:spcPct val="107000"/>
                        </a:lnSpc>
                        <a:spcBef>
                          <a:spcPts val="0"/>
                        </a:spcBef>
                        <a:spcAft>
                          <a:spcPts val="0"/>
                        </a:spcAft>
                      </a:pPr>
                      <a:r>
                        <a:rPr lang="en-US" sz="1400">
                          <a:effectLst/>
                        </a:rPr>
                        <a:t>0% / 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ctr">
                        <a:lnSpc>
                          <a:spcPct val="107000"/>
                        </a:lnSpc>
                        <a:spcBef>
                          <a:spcPts val="0"/>
                        </a:spcBef>
                        <a:spcAft>
                          <a:spcPts val="0"/>
                        </a:spcAft>
                      </a:pPr>
                      <a:r>
                        <a:rPr lang="en-US" sz="1400">
                          <a:effectLst/>
                        </a:rPr>
                        <a:t>40% / 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ctr">
                        <a:lnSpc>
                          <a:spcPct val="107000"/>
                        </a:lnSpc>
                        <a:spcBef>
                          <a:spcPts val="0"/>
                        </a:spcBef>
                        <a:spcAft>
                          <a:spcPts val="0"/>
                        </a:spcAft>
                      </a:pPr>
                      <a:r>
                        <a:rPr lang="en-US" sz="1400">
                          <a:effectLst/>
                        </a:rPr>
                        <a:t>40% / 30%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xmlns="" val="10001"/>
                  </a:ext>
                </a:extLst>
              </a:tr>
              <a:tr h="480276">
                <a:tc>
                  <a:txBody>
                    <a:bodyPr/>
                    <a:lstStyle/>
                    <a:p>
                      <a:pPr marL="0" marR="0">
                        <a:lnSpc>
                          <a:spcPct val="107000"/>
                        </a:lnSpc>
                        <a:spcBef>
                          <a:spcPts val="0"/>
                        </a:spcBef>
                        <a:spcAft>
                          <a:spcPts val="0"/>
                        </a:spcAft>
                      </a:pPr>
                      <a:r>
                        <a:rPr lang="en-US" sz="1400">
                          <a:effectLst/>
                        </a:rPr>
                        <a:t>Prevalence (population)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400" dirty="0">
                          <a:effectLst/>
                        </a:rPr>
                        <a:t>22.2 (20.1, 24.0)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400">
                          <a:effectLst/>
                        </a:rPr>
                        <a:t>7.4 (6.0, 8.5)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400">
                          <a:effectLst/>
                        </a:rPr>
                        <a:t>6.9 (5.5, 7.9)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xmlns="" val="10002"/>
                  </a:ext>
                </a:extLst>
              </a:tr>
              <a:tr h="480276">
                <a:tc>
                  <a:txBody>
                    <a:bodyPr/>
                    <a:lstStyle/>
                    <a:p>
                      <a:pPr marL="0" marR="0">
                        <a:lnSpc>
                          <a:spcPct val="107000"/>
                        </a:lnSpc>
                        <a:spcBef>
                          <a:spcPts val="0"/>
                        </a:spcBef>
                        <a:spcAft>
                          <a:spcPts val="0"/>
                        </a:spcAft>
                      </a:pPr>
                      <a:r>
                        <a:rPr lang="en-US" sz="1400">
                          <a:effectLst/>
                        </a:rPr>
                        <a:t>Prevalence among 18 year-olds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l" defTabSz="914400" rtl="0" eaLnBrk="1" latinLnBrk="0" hangingPunct="1">
                        <a:lnSpc>
                          <a:spcPct val="107000"/>
                        </a:lnSpc>
                        <a:spcBef>
                          <a:spcPts val="0"/>
                        </a:spcBef>
                        <a:spcAft>
                          <a:spcPts val="0"/>
                        </a:spcAft>
                      </a:pPr>
                      <a:r>
                        <a:rPr lang="en-US" sz="1400" kern="1200">
                          <a:solidFill>
                            <a:schemeClr val="dk1"/>
                          </a:solidFill>
                          <a:effectLst/>
                          <a:latin typeface="+mn-lt"/>
                          <a:ea typeface="+mn-ea"/>
                          <a:cs typeface="+mn-cs"/>
                        </a:rPr>
                        <a:t>6.7 (3.9, 9.1)</a:t>
                      </a:r>
                    </a:p>
                  </a:txBody>
                  <a:tcPr marL="51435" marR="51435" marT="0" marB="0" anchor="ctr"/>
                </a:tc>
                <a:tc>
                  <a:txBody>
                    <a:bodyPr/>
                    <a:lstStyle/>
                    <a:p>
                      <a:pPr marL="0" marR="0" algn="l" defTabSz="914400" rtl="0" eaLnBrk="1" latinLnBrk="0" hangingPunct="1">
                        <a:lnSpc>
                          <a:spcPct val="107000"/>
                        </a:lnSpc>
                        <a:spcBef>
                          <a:spcPts val="0"/>
                        </a:spcBef>
                        <a:spcAft>
                          <a:spcPts val="0"/>
                        </a:spcAft>
                      </a:pPr>
                      <a:r>
                        <a:rPr lang="en-US" sz="1400" kern="1200">
                          <a:solidFill>
                            <a:schemeClr val="dk1"/>
                          </a:solidFill>
                          <a:effectLst/>
                          <a:latin typeface="+mn-lt"/>
                          <a:ea typeface="+mn-ea"/>
                          <a:cs typeface="+mn-cs"/>
                        </a:rPr>
                        <a:t>2.1 (0.4, 4.0)</a:t>
                      </a:r>
                    </a:p>
                  </a:txBody>
                  <a:tcPr marL="51435" marR="51435" marT="0" marB="0" anchor="ctr"/>
                </a:tc>
                <a:tc>
                  <a:txBody>
                    <a:bodyPr/>
                    <a:lstStyle/>
                    <a:p>
                      <a:pPr marL="0" marR="0" algn="l" defTabSz="914400" rtl="0" eaLnBrk="1" latinLnBrk="0" hangingPunct="1">
                        <a:lnSpc>
                          <a:spcPct val="107000"/>
                        </a:lnSpc>
                        <a:spcBef>
                          <a:spcPts val="0"/>
                        </a:spcBef>
                        <a:spcAft>
                          <a:spcPts val="0"/>
                        </a:spcAft>
                      </a:pPr>
                      <a:r>
                        <a:rPr lang="en-US" sz="1400" kern="1200" dirty="0">
                          <a:solidFill>
                            <a:schemeClr val="dk1"/>
                          </a:solidFill>
                          <a:effectLst/>
                          <a:latin typeface="+mn-lt"/>
                          <a:ea typeface="+mn-ea"/>
                          <a:cs typeface="+mn-cs"/>
                        </a:rPr>
                        <a:t>1.5 (0.4, 3.0)</a:t>
                      </a:r>
                    </a:p>
                  </a:txBody>
                  <a:tcPr marL="51435" marR="51435" marT="0" marB="0" anchor="ctr"/>
                </a:tc>
                <a:extLst>
                  <a:ext uri="{0D108BD9-81ED-4DB2-BD59-A6C34878D82A}">
                    <a16:rowId xmlns:a16="http://schemas.microsoft.com/office/drawing/2014/main" xmlns="" val="10003"/>
                  </a:ext>
                </a:extLst>
              </a:tr>
              <a:tr h="613829">
                <a:tc>
                  <a:txBody>
                    <a:bodyPr/>
                    <a:lstStyle/>
                    <a:p>
                      <a:pPr marL="0" marR="0">
                        <a:lnSpc>
                          <a:spcPct val="107000"/>
                        </a:lnSpc>
                        <a:spcBef>
                          <a:spcPts val="0"/>
                        </a:spcBef>
                        <a:spcAft>
                          <a:spcPts val="0"/>
                        </a:spcAft>
                      </a:pPr>
                      <a:r>
                        <a:rPr lang="en-US" sz="1400" dirty="0">
                          <a:effectLst/>
                        </a:rPr>
                        <a:t>Incidence per 10k person years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400">
                          <a:effectLst/>
                        </a:rPr>
                        <a:t>311.9 (288.4, 328.1)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400">
                          <a:effectLst/>
                        </a:rPr>
                        <a:t>133.1 (117.7, 145.7)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400">
                          <a:effectLst/>
                        </a:rPr>
                        <a:t>127.9 (113.7, 140.0)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xmlns="" val="10004"/>
                  </a:ext>
                </a:extLst>
              </a:tr>
              <a:tr h="613829">
                <a:tc>
                  <a:txBody>
                    <a:bodyPr/>
                    <a:lstStyle/>
                    <a:p>
                      <a:pPr marL="0" marR="0">
                        <a:lnSpc>
                          <a:spcPct val="107000"/>
                        </a:lnSpc>
                        <a:spcBef>
                          <a:spcPts val="0"/>
                        </a:spcBef>
                        <a:spcAft>
                          <a:spcPts val="0"/>
                        </a:spcAft>
                      </a:pPr>
                      <a:r>
                        <a:rPr lang="en-US" sz="1400">
                          <a:effectLst/>
                        </a:rPr>
                        <a:t>Person years HIV+ per 10K person years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400">
                          <a:effectLst/>
                        </a:rPr>
                        <a:t>2557 (2401, 2691)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400">
                          <a:effectLst/>
                        </a:rPr>
                        <a:t>1481 (1343, 1582)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400">
                          <a:effectLst/>
                        </a:rPr>
                        <a:t>1445 (1327, 1542)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xmlns="" val="10005"/>
                  </a:ext>
                </a:extLst>
              </a:tr>
              <a:tr h="616335">
                <a:tc>
                  <a:txBody>
                    <a:bodyPr/>
                    <a:lstStyle/>
                    <a:p>
                      <a:pPr marL="0" marR="0">
                        <a:lnSpc>
                          <a:spcPct val="107000"/>
                        </a:lnSpc>
                        <a:spcBef>
                          <a:spcPts val="0"/>
                        </a:spcBef>
                        <a:spcAft>
                          <a:spcPts val="0"/>
                        </a:spcAft>
                      </a:pPr>
                      <a:r>
                        <a:rPr lang="en-US" sz="1400">
                          <a:effectLst/>
                        </a:rPr>
                        <a:t>Average age at infection (over years 35-39)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400">
                          <a:effectLst/>
                        </a:rPr>
                        <a:t>26.1 (s.d.=6.3)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400">
                          <a:effectLst/>
                        </a:rPr>
                        <a:t>27.0 (s.d.=6.8)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400" dirty="0">
                          <a:effectLst/>
                        </a:rPr>
                        <a:t>27.3 (</a:t>
                      </a:r>
                      <a:r>
                        <a:rPr lang="en-US" sz="1400" dirty="0" err="1">
                          <a:effectLst/>
                        </a:rPr>
                        <a:t>s.d.</a:t>
                      </a:r>
                      <a:r>
                        <a:rPr lang="en-US" sz="1400" dirty="0">
                          <a:effectLst/>
                        </a:rPr>
                        <a:t>=6.7)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18243898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19065</TotalTime>
  <Words>1712</Words>
  <Application>Microsoft Office PowerPoint</Application>
  <PresentationFormat>Widescreen</PresentationFormat>
  <Paragraphs>243</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Lato</vt:lpstr>
      <vt:lpstr>Times New Roman</vt:lpstr>
      <vt:lpstr>Office Theme</vt:lpstr>
      <vt:lpstr>Modeling the joint effects of PrEP for adult MSM and adolescent sexual minority males in the U.S.</vt:lpstr>
      <vt:lpstr>Background</vt:lpstr>
      <vt:lpstr>Motivation</vt:lpstr>
      <vt:lpstr>Goal</vt:lpstr>
      <vt:lpstr>The model</vt:lpstr>
      <vt:lpstr>Key components of the model framework</vt:lpstr>
      <vt:lpstr>Entry and debut</vt:lpstr>
      <vt:lpstr>Simulations</vt:lpstr>
      <vt:lpstr>PrEP Interventions</vt:lpstr>
      <vt:lpstr>Results over 10 years of simulation</vt:lpstr>
      <vt:lpstr>PowerPoint Presentation</vt:lpstr>
      <vt:lpstr>PowerPoint Presentation</vt:lpstr>
      <vt:lpstr>Conclusions</vt:lpstr>
      <vt:lpstr>PowerPoint Presentation</vt:lpstr>
      <vt:lpstr>Models of adult MSM may overestimate the impact of adult PrEP on MSM </vt:lpstr>
      <vt:lpstr>PrEP use by adults may reduce incidence in younger age cohorts</vt:lpstr>
      <vt:lpstr>ASMM PrEP may reduce HIV incidence and prevalence among adult MSM</vt:lpstr>
      <vt:lpstr>Models of ASMM PrEP may underestimate the impact of PrEP on ASMM</vt:lpstr>
      <vt:lpstr>Models of ASMM PrEP may overestimate the impact of PrEP on ASMM</vt:lpstr>
      <vt:lpstr>Results over 40 Years of simulation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the joint effects of PrEP for adult MSM and sexual minority males in the US</dc:title>
  <dc:creator>dth2</dc:creator>
  <cp:lastModifiedBy>dth2</cp:lastModifiedBy>
  <cp:revision>58</cp:revision>
  <dcterms:created xsi:type="dcterms:W3CDTF">2019-01-24T20:21:54Z</dcterms:created>
  <dcterms:modified xsi:type="dcterms:W3CDTF">2019-02-25T21:47:25Z</dcterms:modified>
</cp:coreProperties>
</file>