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62" r:id="rId3"/>
    <p:sldId id="256" r:id="rId4"/>
    <p:sldId id="373" r:id="rId5"/>
    <p:sldId id="265" r:id="rId6"/>
    <p:sldId id="268" r:id="rId7"/>
    <p:sldId id="386" r:id="rId8"/>
    <p:sldId id="384" r:id="rId9"/>
    <p:sldId id="379" r:id="rId10"/>
    <p:sldId id="273" r:id="rId11"/>
    <p:sldId id="385" r:id="rId12"/>
    <p:sldId id="374" r:id="rId13"/>
    <p:sldId id="387" r:id="rId14"/>
    <p:sldId id="298" r:id="rId15"/>
    <p:sldId id="303" r:id="rId16"/>
    <p:sldId id="304" r:id="rId17"/>
    <p:sldId id="3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ss, Kevin" initials="WK" lastIdx="3" clrIdx="0">
    <p:extLst>
      <p:ext uri="{19B8F6BF-5375-455C-9EA6-DF929625EA0E}">
        <p15:presenceInfo xmlns:p15="http://schemas.microsoft.com/office/powerpoint/2012/main" userId="S-1-5-21-91728775-3328987883-3460381572-1002" providerId="AD"/>
      </p:ext>
    </p:extLst>
  </p:cmAuthor>
  <p:cmAuthor id="2" name="Kevin Weiss" initials="KW" lastIdx="1" clrIdx="1">
    <p:extLst>
      <p:ext uri="{19B8F6BF-5375-455C-9EA6-DF929625EA0E}">
        <p15:presenceInfo xmlns:p15="http://schemas.microsoft.com/office/powerpoint/2012/main" userId="fb2d81e72193baa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990"/>
    <a:srgbClr val="1B458F"/>
    <a:srgbClr val="79BA69"/>
    <a:srgbClr val="2778AC"/>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98" autoAdjust="0"/>
    <p:restoredTop sz="95232" autoAdjust="0"/>
  </p:normalViewPr>
  <p:slideViewPr>
    <p:cSldViewPr snapToGrid="0">
      <p:cViewPr>
        <p:scale>
          <a:sx n="80" d="100"/>
          <a:sy n="80" d="100"/>
        </p:scale>
        <p:origin x="859" y="20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96D7F2-77B3-4076-B584-7EB6C5A0206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en-US"/>
        </a:p>
      </dgm:t>
    </dgm:pt>
    <dgm:pt modelId="{0499BFAC-59FC-45EB-BCD5-7CBF7E429B7A}">
      <dgm:prSet phldrT="[Text]" custT="1"/>
      <dgm:spPr>
        <a:solidFill>
          <a:schemeClr val="bg1"/>
        </a:solidFill>
        <a:ln>
          <a:solidFill>
            <a:schemeClr val="tx1"/>
          </a:solidFill>
        </a:ln>
      </dgm:spPr>
      <dgm:t>
        <a:bodyPr/>
        <a:lstStyle/>
        <a:p>
          <a:r>
            <a:rPr lang="en-US" sz="1600" b="1" dirty="0">
              <a:solidFill>
                <a:sysClr val="windowText" lastClr="000000"/>
              </a:solidFill>
              <a:latin typeface="Garamond" panose="02020404030301010803" pitchFamily="18" charset="0"/>
            </a:rPr>
            <a:t>Sexually Active MSM - Annual Screening </a:t>
          </a:r>
        </a:p>
      </dgm:t>
    </dgm:pt>
    <dgm:pt modelId="{6DE47AFB-DC4C-4783-9EC1-B531F34077ED}" type="parTrans" cxnId="{24E90A71-864C-4411-AC4D-C41EEA549548}">
      <dgm:prSet/>
      <dgm:spPr/>
      <dgm:t>
        <a:bodyPr/>
        <a:lstStyle/>
        <a:p>
          <a:endParaRPr lang="en-US"/>
        </a:p>
      </dgm:t>
    </dgm:pt>
    <dgm:pt modelId="{04153C6C-5C4F-4BCF-927E-6FD0E1C09B73}" type="sibTrans" cxnId="{24E90A71-864C-4411-AC4D-C41EEA549548}">
      <dgm:prSet/>
      <dgm:spPr/>
      <dgm:t>
        <a:bodyPr/>
        <a:lstStyle/>
        <a:p>
          <a:endParaRPr lang="en-US"/>
        </a:p>
      </dgm:t>
    </dgm:pt>
    <dgm:pt modelId="{1A479B8F-DE51-4C03-92DD-85DC5BF81167}">
      <dgm:prSet phldrT="[Text]" custT="1"/>
      <dgm:spPr/>
      <dgm:t>
        <a:bodyPr/>
        <a:lstStyle/>
        <a:p>
          <a:r>
            <a:rPr lang="en-US" sz="1600" b="1" dirty="0">
              <a:solidFill>
                <a:schemeClr val="bg1"/>
              </a:solidFill>
              <a:latin typeface="Garamond" panose="02020404030301010803" pitchFamily="18" charset="0"/>
            </a:rPr>
            <a:t>Higher-Risk MSM - Semiannual Screening</a:t>
          </a:r>
        </a:p>
      </dgm:t>
    </dgm:pt>
    <dgm:pt modelId="{4ADA0F18-C2E9-4300-BDD8-6645E679CDD7}" type="parTrans" cxnId="{2BB6F39E-C2FC-4BCA-916C-6AFC491D7CF4}">
      <dgm:prSet/>
      <dgm:spPr/>
      <dgm:t>
        <a:bodyPr/>
        <a:lstStyle/>
        <a:p>
          <a:endParaRPr lang="en-US"/>
        </a:p>
      </dgm:t>
    </dgm:pt>
    <dgm:pt modelId="{69770DB1-5797-4D36-8F3E-BED5E0051A3B}" type="sibTrans" cxnId="{2BB6F39E-C2FC-4BCA-916C-6AFC491D7CF4}">
      <dgm:prSet/>
      <dgm:spPr/>
      <dgm:t>
        <a:bodyPr/>
        <a:lstStyle/>
        <a:p>
          <a:endParaRPr lang="en-US"/>
        </a:p>
      </dgm:t>
    </dgm:pt>
    <dgm:pt modelId="{0183A9DE-A619-4BF8-A828-F552FD0E8090}" type="pres">
      <dgm:prSet presAssocID="{9496D7F2-77B3-4076-B584-7EB6C5A02064}" presName="Name0" presStyleCnt="0">
        <dgm:presLayoutVars>
          <dgm:chMax val="7"/>
          <dgm:resizeHandles val="exact"/>
        </dgm:presLayoutVars>
      </dgm:prSet>
      <dgm:spPr/>
    </dgm:pt>
    <dgm:pt modelId="{07EBE90A-5237-40C4-870E-FD51CFF0479A}" type="pres">
      <dgm:prSet presAssocID="{9496D7F2-77B3-4076-B584-7EB6C5A02064}" presName="comp1" presStyleCnt="0"/>
      <dgm:spPr/>
    </dgm:pt>
    <dgm:pt modelId="{D27C5606-7F60-4192-A804-2E0C9D1C9F5B}" type="pres">
      <dgm:prSet presAssocID="{9496D7F2-77B3-4076-B584-7EB6C5A02064}" presName="circle1" presStyleLbl="node1" presStyleIdx="0" presStyleCnt="2" custScaleX="117314" custLinFactNeighborX="405"/>
      <dgm:spPr/>
    </dgm:pt>
    <dgm:pt modelId="{223F7AF1-F785-436A-A30B-513EF8D77BA9}" type="pres">
      <dgm:prSet presAssocID="{9496D7F2-77B3-4076-B584-7EB6C5A02064}" presName="c1text" presStyleLbl="node1" presStyleIdx="0" presStyleCnt="2">
        <dgm:presLayoutVars>
          <dgm:bulletEnabled val="1"/>
        </dgm:presLayoutVars>
      </dgm:prSet>
      <dgm:spPr/>
    </dgm:pt>
    <dgm:pt modelId="{2EF6D000-CB51-4511-ABD5-177E83E6AFAD}" type="pres">
      <dgm:prSet presAssocID="{9496D7F2-77B3-4076-B584-7EB6C5A02064}" presName="comp2" presStyleCnt="0"/>
      <dgm:spPr/>
    </dgm:pt>
    <dgm:pt modelId="{506BFCBF-2A1E-4B3E-B4F1-F840420020D9}" type="pres">
      <dgm:prSet presAssocID="{9496D7F2-77B3-4076-B584-7EB6C5A02064}" presName="circle2" presStyleLbl="node1" presStyleIdx="1" presStyleCnt="2" custScaleX="117050" custScaleY="82981" custLinFactNeighborX="793" custLinFactNeighborY="9921"/>
      <dgm:spPr/>
    </dgm:pt>
    <dgm:pt modelId="{B25BD7BD-8D9E-4D4A-A99F-4D6933D035D3}" type="pres">
      <dgm:prSet presAssocID="{9496D7F2-77B3-4076-B584-7EB6C5A02064}" presName="c2text" presStyleLbl="node1" presStyleIdx="1" presStyleCnt="2">
        <dgm:presLayoutVars>
          <dgm:bulletEnabled val="1"/>
        </dgm:presLayoutVars>
      </dgm:prSet>
      <dgm:spPr/>
    </dgm:pt>
  </dgm:ptLst>
  <dgm:cxnLst>
    <dgm:cxn modelId="{28EFC13F-0A2D-46BC-94EF-6DDF699891F6}" type="presOf" srcId="{1A479B8F-DE51-4C03-92DD-85DC5BF81167}" destId="{B25BD7BD-8D9E-4D4A-A99F-4D6933D035D3}" srcOrd="1" destOrd="0" presId="urn:microsoft.com/office/officeart/2005/8/layout/venn2"/>
    <dgm:cxn modelId="{8E427340-44BC-4206-A749-7E1361C1EE31}" type="presOf" srcId="{1A479B8F-DE51-4C03-92DD-85DC5BF81167}" destId="{506BFCBF-2A1E-4B3E-B4F1-F840420020D9}" srcOrd="0" destOrd="0" presId="urn:microsoft.com/office/officeart/2005/8/layout/venn2"/>
    <dgm:cxn modelId="{27C88F62-0CE2-46A4-A388-95BC4DAB3ACA}" type="presOf" srcId="{9496D7F2-77B3-4076-B584-7EB6C5A02064}" destId="{0183A9DE-A619-4BF8-A828-F552FD0E8090}" srcOrd="0" destOrd="0" presId="urn:microsoft.com/office/officeart/2005/8/layout/venn2"/>
    <dgm:cxn modelId="{24E90A71-864C-4411-AC4D-C41EEA549548}" srcId="{9496D7F2-77B3-4076-B584-7EB6C5A02064}" destId="{0499BFAC-59FC-45EB-BCD5-7CBF7E429B7A}" srcOrd="0" destOrd="0" parTransId="{6DE47AFB-DC4C-4783-9EC1-B531F34077ED}" sibTransId="{04153C6C-5C4F-4BCF-927E-6FD0E1C09B73}"/>
    <dgm:cxn modelId="{A38D2E7E-254F-41BD-8631-2BE14117038A}" type="presOf" srcId="{0499BFAC-59FC-45EB-BCD5-7CBF7E429B7A}" destId="{D27C5606-7F60-4192-A804-2E0C9D1C9F5B}" srcOrd="0" destOrd="0" presId="urn:microsoft.com/office/officeart/2005/8/layout/venn2"/>
    <dgm:cxn modelId="{2BB6F39E-C2FC-4BCA-916C-6AFC491D7CF4}" srcId="{9496D7F2-77B3-4076-B584-7EB6C5A02064}" destId="{1A479B8F-DE51-4C03-92DD-85DC5BF81167}" srcOrd="1" destOrd="0" parTransId="{4ADA0F18-C2E9-4300-BDD8-6645E679CDD7}" sibTransId="{69770DB1-5797-4D36-8F3E-BED5E0051A3B}"/>
    <dgm:cxn modelId="{4EED07AD-F168-484F-8485-5B28B69ABE48}" type="presOf" srcId="{0499BFAC-59FC-45EB-BCD5-7CBF7E429B7A}" destId="{223F7AF1-F785-436A-A30B-513EF8D77BA9}" srcOrd="1" destOrd="0" presId="urn:microsoft.com/office/officeart/2005/8/layout/venn2"/>
    <dgm:cxn modelId="{7D4873DC-FBAB-450C-B242-F6839B3F043C}" type="presParOf" srcId="{0183A9DE-A619-4BF8-A828-F552FD0E8090}" destId="{07EBE90A-5237-40C4-870E-FD51CFF0479A}" srcOrd="0" destOrd="0" presId="urn:microsoft.com/office/officeart/2005/8/layout/venn2"/>
    <dgm:cxn modelId="{252F9C6A-32DD-4234-B68A-BA749D75E24B}" type="presParOf" srcId="{07EBE90A-5237-40C4-870E-FD51CFF0479A}" destId="{D27C5606-7F60-4192-A804-2E0C9D1C9F5B}" srcOrd="0" destOrd="0" presId="urn:microsoft.com/office/officeart/2005/8/layout/venn2"/>
    <dgm:cxn modelId="{5FD4E1AD-AF31-41D2-8CB1-07893ADAA2C2}" type="presParOf" srcId="{07EBE90A-5237-40C4-870E-FD51CFF0479A}" destId="{223F7AF1-F785-436A-A30B-513EF8D77BA9}" srcOrd="1" destOrd="0" presId="urn:microsoft.com/office/officeart/2005/8/layout/venn2"/>
    <dgm:cxn modelId="{7C94138D-2FBB-4C2B-9885-DDC012A9EF52}" type="presParOf" srcId="{0183A9DE-A619-4BF8-A828-F552FD0E8090}" destId="{2EF6D000-CB51-4511-ABD5-177E83E6AFAD}" srcOrd="1" destOrd="0" presId="urn:microsoft.com/office/officeart/2005/8/layout/venn2"/>
    <dgm:cxn modelId="{60B2F9EA-EE51-4F6A-83C2-1AB2C4DBDD31}" type="presParOf" srcId="{2EF6D000-CB51-4511-ABD5-177E83E6AFAD}" destId="{506BFCBF-2A1E-4B3E-B4F1-F840420020D9}" srcOrd="0" destOrd="0" presId="urn:microsoft.com/office/officeart/2005/8/layout/venn2"/>
    <dgm:cxn modelId="{733C4C18-B761-4FF9-BA97-D9FBF89AC3AD}" type="presParOf" srcId="{2EF6D000-CB51-4511-ABD5-177E83E6AFAD}" destId="{B25BD7BD-8D9E-4D4A-A99F-4D6933D035D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C5606-7F60-4192-A804-2E0C9D1C9F5B}">
      <dsp:nvSpPr>
        <dsp:cNvPr id="0" name=""/>
        <dsp:cNvSpPr/>
      </dsp:nvSpPr>
      <dsp:spPr>
        <a:xfrm>
          <a:off x="116746" y="0"/>
          <a:ext cx="3623870" cy="3089035"/>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ysClr val="windowText" lastClr="000000"/>
              </a:solidFill>
              <a:latin typeface="Garamond" panose="02020404030301010803" pitchFamily="18" charset="0"/>
            </a:rPr>
            <a:t>Sexually Active MSM - Annual Screening </a:t>
          </a:r>
        </a:p>
      </dsp:txBody>
      <dsp:txXfrm>
        <a:off x="977415" y="231677"/>
        <a:ext cx="1902532" cy="525135"/>
      </dsp:txXfrm>
    </dsp:sp>
    <dsp:sp modelId="{506BFCBF-2A1E-4B3E-B4F1-F840420020D9}">
      <dsp:nvSpPr>
        <dsp:cNvPr id="0" name=""/>
        <dsp:cNvSpPr/>
      </dsp:nvSpPr>
      <dsp:spPr>
        <a:xfrm>
          <a:off x="578649" y="1166550"/>
          <a:ext cx="2711786" cy="192248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latin typeface="Garamond" panose="02020404030301010803" pitchFamily="18" charset="0"/>
            </a:rPr>
            <a:t>Higher-Risk MSM - Semiannual Screening</a:t>
          </a:r>
        </a:p>
      </dsp:txBody>
      <dsp:txXfrm>
        <a:off x="975781" y="1647171"/>
        <a:ext cx="1917522" cy="961242"/>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33416-198A-44CD-9FEE-2B019B12B1D7}" type="datetimeFigureOut">
              <a:rPr lang="en-US" smtClean="0"/>
              <a:t>3/20/2019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CB0F9-B7DC-4C31-BF86-CD61AC085E50}" type="slidenum">
              <a:rPr lang="en-US" smtClean="0"/>
              <a:t>‹#›</a:t>
            </a:fld>
            <a:endParaRPr lang="en-US"/>
          </a:p>
        </p:txBody>
      </p:sp>
    </p:spTree>
    <p:extLst>
      <p:ext uri="{BB962C8B-B14F-4D97-AF65-F5344CB8AC3E}">
        <p14:creationId xmlns:p14="http://schemas.microsoft.com/office/powerpoint/2010/main" val="105848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a:t>
            </a:fld>
            <a:endParaRPr lang="en-US"/>
          </a:p>
        </p:txBody>
      </p:sp>
    </p:spTree>
    <p:extLst>
      <p:ext uri="{BB962C8B-B14F-4D97-AF65-F5344CB8AC3E}">
        <p14:creationId xmlns:p14="http://schemas.microsoft.com/office/powerpoint/2010/main" val="78110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HIV data: Rosenberg et al – National and subnational prevalence estimates</a:t>
            </a:r>
          </a:p>
          <a:p>
            <a:pPr marL="171450" indent="-171450">
              <a:buFont typeface="Arial" panose="020B0604020202020204" pitchFamily="34" charset="0"/>
              <a:buChar char="•"/>
            </a:pPr>
            <a:r>
              <a:rPr lang="en-US" dirty="0"/>
              <a:t>Gonorrhea data: STD Surveillance Report 2016</a:t>
            </a:r>
          </a:p>
        </p:txBody>
      </p:sp>
      <p:sp>
        <p:nvSpPr>
          <p:cNvPr id="4" name="Slide Number Placeholder 3"/>
          <p:cNvSpPr>
            <a:spLocks noGrp="1"/>
          </p:cNvSpPr>
          <p:nvPr>
            <p:ph type="sldNum" sz="quarter" idx="10"/>
          </p:nvPr>
        </p:nvSpPr>
        <p:spPr/>
        <p:txBody>
          <a:bodyPr/>
          <a:lstStyle/>
          <a:p>
            <a:fld id="{527CB0F9-B7DC-4C31-BF86-CD61AC085E50}" type="slidenum">
              <a:rPr lang="en-US" smtClean="0"/>
              <a:t>2</a:t>
            </a:fld>
            <a:endParaRPr lang="en-US"/>
          </a:p>
        </p:txBody>
      </p:sp>
    </p:spTree>
    <p:extLst>
      <p:ext uri="{BB962C8B-B14F-4D97-AF65-F5344CB8AC3E}">
        <p14:creationId xmlns:p14="http://schemas.microsoft.com/office/powerpoint/2010/main" val="1171404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Interest in quantifying effects of STIs on HIV</a:t>
            </a:r>
          </a:p>
          <a:p>
            <a:pPr marL="171450" indent="-171450">
              <a:buFont typeface="Arial" panose="020B0604020202020204" pitchFamily="34" charset="0"/>
              <a:buChar char="•"/>
            </a:pPr>
            <a:r>
              <a:rPr lang="en-US" dirty="0"/>
              <a:t>Biological plausibility for effect is present</a:t>
            </a:r>
          </a:p>
          <a:p>
            <a:pPr marL="171450" indent="-171450">
              <a:buFont typeface="Arial" panose="020B0604020202020204" pitchFamily="34" charset="0"/>
              <a:buChar char="•"/>
            </a:pPr>
            <a:r>
              <a:rPr lang="en-US" dirty="0"/>
              <a:t>2x2 table of HIV transmission events</a:t>
            </a:r>
          </a:p>
          <a:p>
            <a:pPr marL="628650" lvl="1" indent="-171450">
              <a:buFont typeface="Arial" panose="020B0604020202020204" pitchFamily="34" charset="0"/>
              <a:buChar char="•"/>
            </a:pPr>
            <a:r>
              <a:rPr lang="en-US" dirty="0"/>
              <a:t>HIV-infected and HIV-uninfected partners</a:t>
            </a:r>
          </a:p>
          <a:p>
            <a:pPr marL="628650" lvl="1" indent="-171450">
              <a:buFont typeface="Arial" panose="020B0604020202020204" pitchFamily="34" charset="0"/>
              <a:buChar char="•"/>
            </a:pPr>
            <a:r>
              <a:rPr lang="en-US" dirty="0"/>
              <a:t>Either or both can have or not have a prevalent STI</a:t>
            </a:r>
          </a:p>
          <a:p>
            <a:pPr marL="628650" lvl="1" indent="-171450">
              <a:buFont typeface="Arial" panose="020B0604020202020204" pitchFamily="34" charset="0"/>
              <a:buChar char="•"/>
            </a:pPr>
            <a:r>
              <a:rPr lang="en-US" dirty="0"/>
              <a:t>4 possible configurations, each of which can provide data that support hypothesized effects of STIs on HIV</a:t>
            </a:r>
          </a:p>
        </p:txBody>
      </p:sp>
      <p:sp>
        <p:nvSpPr>
          <p:cNvPr id="4" name="Slide Number Placeholder 3"/>
          <p:cNvSpPr>
            <a:spLocks noGrp="1"/>
          </p:cNvSpPr>
          <p:nvPr>
            <p:ph type="sldNum" sz="quarter" idx="10"/>
          </p:nvPr>
        </p:nvSpPr>
        <p:spPr/>
        <p:txBody>
          <a:bodyPr/>
          <a:lstStyle/>
          <a:p>
            <a:fld id="{527CB0F9-B7DC-4C31-BF86-CD61AC085E50}" type="slidenum">
              <a:rPr lang="en-US" smtClean="0"/>
              <a:t>3</a:t>
            </a:fld>
            <a:endParaRPr lang="en-US"/>
          </a:p>
        </p:txBody>
      </p:sp>
    </p:spTree>
    <p:extLst>
      <p:ext uri="{BB962C8B-B14F-4D97-AF65-F5344CB8AC3E}">
        <p14:creationId xmlns:p14="http://schemas.microsoft.com/office/powerpoint/2010/main" val="4015566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Sexual network types include: main, casual, and one-off partnerships</a:t>
            </a:r>
          </a:p>
          <a:p>
            <a:pPr marL="171450" indent="-171450">
              <a:buFont typeface="Arial" panose="020B0604020202020204" pitchFamily="34" charset="0"/>
              <a:buChar char="•"/>
            </a:pPr>
            <a:r>
              <a:rPr lang="en-US" dirty="0"/>
              <a:t>Likelihood of partnerships forming depends on model terms</a:t>
            </a:r>
          </a:p>
          <a:p>
            <a:pPr marL="171450" indent="-171450">
              <a:buFont typeface="Arial" panose="020B0604020202020204" pitchFamily="34" charset="0"/>
              <a:buChar char="•"/>
            </a:pPr>
            <a:r>
              <a:rPr lang="en-US" dirty="0"/>
              <a:t>Natural history includes: disease stages, viral load, disease-related mortality</a:t>
            </a:r>
          </a:p>
          <a:p>
            <a:pPr marL="171450" indent="-171450">
              <a:buFont typeface="Arial" panose="020B0604020202020204" pitchFamily="34" charset="0"/>
              <a:buChar char="•"/>
            </a:pPr>
            <a:r>
              <a:rPr lang="en-US" dirty="0"/>
              <a:t>Transmission and treatment</a:t>
            </a:r>
          </a:p>
          <a:p>
            <a:pPr marL="171450" indent="-171450">
              <a:buFont typeface="Arial" panose="020B0604020202020204" pitchFamily="34" charset="0"/>
              <a:buChar char="•"/>
            </a:pPr>
            <a:r>
              <a:rPr lang="en-US" dirty="0"/>
              <a:t>Demographic processes</a:t>
            </a:r>
          </a:p>
        </p:txBody>
      </p:sp>
      <p:sp>
        <p:nvSpPr>
          <p:cNvPr id="4" name="Slide Number Placeholder 3"/>
          <p:cNvSpPr>
            <a:spLocks noGrp="1"/>
          </p:cNvSpPr>
          <p:nvPr>
            <p:ph type="sldNum" sz="quarter" idx="10"/>
          </p:nvPr>
        </p:nvSpPr>
        <p:spPr/>
        <p:txBody>
          <a:bodyPr/>
          <a:lstStyle/>
          <a:p>
            <a:fld id="{527CB0F9-B7DC-4C31-BF86-CD61AC085E50}" type="slidenum">
              <a:rPr lang="en-US" smtClean="0"/>
              <a:t>4</a:t>
            </a:fld>
            <a:endParaRPr lang="en-US"/>
          </a:p>
        </p:txBody>
      </p:sp>
    </p:spTree>
    <p:extLst>
      <p:ext uri="{BB962C8B-B14F-4D97-AF65-F5344CB8AC3E}">
        <p14:creationId xmlns:p14="http://schemas.microsoft.com/office/powerpoint/2010/main" val="3030222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Previous analysis looked at population attributable fraction of STIs on HIV</a:t>
            </a:r>
          </a:p>
          <a:p>
            <a:pPr marL="171450" lvl="0" indent="-171450">
              <a:buFont typeface="Arial" panose="020B0604020202020204" pitchFamily="34" charset="0"/>
              <a:buChar char="•"/>
            </a:pPr>
            <a:r>
              <a:rPr lang="en-US" dirty="0"/>
              <a:t>This built off of our previous modeling work, modeled proportion of incident HIV infections due to NG and CT</a:t>
            </a:r>
          </a:p>
          <a:p>
            <a:pPr marL="171450" lvl="0" indent="-171450">
              <a:buFont typeface="Arial" panose="020B0604020202020204" pitchFamily="34" charset="0"/>
              <a:buChar char="•"/>
            </a:pPr>
            <a:r>
              <a:rPr lang="en-US" dirty="0"/>
              <a:t>Approximately 10% of HIV infections among MSM are attributable to NG and CT</a:t>
            </a:r>
          </a:p>
          <a:p>
            <a:pPr marL="171450" lvl="0" indent="-171450">
              <a:buFont typeface="Arial" panose="020B0604020202020204" pitchFamily="34" charset="0"/>
              <a:buChar char="•"/>
            </a:pPr>
            <a:r>
              <a:rPr lang="en-US" dirty="0"/>
              <a:t>Expectation is that a screening intervention could have an effect on HIV incidence</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5</a:t>
            </a:fld>
            <a:endParaRPr lang="en-US"/>
          </a:p>
        </p:txBody>
      </p:sp>
    </p:spTree>
    <p:extLst>
      <p:ext uri="{BB962C8B-B14F-4D97-AF65-F5344CB8AC3E}">
        <p14:creationId xmlns:p14="http://schemas.microsoft.com/office/powerpoint/2010/main" val="1289703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data represent site-specific and role-specific effects of STI on HIV acquisition. This</a:t>
            </a:r>
            <a:r>
              <a:rPr lang="en-US" baseline="0" dirty="0"/>
              <a:t> table reports proportion of all incident HIV infections. </a:t>
            </a:r>
          </a:p>
          <a:p>
            <a:pPr marL="171450" indent="-171450">
              <a:buFont typeface="Arial" panose="020B0604020202020204" pitchFamily="34" charset="0"/>
              <a:buChar char="•"/>
            </a:pPr>
            <a:r>
              <a:rPr lang="en-US" baseline="0" dirty="0"/>
              <a:t>As STIs were allowed to play a greater role in HIV acquisition and transmission</a:t>
            </a:r>
          </a:p>
          <a:p>
            <a:pPr marL="628650" lvl="1" indent="-171450">
              <a:buFont typeface="Arial" panose="020B0604020202020204" pitchFamily="34" charset="0"/>
              <a:buChar char="•"/>
            </a:pPr>
            <a:r>
              <a:rPr lang="en-US" baseline="0" dirty="0"/>
              <a:t>STIs were present in a greater proportion of transmission events</a:t>
            </a:r>
          </a:p>
          <a:p>
            <a:pPr marL="628650" lvl="1" indent="-171450">
              <a:buFont typeface="Arial" panose="020B0604020202020204" pitchFamily="34" charset="0"/>
              <a:buChar char="•"/>
            </a:pPr>
            <a:r>
              <a:rPr lang="en-US" baseline="0" dirty="0"/>
              <a:t>STIs played a greater role (higher PAF)</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6</a:t>
            </a:fld>
            <a:endParaRPr lang="en-US"/>
          </a:p>
        </p:txBody>
      </p:sp>
    </p:spTree>
    <p:extLst>
      <p:ext uri="{BB962C8B-B14F-4D97-AF65-F5344CB8AC3E}">
        <p14:creationId xmlns:p14="http://schemas.microsoft.com/office/powerpoint/2010/main" val="5516366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Sexual network types include: main, casual, and one-off partnerships</a:t>
            </a:r>
          </a:p>
          <a:p>
            <a:pPr marL="171450" indent="-171450">
              <a:buFont typeface="Arial" panose="020B0604020202020204" pitchFamily="34" charset="0"/>
              <a:buChar char="•"/>
            </a:pPr>
            <a:r>
              <a:rPr lang="en-US" dirty="0"/>
              <a:t>Likelihood of partnerships forming depends on model terms</a:t>
            </a:r>
          </a:p>
          <a:p>
            <a:pPr marL="171450" indent="-171450">
              <a:buFont typeface="Arial" panose="020B0604020202020204" pitchFamily="34" charset="0"/>
              <a:buChar char="•"/>
            </a:pPr>
            <a:r>
              <a:rPr lang="en-US" dirty="0"/>
              <a:t>Natural history includes: disease stages, viral load, disease-related mortality</a:t>
            </a:r>
          </a:p>
          <a:p>
            <a:pPr marL="171450" indent="-171450">
              <a:buFont typeface="Arial" panose="020B0604020202020204" pitchFamily="34" charset="0"/>
              <a:buChar char="•"/>
            </a:pPr>
            <a:r>
              <a:rPr lang="en-US" dirty="0"/>
              <a:t>Transmission and treatment</a:t>
            </a:r>
          </a:p>
          <a:p>
            <a:pPr marL="171450" indent="-171450">
              <a:buFont typeface="Arial" panose="020B0604020202020204" pitchFamily="34" charset="0"/>
              <a:buChar char="•"/>
            </a:pPr>
            <a:r>
              <a:rPr lang="en-US" dirty="0"/>
              <a:t>Demographic processes</a:t>
            </a:r>
          </a:p>
        </p:txBody>
      </p:sp>
      <p:sp>
        <p:nvSpPr>
          <p:cNvPr id="4" name="Slide Number Placeholder 3"/>
          <p:cNvSpPr>
            <a:spLocks noGrp="1"/>
          </p:cNvSpPr>
          <p:nvPr>
            <p:ph type="sldNum" sz="quarter" idx="10"/>
          </p:nvPr>
        </p:nvSpPr>
        <p:spPr/>
        <p:txBody>
          <a:bodyPr/>
          <a:lstStyle/>
          <a:p>
            <a:fld id="{527CB0F9-B7DC-4C31-BF86-CD61AC085E50}" type="slidenum">
              <a:rPr lang="en-US" smtClean="0"/>
              <a:t>7</a:t>
            </a:fld>
            <a:endParaRPr lang="en-US"/>
          </a:p>
        </p:txBody>
      </p:sp>
    </p:spTree>
    <p:extLst>
      <p:ext uri="{BB962C8B-B14F-4D97-AF65-F5344CB8AC3E}">
        <p14:creationId xmlns:p14="http://schemas.microsoft.com/office/powerpoint/2010/main" val="16090924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Looking at increasing coverage of STI screening among MSM</a:t>
            </a:r>
          </a:p>
          <a:p>
            <a:pPr marL="628650" lvl="1" indent="-171450">
              <a:buFont typeface="Arial" panose="020B0604020202020204" pitchFamily="34" charset="0"/>
              <a:buChar char="•"/>
            </a:pPr>
            <a:r>
              <a:rPr lang="en-US" dirty="0"/>
              <a:t>Minor increase in percent of cumulative HIV infections averted</a:t>
            </a:r>
          </a:p>
          <a:p>
            <a:pPr marL="628650" lvl="1" indent="-171450">
              <a:buFont typeface="Arial" panose="020B0604020202020204" pitchFamily="34" charset="0"/>
              <a:buChar char="•"/>
            </a:pPr>
            <a:r>
              <a:rPr lang="en-US" dirty="0"/>
              <a:t>Larger increase in percent of cumulative STI infections averted</a:t>
            </a:r>
          </a:p>
          <a:p>
            <a:pPr marL="171450" lvl="0" indent="-171450">
              <a:buFont typeface="Arial" panose="020B0604020202020204" pitchFamily="34" charset="0"/>
              <a:buChar char="•"/>
            </a:pPr>
            <a:r>
              <a:rPr lang="en-US" dirty="0"/>
              <a:t>Low efficiency, particularly for higher-risk screening</a:t>
            </a:r>
          </a:p>
        </p:txBody>
      </p:sp>
      <p:sp>
        <p:nvSpPr>
          <p:cNvPr id="4" name="Slide Number Placeholder 3"/>
          <p:cNvSpPr>
            <a:spLocks noGrp="1"/>
          </p:cNvSpPr>
          <p:nvPr>
            <p:ph type="sldNum" sz="quarter" idx="10"/>
          </p:nvPr>
        </p:nvSpPr>
        <p:spPr/>
        <p:txBody>
          <a:bodyPr/>
          <a:lstStyle/>
          <a:p>
            <a:fld id="{527CB0F9-B7DC-4C31-BF86-CD61AC085E50}" type="slidenum">
              <a:rPr lang="en-US" smtClean="0"/>
              <a:t>8</a:t>
            </a:fld>
            <a:endParaRPr lang="en-US"/>
          </a:p>
        </p:txBody>
      </p:sp>
    </p:spTree>
    <p:extLst>
      <p:ext uri="{BB962C8B-B14F-4D97-AF65-F5344CB8AC3E}">
        <p14:creationId xmlns:p14="http://schemas.microsoft.com/office/powerpoint/2010/main" val="1055743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Looking at STI screening intervals</a:t>
            </a:r>
          </a:p>
          <a:p>
            <a:pPr marL="628650" lvl="1" indent="-171450">
              <a:buFont typeface="Arial" panose="020B0604020202020204" pitchFamily="34" charset="0"/>
              <a:buChar char="•"/>
            </a:pPr>
            <a:r>
              <a:rPr lang="en-US" dirty="0"/>
              <a:t>Minor increase in percent of cumulative HIV infections averted</a:t>
            </a:r>
          </a:p>
          <a:p>
            <a:pPr marL="628650" lvl="1" indent="-171450">
              <a:buFont typeface="Arial" panose="020B0604020202020204" pitchFamily="34" charset="0"/>
              <a:buChar char="•"/>
            </a:pPr>
            <a:r>
              <a:rPr lang="en-US" dirty="0"/>
              <a:t>Larger increase in percent of cumulative STI infections averted</a:t>
            </a:r>
          </a:p>
          <a:p>
            <a:pPr marL="171450" lvl="0" indent="-171450">
              <a:buFont typeface="Arial" panose="020B0604020202020204" pitchFamily="34" charset="0"/>
              <a:buChar char="•"/>
            </a:pPr>
            <a:r>
              <a:rPr lang="en-US" dirty="0"/>
              <a:t>Low efficiency, particularly for higher-risk screening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9</a:t>
            </a:fld>
            <a:endParaRPr lang="en-US"/>
          </a:p>
        </p:txBody>
      </p:sp>
    </p:spTree>
    <p:extLst>
      <p:ext uri="{BB962C8B-B14F-4D97-AF65-F5344CB8AC3E}">
        <p14:creationId xmlns:p14="http://schemas.microsoft.com/office/powerpoint/2010/main" val="334689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10</a:t>
            </a:fld>
            <a:endParaRPr lang="en-US"/>
          </a:p>
        </p:txBody>
      </p:sp>
    </p:spTree>
    <p:extLst>
      <p:ext uri="{BB962C8B-B14F-4D97-AF65-F5344CB8AC3E}">
        <p14:creationId xmlns:p14="http://schemas.microsoft.com/office/powerpoint/2010/main" val="493047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11</a:t>
            </a:fld>
            <a:endParaRPr lang="en-US"/>
          </a:p>
        </p:txBody>
      </p:sp>
    </p:spTree>
    <p:extLst>
      <p:ext uri="{BB962C8B-B14F-4D97-AF65-F5344CB8AC3E}">
        <p14:creationId xmlns:p14="http://schemas.microsoft.com/office/powerpoint/2010/main" val="6507221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solidFill>
                  <a:schemeClr val="tx1"/>
                </a:solidFill>
                <a:latin typeface="Garamond" panose="02020404030301010803" pitchFamily="18" charset="0"/>
              </a:rPr>
              <a:t>Guidelines inform clinical practice</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Interested in evaluating the impact of getting MSM to test for STIs as recommended?</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Are different testing intervals or targeting strategies more effective at identifying and treating infection?</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Have to represent certain processes</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Screening vs. testing</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Rate data (compare to available period prevalence data)</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Site-specific infection and testing</a:t>
            </a:r>
          </a:p>
          <a:p>
            <a:pPr marL="628650" lvl="1" indent="-171450">
              <a:buFont typeface="Arial" panose="020B0604020202020204" pitchFamily="34" charset="0"/>
              <a:buChar char="•"/>
            </a:pPr>
            <a:r>
              <a:rPr lang="en-US" dirty="0">
                <a:solidFill>
                  <a:schemeClr val="tx1"/>
                </a:solidFill>
                <a:latin typeface="Garamond" panose="02020404030301010803" pitchFamily="18" charset="0"/>
              </a:rPr>
              <a:t>Risk categorization</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STI and HIV model incidence and prevalence targets from meta-analysis and another estimate</a:t>
            </a:r>
          </a:p>
          <a:p>
            <a:pPr marL="171450" lvl="0" indent="-171450">
              <a:buFont typeface="Arial" panose="020B0604020202020204" pitchFamily="34" charset="0"/>
              <a:buChar char="•"/>
            </a:pPr>
            <a:r>
              <a:rPr lang="en-US" dirty="0">
                <a:solidFill>
                  <a:schemeClr val="tx1"/>
                </a:solidFill>
                <a:latin typeface="Garamond" panose="02020404030301010803" pitchFamily="18" charset="0"/>
              </a:rPr>
              <a:t>Prevalence of HIV testing from NHBS (serostatus-specific)</a:t>
            </a:r>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14</a:t>
            </a:fld>
            <a:endParaRPr lang="en-US"/>
          </a:p>
        </p:txBody>
      </p:sp>
    </p:spTree>
    <p:extLst>
      <p:ext uri="{BB962C8B-B14F-4D97-AF65-F5344CB8AC3E}">
        <p14:creationId xmlns:p14="http://schemas.microsoft.com/office/powerpoint/2010/main" val="260421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Here is a flowchart for</a:t>
            </a:r>
            <a:r>
              <a:rPr lang="en-US" baseline="0" dirty="0"/>
              <a:t> how testing and screening processes are implemented in this model</a:t>
            </a:r>
          </a:p>
          <a:p>
            <a:pPr marL="628650" lvl="1" indent="-171450">
              <a:buFont typeface="Arial" panose="020B0604020202020204" pitchFamily="34" charset="0"/>
              <a:buChar char="•"/>
            </a:pPr>
            <a:r>
              <a:rPr lang="en-US" baseline="0" dirty="0"/>
              <a:t>Green are positive outcomes (testing, screening, treatment)</a:t>
            </a:r>
          </a:p>
          <a:p>
            <a:pPr marL="628650" lvl="1" indent="-171450">
              <a:buFont typeface="Arial" panose="020B0604020202020204" pitchFamily="34" charset="0"/>
              <a:buChar char="•"/>
            </a:pPr>
            <a:r>
              <a:rPr lang="en-US" baseline="0" dirty="0"/>
              <a:t>Imagine a person with newly acquired STI infection</a:t>
            </a:r>
          </a:p>
          <a:p>
            <a:pPr marL="171450" indent="-171450">
              <a:buFont typeface="Arial" panose="020B0604020202020204" pitchFamily="34" charset="0"/>
              <a:buChar char="•"/>
            </a:pPr>
            <a:r>
              <a:rPr lang="en-US" baseline="0" dirty="0"/>
              <a:t>Model parameters govern the likelihood of symptoms (by anatomical site and by STI)</a:t>
            </a:r>
          </a:p>
          <a:p>
            <a:pPr marL="628650" lvl="1" indent="-171450">
              <a:buFont typeface="Arial" panose="020B0604020202020204" pitchFamily="34" charset="0"/>
              <a:buChar char="•"/>
            </a:pPr>
            <a:r>
              <a:rPr lang="en-US" baseline="0" dirty="0"/>
              <a:t>Likelihood of symptoms-based testing, all others can also be screened</a:t>
            </a:r>
          </a:p>
          <a:p>
            <a:pPr marL="171450" indent="-171450">
              <a:buFont typeface="Arial" panose="020B0604020202020204" pitchFamily="34" charset="0"/>
              <a:buChar char="•"/>
            </a:pPr>
            <a:r>
              <a:rPr lang="en-US" baseline="0" dirty="0"/>
              <a:t>STI screening was based on site of sexual activity, STI testing was based on site of symptoms</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15</a:t>
            </a:fld>
            <a:endParaRPr lang="en-US"/>
          </a:p>
        </p:txBody>
      </p:sp>
    </p:spTree>
    <p:extLst>
      <p:ext uri="{BB962C8B-B14F-4D97-AF65-F5344CB8AC3E}">
        <p14:creationId xmlns:p14="http://schemas.microsoft.com/office/powerpoint/2010/main" val="6704958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Higher- and lower-risk categorizations</a:t>
            </a:r>
          </a:p>
          <a:p>
            <a:pPr marL="171450" indent="-171450">
              <a:buFont typeface="Arial" panose="020B0604020202020204" pitchFamily="34" charset="0"/>
              <a:buChar char="•"/>
            </a:pPr>
            <a:r>
              <a:rPr lang="en-US" dirty="0"/>
              <a:t>There is an overlap between those considered “higher-risk” and the “lower-risk” groups</a:t>
            </a:r>
          </a:p>
          <a:p>
            <a:pPr marL="171450" indent="-171450">
              <a:buFont typeface="Arial" panose="020B0604020202020204" pitchFamily="34" charset="0"/>
              <a:buChar char="•"/>
            </a:pPr>
            <a:r>
              <a:rPr lang="en-US" dirty="0"/>
              <a:t>Sample person enters the population, is sexually active, and then clinically evaluated</a:t>
            </a:r>
          </a:p>
        </p:txBody>
      </p:sp>
      <p:sp>
        <p:nvSpPr>
          <p:cNvPr id="4" name="Slide Number Placeholder 3"/>
          <p:cNvSpPr>
            <a:spLocks noGrp="1"/>
          </p:cNvSpPr>
          <p:nvPr>
            <p:ph type="sldNum" sz="quarter" idx="10"/>
          </p:nvPr>
        </p:nvSpPr>
        <p:spPr/>
        <p:txBody>
          <a:bodyPr/>
          <a:lstStyle/>
          <a:p>
            <a:fld id="{527CB0F9-B7DC-4C31-BF86-CD61AC085E50}" type="slidenum">
              <a:rPr lang="en-US" smtClean="0"/>
              <a:t>16</a:t>
            </a:fld>
            <a:endParaRPr lang="en-US"/>
          </a:p>
        </p:txBody>
      </p:sp>
    </p:spTree>
    <p:extLst>
      <p:ext uri="{BB962C8B-B14F-4D97-AF65-F5344CB8AC3E}">
        <p14:creationId xmlns:p14="http://schemas.microsoft.com/office/powerpoint/2010/main" val="1243818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Ongoing work to incorporate syphilis (multi-stage disease progression)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rPr>
              <a:t>Acknowledging that outcomes are contingent on accuracy of assumptions and model (e.g. HIV and STI prevalence, network structure)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rPr>
              <a:t>This model was acquisition-only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rPr>
              <a:t>No correlation enforced for HIV and STI screening -</a:t>
            </a:r>
            <a:r>
              <a:rPr lang="en-US" sz="1200" dirty="0">
                <a:latin typeface="Garamond" panose="02020404030301010803" pitchFamily="18" charset="0"/>
                <a:sym typeface="Wingdings" panose="05000000000000000000" pitchFamily="2" charset="2"/>
              </a:rPr>
              <a:t> future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sym typeface="Wingdings" panose="05000000000000000000" pitchFamily="2" charset="2"/>
              </a:rPr>
              <a:t>We might expect that uptake of rectal screening (patient and provider) is less than 100%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sym typeface="Wingdings" panose="05000000000000000000" pitchFamily="2" charset="2"/>
              </a:rPr>
              <a:t>Other definitions of higher-risk are possible</a:t>
            </a:r>
            <a:endParaRPr lang="en-US" sz="120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17</a:t>
            </a:fld>
            <a:endParaRPr lang="en-US"/>
          </a:p>
        </p:txBody>
      </p:sp>
    </p:spTree>
    <p:extLst>
      <p:ext uri="{BB962C8B-B14F-4D97-AF65-F5344CB8AC3E}">
        <p14:creationId xmlns:p14="http://schemas.microsoft.com/office/powerpoint/2010/main" val="1674560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286000"/>
          </a:xfrm>
        </p:spPr>
        <p:txBody>
          <a:bodyPr anchor="b"/>
          <a:lstStyle>
            <a:lvl1pPr algn="ctr">
              <a:defRPr sz="6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43000" y="3886200"/>
            <a:ext cx="6858000" cy="18288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565392"/>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3/20/2019</a:t>
            </a:fld>
            <a:endParaRPr lang="en-US" dirty="0"/>
          </a:p>
        </p:txBody>
      </p:sp>
      <p:sp>
        <p:nvSpPr>
          <p:cNvPr id="5" name="Footer Placeholder 4"/>
          <p:cNvSpPr>
            <a:spLocks noGrp="1"/>
          </p:cNvSpPr>
          <p:nvPr>
            <p:ph type="ftr" sz="quarter" idx="11"/>
          </p:nvPr>
        </p:nvSpPr>
        <p:spPr>
          <a:xfrm>
            <a:off x="3028950" y="6565392"/>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4093155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7638"/>
            <a:ext cx="2057400" cy="274320"/>
          </a:xfrm>
          <a:prstGeom prst="rect">
            <a:avLst/>
          </a:prstGeom>
        </p:spPr>
        <p:txBody>
          <a:bodyPr/>
          <a:lstStyle/>
          <a:p>
            <a:fld id="{39367926-9859-455C-8188-3DF4ADABD470}" type="datetimeFigureOut">
              <a:rPr lang="en-US" smtClean="0"/>
              <a:t>3/20/2019</a:t>
            </a:fld>
            <a:endParaRPr lang="en-US"/>
          </a:p>
        </p:txBody>
      </p:sp>
      <p:sp>
        <p:nvSpPr>
          <p:cNvPr id="5" name="Footer Placeholder 4"/>
          <p:cNvSpPr>
            <a:spLocks noGrp="1"/>
          </p:cNvSpPr>
          <p:nvPr>
            <p:ph type="ftr" sz="quarter" idx="11"/>
          </p:nvPr>
        </p:nvSpPr>
        <p:spPr>
          <a:xfrm>
            <a:off x="3028950" y="6567638"/>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7638"/>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67908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cxnSp>
        <p:nvCxnSpPr>
          <p:cNvPr id="8" name="Straight Connector 7"/>
          <p:cNvCxnSpPr/>
          <p:nvPr userDrawn="1"/>
        </p:nvCxnSpPr>
        <p:spPr>
          <a:xfrm>
            <a:off x="623888" y="4562476"/>
            <a:ext cx="788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371600"/>
            <a:ext cx="3868340"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285999"/>
            <a:ext cx="386834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371600"/>
            <a:ext cx="3887391"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285999"/>
            <a:ext cx="388739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8" name="Footer Placeholder 7"/>
          <p:cNvSpPr>
            <a:spLocks noGrp="1"/>
          </p:cNvSpPr>
          <p:nvPr>
            <p:ph type="ftr" sz="quarter" idx="11"/>
          </p:nvPr>
        </p:nvSpPr>
        <p:spPr>
          <a:xfrm>
            <a:off x="3028950" y="6565392"/>
            <a:ext cx="3086100" cy="274320"/>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457200" y="228599"/>
            <a:ext cx="6858000" cy="1005839"/>
          </a:xfrm>
        </p:spPr>
        <p:txBody>
          <a:bodyPr/>
          <a:lstStyle/>
          <a:p>
            <a:r>
              <a:rPr lang="en-US"/>
              <a:t>Click to edit Master title style</a:t>
            </a:r>
            <a:endParaRPr lang="en-US" dirty="0"/>
          </a:p>
        </p:txBody>
      </p:sp>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4" name="Footer Placeholder 3"/>
          <p:cNvSpPr>
            <a:spLocks noGrp="1"/>
          </p:cNvSpPr>
          <p:nvPr>
            <p:ph type="ftr" sz="quarter" idx="11"/>
          </p:nvPr>
        </p:nvSpPr>
        <p:spPr>
          <a:xfrm>
            <a:off x="3028950" y="6565392"/>
            <a:ext cx="3086100" cy="274320"/>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3" name="Footer Placeholder 2"/>
          <p:cNvSpPr>
            <a:spLocks noGrp="1"/>
          </p:cNvSpPr>
          <p:nvPr>
            <p:ph type="ftr" sz="quarter" idx="11"/>
          </p:nvPr>
        </p:nvSpPr>
        <p:spPr>
          <a:xfrm>
            <a:off x="3028950" y="6565392"/>
            <a:ext cx="3086100" cy="274320"/>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887391" y="1371600"/>
            <a:ext cx="462915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14713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1371600"/>
            <a:ext cx="4629150" cy="45720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11"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0286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237191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403683"/>
            <a:ext cx="1971675" cy="4773280"/>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28650" y="1403683"/>
            <a:ext cx="5800725" cy="477327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3/20/2019</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3210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effectLst>
                  <a:outerShdw blurRad="50800" dist="38100" algn="l" rotWithShape="0">
                    <a:prstClr val="black">
                      <a:alpha val="40000"/>
                    </a:prstClr>
                  </a:outerShdw>
                </a:effectLst>
              </a:rPr>
              <a:t>Emory</a:t>
            </a:r>
            <a:r>
              <a:rPr lang="en-US" sz="1400" dirty="0">
                <a:solidFill>
                  <a:srgbClr val="79BA69"/>
                </a:solidFill>
                <a:effectLst>
                  <a:outerShdw blurRad="50800" dist="38100" algn="l" rotWithShape="0">
                    <a:prstClr val="black">
                      <a:alpha val="40000"/>
                    </a:prstClr>
                  </a:outerShdw>
                </a:effectLst>
              </a:rPr>
              <a:t>CAMP</a:t>
            </a:r>
            <a:r>
              <a:rPr lang="en-US" sz="1400" dirty="0">
                <a:effectLst>
                  <a:outerShdw blurRad="50800" dist="38100" algn="l" rotWithShape="0">
                    <a:prstClr val="black">
                      <a:alpha val="40000"/>
                    </a:prstClr>
                  </a:outerShdw>
                </a:effectLst>
              </a:rPr>
              <a:t>.org</a:t>
            </a: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a:t>Click to edit Master title style</a:t>
            </a: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
        <p:nvSpPr>
          <p:cNvPr id="11" name="Date Placeholder 3"/>
          <p:cNvSpPr>
            <a:spLocks noGrp="1"/>
          </p:cNvSpPr>
          <p:nvPr>
            <p:ph type="dt" sz="half" idx="2"/>
          </p:nvPr>
        </p:nvSpPr>
        <p:spPr>
          <a:xfrm>
            <a:off x="628650" y="6577263"/>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3/20/2019</a:t>
            </a:fld>
            <a:endParaRPr lang="en-US" dirty="0"/>
          </a:p>
        </p:txBody>
      </p:sp>
      <p:sp>
        <p:nvSpPr>
          <p:cNvPr id="12" name="Footer Placeholder 4"/>
          <p:cNvSpPr>
            <a:spLocks noGrp="1"/>
          </p:cNvSpPr>
          <p:nvPr>
            <p:ph type="ftr" sz="quarter" idx="3"/>
          </p:nvPr>
        </p:nvSpPr>
        <p:spPr>
          <a:xfrm>
            <a:off x="3028950" y="6583680"/>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583680"/>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805541"/>
            <a:ext cx="7772400" cy="2286000"/>
          </a:xfrm>
        </p:spPr>
        <p:txBody>
          <a:bodyPr>
            <a:noAutofit/>
          </a:bodyPr>
          <a:lstStyle/>
          <a:p>
            <a:pPr algn="l"/>
            <a:r>
              <a:rPr lang="en-US" sz="4400" dirty="0">
                <a:effectLst/>
              </a:rPr>
              <a:t>HIV averted through adhering to the STD screening recommendations for MSM in the STD treatment guidelines</a:t>
            </a:r>
            <a:endParaRPr lang="en-US" sz="4400" dirty="0"/>
          </a:p>
        </p:txBody>
      </p:sp>
      <p:sp>
        <p:nvSpPr>
          <p:cNvPr id="5" name="Subtitle 4"/>
          <p:cNvSpPr>
            <a:spLocks noGrp="1"/>
          </p:cNvSpPr>
          <p:nvPr>
            <p:ph type="subTitle" idx="1"/>
          </p:nvPr>
        </p:nvSpPr>
        <p:spPr>
          <a:xfrm>
            <a:off x="668215" y="3340238"/>
            <a:ext cx="7789985" cy="2297076"/>
          </a:xfrm>
        </p:spPr>
        <p:txBody>
          <a:bodyPr>
            <a:normAutofit fontScale="92500" lnSpcReduction="10000"/>
          </a:bodyPr>
          <a:lstStyle/>
          <a:p>
            <a:pPr algn="l"/>
            <a:r>
              <a:rPr lang="en-US" dirty="0"/>
              <a:t>Kevin Weiss</a:t>
            </a:r>
          </a:p>
          <a:p>
            <a:pPr algn="l"/>
            <a:r>
              <a:rPr lang="en-US" dirty="0"/>
              <a:t>National HIV Prevention Conference</a:t>
            </a:r>
          </a:p>
          <a:p>
            <a:pPr algn="l"/>
            <a:r>
              <a:rPr lang="en-US" b="1" dirty="0"/>
              <a:t>HIV Impact of STD Prevention Activities in High-Risk Populations</a:t>
            </a:r>
          </a:p>
          <a:p>
            <a:pPr algn="l"/>
            <a:r>
              <a:rPr lang="en-US" dirty="0"/>
              <a:t>March 21, 2019</a:t>
            </a:r>
          </a:p>
          <a:p>
            <a:pPr algn="l"/>
            <a:endParaRPr lang="en-US" sz="1800" i="1" dirty="0"/>
          </a:p>
          <a:p>
            <a:pPr algn="l"/>
            <a:r>
              <a:rPr lang="en-US" sz="1800" i="1" dirty="0"/>
              <a:t>No financial disclosures to make</a:t>
            </a:r>
            <a:endParaRPr lang="en-US" sz="1800" i="1" baseline="30000" dirty="0"/>
          </a:p>
        </p:txBody>
      </p:sp>
      <p:sp>
        <p:nvSpPr>
          <p:cNvPr id="6" name="TextBox 5">
            <a:extLst>
              <a:ext uri="{FF2B5EF4-FFF2-40B4-BE49-F238E27FC236}">
                <a16:creationId xmlns:a16="http://schemas.microsoft.com/office/drawing/2014/main" id="{FCEA046F-3BE1-42BB-91D2-6ED48E2BB33C}"/>
              </a:ext>
            </a:extLst>
          </p:cNvPr>
          <p:cNvSpPr txBox="1"/>
          <p:nvPr/>
        </p:nvSpPr>
        <p:spPr>
          <a:xfrm>
            <a:off x="142513" y="5637314"/>
            <a:ext cx="8709940" cy="763599"/>
          </a:xfrm>
          <a:prstGeom prst="rect">
            <a:avLst/>
          </a:prstGeom>
          <a:noFill/>
        </p:spPr>
        <p:txBody>
          <a:bodyPr wrap="square" rtlCol="0">
            <a:spAutoFit/>
          </a:bodyPr>
          <a:lstStyle/>
          <a:p>
            <a:pPr algn="just"/>
            <a:r>
              <a:rPr lang="en-US" sz="1400" i="1" dirty="0"/>
              <a:t>This works was supported by the CDC/NCHHSTP Epidemiological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pic>
        <p:nvPicPr>
          <p:cNvPr id="7" name="Picture 6">
            <a:extLst>
              <a:ext uri="{FF2B5EF4-FFF2-40B4-BE49-F238E27FC236}">
                <a16:creationId xmlns:a16="http://schemas.microsoft.com/office/drawing/2014/main" id="{2DE6529D-0260-4CDE-BAE0-31EB936B06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9322" y="4611757"/>
            <a:ext cx="3411192" cy="932657"/>
          </a:xfrm>
          <a:prstGeom prst="rect">
            <a:avLst/>
          </a:prstGeom>
        </p:spPr>
      </p:pic>
    </p:spTree>
    <p:extLst>
      <p:ext uri="{BB962C8B-B14F-4D97-AF65-F5344CB8AC3E}">
        <p14:creationId xmlns:p14="http://schemas.microsoft.com/office/powerpoint/2010/main" val="379255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3120-8CD6-354E-8756-552981C0C6AE}"/>
              </a:ext>
            </a:extLst>
          </p:cNvPr>
          <p:cNvSpPr>
            <a:spLocks noGrp="1"/>
          </p:cNvSpPr>
          <p:nvPr>
            <p:ph type="title"/>
          </p:nvPr>
        </p:nvSpPr>
        <p:spPr/>
        <p:txBody>
          <a:bodyPr>
            <a:normAutofit/>
          </a:bodyPr>
          <a:lstStyle/>
          <a:p>
            <a:r>
              <a:rPr lang="en-US" dirty="0"/>
              <a:t>HIV and STI Epidemiology</a:t>
            </a:r>
          </a:p>
        </p:txBody>
      </p:sp>
      <p:sp>
        <p:nvSpPr>
          <p:cNvPr id="3" name="Content Placeholder 2">
            <a:extLst>
              <a:ext uri="{FF2B5EF4-FFF2-40B4-BE49-F238E27FC236}">
                <a16:creationId xmlns:a16="http://schemas.microsoft.com/office/drawing/2014/main" id="{1B9596F7-2435-884F-89F8-477221252347}"/>
              </a:ext>
            </a:extLst>
          </p:cNvPr>
          <p:cNvSpPr>
            <a:spLocks noGrp="1"/>
          </p:cNvSpPr>
          <p:nvPr>
            <p:ph idx="1"/>
          </p:nvPr>
        </p:nvSpPr>
        <p:spPr/>
        <p:txBody>
          <a:bodyPr>
            <a:normAutofit/>
          </a:bodyPr>
          <a:lstStyle/>
          <a:p>
            <a:r>
              <a:rPr lang="en-US" dirty="0"/>
              <a:t>Men who have sex with men (MSM) comprise one of the most heavily affected risk groups for HIV and STIs</a:t>
            </a:r>
          </a:p>
          <a:p>
            <a:pPr lvl="1"/>
            <a:r>
              <a:rPr lang="en-US" dirty="0"/>
              <a:t>Human immunodeficiency virus (HIV)</a:t>
            </a:r>
          </a:p>
          <a:p>
            <a:pPr lvl="2"/>
            <a:r>
              <a:rPr lang="en-US" dirty="0"/>
              <a:t>Incidence: 0.7 per 100 MSM per year </a:t>
            </a:r>
          </a:p>
          <a:p>
            <a:pPr lvl="2"/>
            <a:r>
              <a:rPr lang="en-US" dirty="0"/>
              <a:t>Prevalence: 15%</a:t>
            </a:r>
          </a:p>
          <a:p>
            <a:pPr lvl="1"/>
            <a:r>
              <a:rPr lang="en-US" i="1" dirty="0"/>
              <a:t>Chlamydia trachomatis </a:t>
            </a:r>
            <a:r>
              <a:rPr lang="en-US" dirty="0"/>
              <a:t>(CT)</a:t>
            </a:r>
          </a:p>
          <a:p>
            <a:pPr lvl="2"/>
            <a:r>
              <a:rPr lang="en-US" dirty="0"/>
              <a:t>Prevalence: 16% in STD Surveillance Network (</a:t>
            </a:r>
            <a:r>
              <a:rPr lang="en-US" dirty="0" err="1"/>
              <a:t>SSuN</a:t>
            </a:r>
            <a:r>
              <a:rPr lang="en-US" dirty="0"/>
              <a:t>) clinics, 2015</a:t>
            </a:r>
          </a:p>
          <a:p>
            <a:pPr lvl="1"/>
            <a:r>
              <a:rPr lang="en-US" i="1" dirty="0"/>
              <a:t>Neisseria gonorrhoeae </a:t>
            </a:r>
            <a:r>
              <a:rPr lang="en-US" dirty="0"/>
              <a:t>(NG)</a:t>
            </a:r>
          </a:p>
          <a:p>
            <a:pPr lvl="2"/>
            <a:r>
              <a:rPr lang="en-US" dirty="0"/>
              <a:t>Prevalence: 19% in </a:t>
            </a:r>
            <a:r>
              <a:rPr lang="en-US" dirty="0" err="1"/>
              <a:t>SSuN</a:t>
            </a:r>
            <a:r>
              <a:rPr lang="en-US" dirty="0"/>
              <a:t> clinics, 2015</a:t>
            </a:r>
          </a:p>
          <a:p>
            <a:pPr lvl="2"/>
            <a:r>
              <a:rPr lang="en-US" dirty="0"/>
              <a:t>45% of gonorrhea diagnoses in </a:t>
            </a:r>
            <a:r>
              <a:rPr lang="en-US" dirty="0" err="1"/>
              <a:t>SSuN</a:t>
            </a:r>
            <a:r>
              <a:rPr lang="en-US" dirty="0"/>
              <a:t> clinics attributed to MSM and MSMW</a:t>
            </a:r>
          </a:p>
        </p:txBody>
      </p:sp>
      <p:sp>
        <p:nvSpPr>
          <p:cNvPr id="4" name="TextBox 3"/>
          <p:cNvSpPr txBox="1"/>
          <p:nvPr/>
        </p:nvSpPr>
        <p:spPr>
          <a:xfrm>
            <a:off x="349431" y="5517953"/>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Rosenberg ES, Grey JA, Sanchez TH, Sullivan PS. Rates of Prevalent HIV Infection, Prevalent Diagnoses, and New Diagnoses Among Men Who Have Sex With Men in US States, Metropolitan Statistical Areas, and Counties, 2012-2013. JMIR Public Health </a:t>
            </a:r>
            <a:r>
              <a:rPr lang="en-US" sz="825" dirty="0" err="1">
                <a:latin typeface="Garamond" panose="02020404030301010803" pitchFamily="18" charset="0"/>
                <a:cs typeface="Arial" panose="020B0604020202020204" pitchFamily="34" charset="0"/>
                <a:sym typeface="Helvetica Neue"/>
              </a:rPr>
              <a:t>Surveill</a:t>
            </a:r>
            <a:r>
              <a:rPr lang="en-US" sz="825" dirty="0">
                <a:latin typeface="Garamond" panose="02020404030301010803" pitchFamily="18" charset="0"/>
                <a:cs typeface="Arial" panose="020B0604020202020204" pitchFamily="34" charset="0"/>
                <a:sym typeface="Helvetica Neue"/>
              </a:rPr>
              <a:t>. 2016; 2(1):e22</a:t>
            </a:r>
          </a:p>
        </p:txBody>
      </p:sp>
      <p:sp>
        <p:nvSpPr>
          <p:cNvPr id="5" name="TextBox 4"/>
          <p:cNvSpPr txBox="1"/>
          <p:nvPr/>
        </p:nvSpPr>
        <p:spPr>
          <a:xfrm>
            <a:off x="349430" y="5796858"/>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Kelley CF, Vaughan AS, Luisi N, et al. The effect of high rates of bacterial sexually transmitted infections on HIV incidence in a cohort of black and white men who have sex with men in Atlanta, Georgia. AIDS Res Hum Retroviruses. 2015;31(6):587-592.</a:t>
            </a:r>
          </a:p>
        </p:txBody>
      </p:sp>
      <p:sp>
        <p:nvSpPr>
          <p:cNvPr id="6" name="TextBox 5"/>
          <p:cNvSpPr txBox="1"/>
          <p:nvPr/>
        </p:nvSpPr>
        <p:spPr>
          <a:xfrm>
            <a:off x="349429" y="6086154"/>
            <a:ext cx="8445137" cy="203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Centers for Disease Control and Prevention (CDC). Sexually Transmitted Disease Surveillance 2016. Atlanta, GA. https://www.cdc.gov/std/stats16.</a:t>
            </a:r>
          </a:p>
        </p:txBody>
      </p:sp>
      <p:sp>
        <p:nvSpPr>
          <p:cNvPr id="7" name="TextBox 6"/>
          <p:cNvSpPr txBox="1"/>
          <p:nvPr/>
        </p:nvSpPr>
        <p:spPr>
          <a:xfrm>
            <a:off x="349429" y="6228396"/>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err="1">
                <a:latin typeface="Garamond" panose="02020404030301010803" pitchFamily="18" charset="0"/>
                <a:cs typeface="Arial" panose="020B0604020202020204" pitchFamily="34" charset="0"/>
                <a:sym typeface="Helvetica Neue"/>
              </a:rPr>
              <a:t>Stenger</a:t>
            </a:r>
            <a:r>
              <a:rPr lang="en-US" sz="825" dirty="0">
                <a:latin typeface="Garamond" panose="02020404030301010803" pitchFamily="18" charset="0"/>
                <a:cs typeface="Arial" panose="020B0604020202020204" pitchFamily="34" charset="0"/>
                <a:sym typeface="Helvetica Neue"/>
              </a:rPr>
              <a:t> MR, Pathela P, </a:t>
            </a:r>
            <a:r>
              <a:rPr lang="en-US" sz="825" dirty="0" err="1">
                <a:latin typeface="Garamond" panose="02020404030301010803" pitchFamily="18" charset="0"/>
                <a:cs typeface="Arial" panose="020B0604020202020204" pitchFamily="34" charset="0"/>
                <a:sym typeface="Helvetica Neue"/>
              </a:rPr>
              <a:t>Anschuetz</a:t>
            </a:r>
            <a:r>
              <a:rPr lang="en-US" sz="825" dirty="0">
                <a:latin typeface="Garamond" panose="02020404030301010803" pitchFamily="18" charset="0"/>
                <a:cs typeface="Arial" panose="020B0604020202020204" pitchFamily="34" charset="0"/>
                <a:sym typeface="Helvetica Neue"/>
              </a:rPr>
              <a:t> G, et al. Increases in the Rate of Neisseria </a:t>
            </a:r>
            <a:r>
              <a:rPr lang="en-US" sz="825" dirty="0" err="1">
                <a:latin typeface="Garamond" panose="02020404030301010803" pitchFamily="18" charset="0"/>
                <a:cs typeface="Arial" panose="020B0604020202020204" pitchFamily="34" charset="0"/>
                <a:sym typeface="Helvetica Neue"/>
              </a:rPr>
              <a:t>gonorrhoeae</a:t>
            </a:r>
            <a:r>
              <a:rPr lang="en-US" sz="825" dirty="0">
                <a:latin typeface="Garamond" panose="02020404030301010803" pitchFamily="18" charset="0"/>
                <a:cs typeface="Arial" panose="020B0604020202020204" pitchFamily="34" charset="0"/>
                <a:sym typeface="Helvetica Neue"/>
              </a:rPr>
              <a:t> Among Gay, Bisexual and Other Men Who Have Sex With Men: Findings From the Sexually Transmitted Disease Surveillance Network 2010-2015. Sex </a:t>
            </a:r>
            <a:r>
              <a:rPr lang="en-US" sz="825" dirty="0" err="1">
                <a:latin typeface="Garamond" panose="02020404030301010803" pitchFamily="18" charset="0"/>
                <a:cs typeface="Arial" panose="020B0604020202020204" pitchFamily="34" charset="0"/>
                <a:sym typeface="Helvetica Neue"/>
              </a:rPr>
              <a:t>Transm</a:t>
            </a:r>
            <a:r>
              <a:rPr lang="en-US" sz="825" dirty="0">
                <a:latin typeface="Garamond" panose="02020404030301010803" pitchFamily="18" charset="0"/>
                <a:cs typeface="Arial" panose="020B0604020202020204" pitchFamily="34" charset="0"/>
                <a:sym typeface="Helvetica Neue"/>
              </a:rPr>
              <a:t> Dis. 2017;44(7):393-397.</a:t>
            </a:r>
          </a:p>
        </p:txBody>
      </p:sp>
    </p:spTree>
    <p:extLst>
      <p:ext uri="{BB962C8B-B14F-4D97-AF65-F5344CB8AC3E}">
        <p14:creationId xmlns:p14="http://schemas.microsoft.com/office/powerpoint/2010/main" val="3785679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Relationship between HIV &amp; STIs</a:t>
            </a:r>
          </a:p>
        </p:txBody>
      </p:sp>
      <p:sp>
        <p:nvSpPr>
          <p:cNvPr id="5" name="Content Placeholder 4"/>
          <p:cNvSpPr>
            <a:spLocks noGrp="1"/>
          </p:cNvSpPr>
          <p:nvPr>
            <p:ph idx="1"/>
          </p:nvPr>
        </p:nvSpPr>
        <p:spPr>
          <a:xfrm>
            <a:off x="457200" y="1444752"/>
            <a:ext cx="8229600" cy="4732211"/>
          </a:xfrm>
        </p:spPr>
        <p:txBody>
          <a:bodyPr/>
          <a:lstStyle/>
          <a:p>
            <a:r>
              <a:rPr lang="en-US" dirty="0"/>
              <a:t>What effects could STIs have on HIV incidence?</a:t>
            </a:r>
          </a:p>
          <a:p>
            <a:pPr lvl="1"/>
            <a:r>
              <a:rPr lang="en-US" dirty="0"/>
              <a:t>Biological plausibility for the effects of a prevalent STI on HIV acquisition and transmission </a:t>
            </a:r>
          </a:p>
          <a:p>
            <a:pPr lvl="2"/>
            <a:r>
              <a:rPr lang="en-US" dirty="0"/>
              <a:t>Damage to epithelium in genital/rectal tract</a:t>
            </a:r>
          </a:p>
          <a:p>
            <a:pPr lvl="2"/>
            <a:r>
              <a:rPr lang="en-US" dirty="0"/>
              <a:t>Increased HIV target cells in genital/rectal tract</a:t>
            </a:r>
          </a:p>
          <a:p>
            <a:pPr lvl="1"/>
            <a:r>
              <a:rPr lang="en-US" dirty="0"/>
              <a:t>Has been difficult to quantify and to isolate effects of STIs on HIV acquisition and transmission</a:t>
            </a:r>
          </a:p>
          <a:p>
            <a:pPr lvl="2"/>
            <a:r>
              <a:rPr lang="en-US" dirty="0"/>
              <a:t>Intense data needs and difficult study designs</a:t>
            </a:r>
          </a:p>
        </p:txBody>
      </p:sp>
      <p:graphicFrame>
        <p:nvGraphicFramePr>
          <p:cNvPr id="2" name="Table 1">
            <a:extLst>
              <a:ext uri="{FF2B5EF4-FFF2-40B4-BE49-F238E27FC236}">
                <a16:creationId xmlns:a16="http://schemas.microsoft.com/office/drawing/2014/main" id="{E5F56AF8-4B72-C844-9CD2-A9EE981586FF}"/>
              </a:ext>
            </a:extLst>
          </p:cNvPr>
          <p:cNvGraphicFramePr>
            <a:graphicFrameLocks noGrp="1"/>
          </p:cNvGraphicFramePr>
          <p:nvPr>
            <p:extLst>
              <p:ext uri="{D42A27DB-BD31-4B8C-83A1-F6EECF244321}">
                <p14:modId xmlns:p14="http://schemas.microsoft.com/office/powerpoint/2010/main" val="2880028261"/>
              </p:ext>
            </p:extLst>
          </p:nvPr>
        </p:nvGraphicFramePr>
        <p:xfrm>
          <a:off x="260591" y="4648312"/>
          <a:ext cx="4716026" cy="1483360"/>
        </p:xfrm>
        <a:graphic>
          <a:graphicData uri="http://schemas.openxmlformats.org/drawingml/2006/table">
            <a:tbl>
              <a:tblPr>
                <a:tableStyleId>{5C22544A-7EE6-4342-B048-85BDC9FD1C3A}</a:tableStyleId>
              </a:tblPr>
              <a:tblGrid>
                <a:gridCol w="1681424">
                  <a:extLst>
                    <a:ext uri="{9D8B030D-6E8A-4147-A177-3AD203B41FA5}">
                      <a16:colId xmlns:a16="http://schemas.microsoft.com/office/drawing/2014/main" val="2297093933"/>
                    </a:ext>
                  </a:extLst>
                </a:gridCol>
                <a:gridCol w="653142">
                  <a:extLst>
                    <a:ext uri="{9D8B030D-6E8A-4147-A177-3AD203B41FA5}">
                      <a16:colId xmlns:a16="http://schemas.microsoft.com/office/drawing/2014/main" val="3899567601"/>
                    </a:ext>
                  </a:extLst>
                </a:gridCol>
                <a:gridCol w="1105319">
                  <a:extLst>
                    <a:ext uri="{9D8B030D-6E8A-4147-A177-3AD203B41FA5}">
                      <a16:colId xmlns:a16="http://schemas.microsoft.com/office/drawing/2014/main" val="700861910"/>
                    </a:ext>
                  </a:extLst>
                </a:gridCol>
                <a:gridCol w="1276141">
                  <a:extLst>
                    <a:ext uri="{9D8B030D-6E8A-4147-A177-3AD203B41FA5}">
                      <a16:colId xmlns:a16="http://schemas.microsoft.com/office/drawing/2014/main" val="3260124886"/>
                    </a:ext>
                  </a:extLst>
                </a:gridCol>
              </a:tblGrid>
              <a:tr h="370840">
                <a:tc>
                  <a:txBody>
                    <a:bodyPr/>
                    <a:lstStyle/>
                    <a:p>
                      <a:endParaRPr lang="en-US" dirty="0"/>
                    </a:p>
                  </a:txBody>
                  <a:tcPr>
                    <a:noFill/>
                  </a:tcPr>
                </a:tc>
                <a:tc>
                  <a:txBody>
                    <a:bodyPr/>
                    <a:lstStyle/>
                    <a:p>
                      <a:endParaRPr lang="en-US" dirty="0"/>
                    </a:p>
                  </a:txBody>
                  <a:tcPr>
                    <a:noFill/>
                  </a:tcPr>
                </a:tc>
                <a:tc gridSpan="2">
                  <a:txBody>
                    <a:bodyPr/>
                    <a:lstStyle/>
                    <a:p>
                      <a:pPr algn="ctr"/>
                      <a:r>
                        <a:rPr lang="en-US" dirty="0">
                          <a:solidFill>
                            <a:schemeClr val="bg1"/>
                          </a:solidFill>
                        </a:rPr>
                        <a:t>HIV-Infected Partner</a:t>
                      </a:r>
                    </a:p>
                  </a:txBody>
                  <a:tcPr>
                    <a:solidFill>
                      <a:schemeClr val="accent2"/>
                    </a:solidFill>
                  </a:tcPr>
                </a:tc>
                <a:tc hMerge="1">
                  <a:txBody>
                    <a:bodyPr/>
                    <a:lstStyle/>
                    <a:p>
                      <a:endParaRPr lang="en-US" dirty="0"/>
                    </a:p>
                  </a:txBody>
                  <a:tcPr/>
                </a:tc>
                <a:extLst>
                  <a:ext uri="{0D108BD9-81ED-4DB2-BD59-A6C34878D82A}">
                    <a16:rowId xmlns:a16="http://schemas.microsoft.com/office/drawing/2014/main" val="574597046"/>
                  </a:ext>
                </a:extLst>
              </a:tr>
              <a:tr h="370840">
                <a:tc>
                  <a:txBody>
                    <a:bodyPr/>
                    <a:lstStyle/>
                    <a:p>
                      <a:endParaRPr lang="en-US"/>
                    </a:p>
                  </a:txBody>
                  <a:tcPr>
                    <a:noFill/>
                  </a:tcPr>
                </a:tc>
                <a:tc>
                  <a:txBody>
                    <a:bodyPr/>
                    <a:lstStyle/>
                    <a:p>
                      <a:endParaRPr lang="en-US"/>
                    </a:p>
                  </a:txBody>
                  <a:tcPr>
                    <a:noFill/>
                  </a:tcPr>
                </a:tc>
                <a:tc>
                  <a:txBody>
                    <a:bodyPr/>
                    <a:lstStyle/>
                    <a:p>
                      <a:pPr algn="ctr"/>
                      <a:r>
                        <a:rPr lang="en-US" dirty="0"/>
                        <a:t>STI+</a:t>
                      </a:r>
                    </a:p>
                  </a:txBody>
                  <a:tcPr>
                    <a:lnB w="12700" cap="flat" cmpd="sng" algn="ctr">
                      <a:solidFill>
                        <a:schemeClr val="tx1"/>
                      </a:solidFill>
                      <a:prstDash val="solid"/>
                      <a:round/>
                      <a:headEnd type="none" w="med" len="med"/>
                      <a:tailEnd type="none" w="med" len="med"/>
                    </a:lnB>
                    <a:noFill/>
                  </a:tcPr>
                </a:tc>
                <a:tc>
                  <a:txBody>
                    <a:bodyPr/>
                    <a:lstStyle/>
                    <a:p>
                      <a:pPr algn="ctr"/>
                      <a:r>
                        <a:rPr lang="en-US" dirty="0"/>
                        <a:t>STI-</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3234600"/>
                  </a:ext>
                </a:extLst>
              </a:tr>
              <a:tr h="370840">
                <a:tc rowSpan="2">
                  <a:txBody>
                    <a:bodyPr/>
                    <a:lstStyle/>
                    <a:p>
                      <a:r>
                        <a:rPr lang="en-US" dirty="0">
                          <a:solidFill>
                            <a:schemeClr val="bg1"/>
                          </a:solidFill>
                        </a:rPr>
                        <a:t>HIV-Uninfected Partner</a:t>
                      </a:r>
                    </a:p>
                  </a:txBody>
                  <a:tcPr>
                    <a:solidFill>
                      <a:schemeClr val="accent2"/>
                    </a:solidFill>
                  </a:tcPr>
                </a:tc>
                <a:tc>
                  <a:txBody>
                    <a:bodyPr/>
                    <a:lstStyle/>
                    <a:p>
                      <a:r>
                        <a:rPr lang="en-US" dirty="0"/>
                        <a:t>STI+</a:t>
                      </a:r>
                    </a:p>
                  </a:txBody>
                  <a:tcPr>
                    <a:lnR w="12700" cap="flat" cmpd="sng" algn="ctr">
                      <a:solidFill>
                        <a:schemeClr val="tx1"/>
                      </a:solidFill>
                      <a:prstDash val="solid"/>
                      <a:round/>
                      <a:headEnd type="none" w="med" len="med"/>
                      <a:tailEnd type="none" w="med" len="med"/>
                    </a:lnR>
                    <a:noFill/>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3738134"/>
                  </a:ext>
                </a:extLst>
              </a:tr>
              <a:tr h="370840">
                <a:tc vMerge="1">
                  <a:txBody>
                    <a:bodyPr/>
                    <a:lstStyle/>
                    <a:p>
                      <a:endParaRPr lang="en-US" dirty="0"/>
                    </a:p>
                  </a:txBody>
                  <a:tcPr/>
                </a:tc>
                <a:tc>
                  <a:txBody>
                    <a:bodyPr/>
                    <a:lstStyle/>
                    <a:p>
                      <a:r>
                        <a:rPr lang="en-US" dirty="0"/>
                        <a:t>STI-</a:t>
                      </a:r>
                    </a:p>
                  </a:txBody>
                  <a:tcPr>
                    <a:lnR w="12700" cap="flat" cmpd="sng" algn="ctr">
                      <a:solidFill>
                        <a:schemeClr val="tx1"/>
                      </a:solidFill>
                      <a:prstDash val="solid"/>
                      <a:round/>
                      <a:headEnd type="none" w="med" len="med"/>
                      <a:tailEnd type="none" w="med" len="med"/>
                    </a:lnR>
                    <a:noFill/>
                  </a:tcPr>
                </a:tc>
                <a:tc>
                  <a:txBody>
                    <a:bodyPr/>
                    <a:lstStyle/>
                    <a:p>
                      <a:pPr algn="ctr"/>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4961271"/>
                  </a:ext>
                </a:extLst>
              </a:tr>
            </a:tbl>
          </a:graphicData>
        </a:graphic>
      </p:graphicFrame>
      <p:sp>
        <p:nvSpPr>
          <p:cNvPr id="3" name="TextBox 2">
            <a:extLst>
              <a:ext uri="{FF2B5EF4-FFF2-40B4-BE49-F238E27FC236}">
                <a16:creationId xmlns:a16="http://schemas.microsoft.com/office/drawing/2014/main" id="{9B83E5EE-C1F3-AE42-8146-45CD27F25038}"/>
              </a:ext>
            </a:extLst>
          </p:cNvPr>
          <p:cNvSpPr txBox="1"/>
          <p:nvPr/>
        </p:nvSpPr>
        <p:spPr>
          <a:xfrm>
            <a:off x="5287527" y="4648312"/>
            <a:ext cx="3586303" cy="1754326"/>
          </a:xfrm>
          <a:prstGeom prst="rect">
            <a:avLst/>
          </a:prstGeom>
          <a:noFill/>
        </p:spPr>
        <p:txBody>
          <a:bodyPr wrap="none" rtlCol="0">
            <a:spAutoFit/>
          </a:bodyPr>
          <a:lstStyle/>
          <a:p>
            <a:r>
              <a:rPr lang="en-US" dirty="0"/>
              <a:t>STI affects:</a:t>
            </a:r>
          </a:p>
          <a:p>
            <a:endParaRPr lang="en-US" dirty="0"/>
          </a:p>
          <a:p>
            <a:pPr marL="342900" indent="-342900">
              <a:buFont typeface="+mj-lt"/>
              <a:buAutoNum type="arabicPeriod"/>
            </a:pPr>
            <a:r>
              <a:rPr lang="en-US" dirty="0"/>
              <a:t>HIV transmission and acquisition</a:t>
            </a:r>
          </a:p>
          <a:p>
            <a:pPr marL="342900" indent="-342900">
              <a:buFont typeface="+mj-lt"/>
              <a:buAutoNum type="arabicPeriod"/>
            </a:pPr>
            <a:r>
              <a:rPr lang="en-US" dirty="0"/>
              <a:t>HIV acquisition</a:t>
            </a:r>
          </a:p>
          <a:p>
            <a:pPr marL="342900" indent="-342900">
              <a:buFont typeface="+mj-lt"/>
              <a:buAutoNum type="arabicPeriod"/>
            </a:pPr>
            <a:r>
              <a:rPr lang="en-US" dirty="0"/>
              <a:t>HIV transmission</a:t>
            </a:r>
          </a:p>
          <a:p>
            <a:pPr marL="342900" indent="-342900">
              <a:buFont typeface="+mj-lt"/>
              <a:buAutoNum type="arabicPeriod"/>
            </a:pPr>
            <a:r>
              <a:rPr lang="en-US" dirty="0"/>
              <a:t>No effect of STIs</a:t>
            </a:r>
          </a:p>
        </p:txBody>
      </p:sp>
    </p:spTree>
    <p:extLst>
      <p:ext uri="{BB962C8B-B14F-4D97-AF65-F5344CB8AC3E}">
        <p14:creationId xmlns:p14="http://schemas.microsoft.com/office/powerpoint/2010/main" val="137057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gif"/>
          <p:cNvPicPr>
            <a:picLocks/>
          </p:cNvPicPr>
          <p:nvPr/>
        </p:nvPicPr>
        <p:blipFill>
          <a:blip r:embed="rId3">
            <a:extLst/>
          </a:blip>
          <a:stretch>
            <a:fillRect/>
          </a:stretch>
        </p:blipFill>
        <p:spPr>
          <a:xfrm>
            <a:off x="5977346" y="2292486"/>
            <a:ext cx="2891018" cy="2870041"/>
          </a:xfrm>
          <a:prstGeom prst="rect">
            <a:avLst/>
          </a:prstGeom>
          <a:ln w="12700">
            <a:miter lim="400000"/>
          </a:ln>
        </p:spPr>
      </p:pic>
      <p:sp>
        <p:nvSpPr>
          <p:cNvPr id="2" name="Title 1"/>
          <p:cNvSpPr>
            <a:spLocks noGrp="1"/>
          </p:cNvSpPr>
          <p:nvPr>
            <p:ph type="title"/>
          </p:nvPr>
        </p:nvSpPr>
        <p:spPr/>
        <p:txBody>
          <a:bodyPr>
            <a:normAutofit fontScale="90000"/>
          </a:bodyPr>
          <a:lstStyle/>
          <a:p>
            <a:r>
              <a:rPr lang="en-US" sz="4000" dirty="0"/>
              <a:t>Modeling HIV and STI Transmission in Dynamic Sexual Networks</a:t>
            </a:r>
          </a:p>
        </p:txBody>
      </p:sp>
      <p:sp>
        <p:nvSpPr>
          <p:cNvPr id="3" name="Content Placeholder 2"/>
          <p:cNvSpPr>
            <a:spLocks noGrp="1"/>
          </p:cNvSpPr>
          <p:nvPr>
            <p:ph idx="1"/>
          </p:nvPr>
        </p:nvSpPr>
        <p:spPr>
          <a:xfrm>
            <a:off x="457199" y="1524000"/>
            <a:ext cx="6245158" cy="4829175"/>
          </a:xfrm>
        </p:spPr>
        <p:txBody>
          <a:bodyPr>
            <a:noAutofit/>
          </a:bodyPr>
          <a:lstStyle/>
          <a:p>
            <a:r>
              <a:rPr lang="en-US" sz="2400" dirty="0"/>
              <a:t>Temporal exponential random graph models (ERGMs) define partnership formation and dissolution (agent-based, network model)</a:t>
            </a:r>
          </a:p>
          <a:p>
            <a:pPr lvl="1"/>
            <a:r>
              <a:rPr lang="en-US" sz="2000" dirty="0"/>
              <a:t>Behavioral data from local and national cohorts</a:t>
            </a:r>
            <a:endParaRPr lang="en-US" sz="2400" dirty="0"/>
          </a:p>
          <a:p>
            <a:pPr lvl="1"/>
            <a:r>
              <a:rPr lang="en-US" sz="2000" dirty="0"/>
              <a:t>Partnership model terms include:</a:t>
            </a:r>
          </a:p>
          <a:p>
            <a:pPr lvl="2"/>
            <a:r>
              <a:rPr lang="en-US" dirty="0"/>
              <a:t>Partner type, race, age, sexual role</a:t>
            </a:r>
          </a:p>
          <a:p>
            <a:pPr lvl="2"/>
            <a:endParaRPr lang="en-US" dirty="0"/>
          </a:p>
          <a:p>
            <a:pPr marL="285750" indent="-285750"/>
            <a:r>
              <a:rPr lang="en-US" sz="2400" dirty="0"/>
              <a:t>HIV and STI epidemiology </a:t>
            </a:r>
          </a:p>
          <a:p>
            <a:pPr marL="514350" lvl="1" indent="-285750"/>
            <a:r>
              <a:rPr lang="en-US" sz="2000" dirty="0"/>
              <a:t>Clinical epidemiology and natural history</a:t>
            </a:r>
          </a:p>
          <a:p>
            <a:pPr marL="514350" lvl="1" indent="-285750"/>
            <a:r>
              <a:rPr lang="en-US" sz="2000" dirty="0"/>
              <a:t>Treatment initiation and adherence</a:t>
            </a:r>
          </a:p>
          <a:p>
            <a:pPr marL="514350" lvl="1" indent="-285750"/>
            <a:r>
              <a:rPr lang="en-US" sz="2000" dirty="0"/>
              <a:t>Site-specific transmission dynamics</a:t>
            </a:r>
          </a:p>
          <a:p>
            <a:pPr marL="514350" lvl="1" indent="-285750"/>
            <a:r>
              <a:rPr lang="en-US" sz="2000" dirty="0"/>
              <a:t>NG/CT effect on HIV acquisition/transmission depends on site and sexual role</a:t>
            </a:r>
          </a:p>
        </p:txBody>
      </p:sp>
    </p:spTree>
    <p:extLst>
      <p:ext uri="{BB962C8B-B14F-4D97-AF65-F5344CB8AC3E}">
        <p14:creationId xmlns:p14="http://schemas.microsoft.com/office/powerpoint/2010/main" val="3928607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fontScale="90000"/>
          </a:bodyPr>
          <a:lstStyle/>
          <a:p>
            <a:pPr algn="ctr"/>
            <a:r>
              <a:rPr lang="en-US" dirty="0"/>
              <a:t>Population attributable fraction (PAF)</a:t>
            </a:r>
          </a:p>
        </p:txBody>
      </p:sp>
      <p:sp>
        <p:nvSpPr>
          <p:cNvPr id="5" name="Content Placeholder 4"/>
          <p:cNvSpPr>
            <a:spLocks noGrp="1"/>
          </p:cNvSpPr>
          <p:nvPr>
            <p:ph idx="1"/>
          </p:nvPr>
        </p:nvSpPr>
        <p:spPr>
          <a:xfrm>
            <a:off x="457200" y="1270580"/>
            <a:ext cx="8229600" cy="4732211"/>
          </a:xfrm>
        </p:spPr>
        <p:txBody>
          <a:bodyPr>
            <a:normAutofit/>
          </a:bodyPr>
          <a:lstStyle/>
          <a:p>
            <a:r>
              <a:rPr lang="en-US" dirty="0"/>
              <a:t>PAF is a ‘best estimate’ of the proportion of incident HIV infections due to gonorrhea and chlamydia</a:t>
            </a:r>
          </a:p>
          <a:p>
            <a:r>
              <a:rPr lang="en-US" dirty="0"/>
              <a:t>Approximately 10.2% (7.9% – 12.4%) of HIV infections among MSM are attributable to NG and CT</a:t>
            </a:r>
          </a:p>
          <a:p>
            <a:pPr lvl="1"/>
            <a:r>
              <a:rPr lang="en-US" dirty="0"/>
              <a:t>Excess incidence compared to a null model (where STIs have no effect on acquisition or transmission)</a:t>
            </a:r>
          </a:p>
          <a:p>
            <a:r>
              <a:rPr lang="en-US" b="1" dirty="0"/>
              <a:t>Expectation: Averting NG/CT (screening, detection, and treatment) expected to reduce HIV incidence</a:t>
            </a:r>
          </a:p>
        </p:txBody>
      </p:sp>
      <p:pic>
        <p:nvPicPr>
          <p:cNvPr id="2" name="Picture 1"/>
          <p:cNvPicPr>
            <a:picLocks noChangeAspect="1"/>
          </p:cNvPicPr>
          <p:nvPr/>
        </p:nvPicPr>
        <p:blipFill rotWithShape="1">
          <a:blip r:embed="rId3"/>
          <a:srcRect b="17872"/>
          <a:stretch/>
        </p:blipFill>
        <p:spPr>
          <a:xfrm>
            <a:off x="160238" y="5056642"/>
            <a:ext cx="5620077" cy="1214254"/>
          </a:xfrm>
          <a:prstGeom prst="rect">
            <a:avLst/>
          </a:prstGeom>
        </p:spPr>
      </p:pic>
      <p:sp>
        <p:nvSpPr>
          <p:cNvPr id="3" name="TextBox 2"/>
          <p:cNvSpPr txBox="1"/>
          <p:nvPr/>
        </p:nvSpPr>
        <p:spPr>
          <a:xfrm>
            <a:off x="5886124" y="5387099"/>
            <a:ext cx="3004456" cy="646331"/>
          </a:xfrm>
          <a:prstGeom prst="rect">
            <a:avLst/>
          </a:prstGeom>
          <a:noFill/>
        </p:spPr>
        <p:txBody>
          <a:bodyPr wrap="square" rtlCol="0">
            <a:spAutoFit/>
          </a:bodyPr>
          <a:lstStyle/>
          <a:p>
            <a:r>
              <a:rPr lang="en-US" dirty="0"/>
              <a:t>Jones et al. </a:t>
            </a:r>
            <a:r>
              <a:rPr lang="en-US" i="1" dirty="0"/>
              <a:t>Sexually Transmitted Diseases</a:t>
            </a:r>
            <a:r>
              <a:rPr lang="en-US" dirty="0"/>
              <a:t> 2019.</a:t>
            </a:r>
          </a:p>
        </p:txBody>
      </p:sp>
    </p:spTree>
    <p:extLst>
      <p:ext uri="{BB962C8B-B14F-4D97-AF65-F5344CB8AC3E}">
        <p14:creationId xmlns:p14="http://schemas.microsoft.com/office/powerpoint/2010/main" val="3906579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PAF Modeling Results</a:t>
            </a:r>
          </a:p>
        </p:txBody>
      </p:sp>
      <p:sp>
        <p:nvSpPr>
          <p:cNvPr id="5" name="Content Placeholder 4"/>
          <p:cNvSpPr>
            <a:spLocks noGrp="1"/>
          </p:cNvSpPr>
          <p:nvPr>
            <p:ph idx="1"/>
          </p:nvPr>
        </p:nvSpPr>
        <p:spPr>
          <a:xfrm>
            <a:off x="457200" y="1444752"/>
            <a:ext cx="8229600" cy="5030476"/>
          </a:xfrm>
        </p:spPr>
        <p:txBody>
          <a:bodyPr>
            <a:normAutofit fontScale="85000" lnSpcReduction="20000"/>
          </a:bodyPr>
          <a:lstStyle/>
          <a:p>
            <a:r>
              <a:rPr lang="en-US" sz="3100" dirty="0"/>
              <a:t>Acquisition Analysis (Act-Level)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endParaRPr lang="en-US" dirty="0"/>
          </a:p>
          <a:p>
            <a:pPr lvl="1"/>
            <a:endParaRPr lang="en-US" dirty="0"/>
          </a:p>
          <a:p>
            <a:pPr lvl="1"/>
            <a:r>
              <a:rPr lang="en-US" sz="2600" dirty="0"/>
              <a:t>As role of STIs increases (higher multipliers):</a:t>
            </a:r>
          </a:p>
          <a:p>
            <a:pPr lvl="2"/>
            <a:r>
              <a:rPr lang="en-US" sz="2200" dirty="0"/>
              <a:t>Relevant STIs present in a larger proportion of transmission events</a:t>
            </a:r>
          </a:p>
          <a:p>
            <a:pPr lvl="2"/>
            <a:r>
              <a:rPr lang="en-US" sz="2200" dirty="0"/>
              <a:t>Increased effect of STIs on HIV (greater PAF)</a:t>
            </a:r>
          </a:p>
          <a:p>
            <a:pPr lvl="2"/>
            <a:endParaRPr lang="en-US" dirty="0"/>
          </a:p>
        </p:txBody>
      </p:sp>
      <p:graphicFrame>
        <p:nvGraphicFramePr>
          <p:cNvPr id="7" name="Table 6">
            <a:extLst>
              <a:ext uri="{FF2B5EF4-FFF2-40B4-BE49-F238E27FC236}">
                <a16:creationId xmlns:a16="http://schemas.microsoft.com/office/drawing/2014/main" id="{43942B7E-11F0-BF47-B6B3-423994F4C5F2}"/>
              </a:ext>
            </a:extLst>
          </p:cNvPr>
          <p:cNvGraphicFramePr>
            <a:graphicFrameLocks noGrp="1"/>
          </p:cNvGraphicFramePr>
          <p:nvPr>
            <p:extLst>
              <p:ext uri="{D42A27DB-BD31-4B8C-83A1-F6EECF244321}">
                <p14:modId xmlns:p14="http://schemas.microsoft.com/office/powerpoint/2010/main" val="406733811"/>
              </p:ext>
            </p:extLst>
          </p:nvPr>
        </p:nvGraphicFramePr>
        <p:xfrm>
          <a:off x="2071750" y="1836670"/>
          <a:ext cx="6836963" cy="3366059"/>
        </p:xfrm>
        <a:graphic>
          <a:graphicData uri="http://schemas.openxmlformats.org/drawingml/2006/table">
            <a:tbl>
              <a:tblPr>
                <a:tableStyleId>{5C22544A-7EE6-4342-B048-85BDC9FD1C3A}</a:tableStyleId>
              </a:tblPr>
              <a:tblGrid>
                <a:gridCol w="1419794">
                  <a:extLst>
                    <a:ext uri="{9D8B030D-6E8A-4147-A177-3AD203B41FA5}">
                      <a16:colId xmlns:a16="http://schemas.microsoft.com/office/drawing/2014/main" val="817729216"/>
                    </a:ext>
                  </a:extLst>
                </a:gridCol>
                <a:gridCol w="1129043">
                  <a:extLst>
                    <a:ext uri="{9D8B030D-6E8A-4147-A177-3AD203B41FA5}">
                      <a16:colId xmlns:a16="http://schemas.microsoft.com/office/drawing/2014/main" val="1300702579"/>
                    </a:ext>
                  </a:extLst>
                </a:gridCol>
                <a:gridCol w="2517714">
                  <a:extLst>
                    <a:ext uri="{9D8B030D-6E8A-4147-A177-3AD203B41FA5}">
                      <a16:colId xmlns:a16="http://schemas.microsoft.com/office/drawing/2014/main" val="2514786429"/>
                    </a:ext>
                  </a:extLst>
                </a:gridCol>
                <a:gridCol w="1770412">
                  <a:extLst>
                    <a:ext uri="{9D8B030D-6E8A-4147-A177-3AD203B41FA5}">
                      <a16:colId xmlns:a16="http://schemas.microsoft.com/office/drawing/2014/main" val="998186628"/>
                    </a:ext>
                  </a:extLst>
                </a:gridCol>
              </a:tblGrid>
              <a:tr h="261720">
                <a:tc rowSpan="2" gridSpan="2">
                  <a:txBody>
                    <a:bodyPr/>
                    <a:lstStyle/>
                    <a:p>
                      <a:pPr marL="0" marR="0" algn="ctr">
                        <a:lnSpc>
                          <a:spcPct val="107000"/>
                        </a:lnSpc>
                        <a:spcBef>
                          <a:spcPts val="0"/>
                        </a:spcBef>
                        <a:spcAft>
                          <a:spcPts val="0"/>
                        </a:spcAft>
                      </a:pPr>
                      <a:r>
                        <a:rPr lang="en-US" sz="1800" b="1" kern="1200" dirty="0">
                          <a:solidFill>
                            <a:schemeClr val="bg1"/>
                          </a:solidFill>
                          <a:effectLst/>
                          <a:latin typeface="+mn-lt"/>
                          <a:ea typeface="+mn-ea"/>
                          <a:cs typeface="+mn-cs"/>
                        </a:rPr>
                        <a:t>Magnitude of STI effect on HIV acquisition</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solidFill>
                      <a:schemeClr val="accent2"/>
                    </a:solidFill>
                  </a:tcPr>
                </a:tc>
                <a:tc rowSpan="2" hMerge="1">
                  <a:txBody>
                    <a:bodyPr/>
                    <a:lstStyle/>
                    <a:p>
                      <a:endParaRPr lang="en-US"/>
                    </a:p>
                  </a:txBody>
                  <a:tcPr/>
                </a:tc>
                <a:tc gridSpan="2">
                  <a:txBody>
                    <a:bodyPr/>
                    <a:lstStyle/>
                    <a:p>
                      <a:pPr algn="ctr"/>
                      <a:r>
                        <a:rPr lang="en-US" sz="1800" dirty="0">
                          <a:solidFill>
                            <a:schemeClr val="bg1"/>
                          </a:solidFill>
                          <a:effectLst/>
                        </a:rPr>
                        <a:t>Sites of Sexual Activity with Prevalent STI</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854340217"/>
                  </a:ext>
                </a:extLst>
              </a:tr>
              <a:tr h="234376">
                <a:tc gridSpan="2" vMerge="1">
                  <a:txBody>
                    <a:bodyPr/>
                    <a:lstStyle/>
                    <a:p>
                      <a:endParaRPr lang="en-US"/>
                    </a:p>
                  </a:txBody>
                  <a:tcPr/>
                </a:tc>
                <a:tc hMerge="1" vMerge="1">
                  <a:txBody>
                    <a:bodyPr/>
                    <a:lstStyle/>
                    <a:p>
                      <a:endParaRPr lang="en-US"/>
                    </a:p>
                  </a:txBody>
                  <a:tcPr/>
                </a:tc>
                <a:tc gridSpan="2">
                  <a:txBody>
                    <a:bodyPr/>
                    <a:lstStyle/>
                    <a:p>
                      <a:pPr algn="ctr"/>
                      <a:r>
                        <a:rPr lang="en-US" sz="1800" dirty="0">
                          <a:solidFill>
                            <a:schemeClr val="bg1"/>
                          </a:solidFill>
                          <a:effectLst/>
                        </a:rPr>
                        <a:t>Median (IQR) Proportion of Transmission Events</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610682561"/>
                  </a:ext>
                </a:extLst>
              </a:tr>
              <a:tr h="432494">
                <a:tc>
                  <a:txBody>
                    <a:bodyPr/>
                    <a:lstStyle/>
                    <a:p>
                      <a:pPr marL="0" marR="0" algn="ctr" defTabSz="914400" rtl="0" eaLnBrk="1" latinLnBrk="0" hangingPunct="1">
                        <a:lnSpc>
                          <a:spcPct val="107000"/>
                        </a:lnSpc>
                        <a:spcBef>
                          <a:spcPts val="0"/>
                        </a:spcBef>
                        <a:spcAft>
                          <a:spcPts val="0"/>
                        </a:spcAft>
                      </a:pPr>
                      <a:r>
                        <a:rPr lang="en-US" sz="1800" b="1" kern="1200" dirty="0">
                          <a:solidFill>
                            <a:schemeClr val="dk1"/>
                          </a:solidFill>
                          <a:effectLst/>
                          <a:latin typeface="+mn-lt"/>
                          <a:ea typeface="+mn-ea"/>
                          <a:cs typeface="+mn-cs"/>
                        </a:rPr>
                        <a:t>Rectal</a:t>
                      </a:r>
                    </a:p>
                  </a:txBody>
                  <a:tcPr marL="68580" marR="68580" marT="0" marB="0" anchor="b">
                    <a:noFill/>
                  </a:tcPr>
                </a:tc>
                <a:tc>
                  <a:txBody>
                    <a:bodyPr/>
                    <a:lstStyle/>
                    <a:p>
                      <a:pPr marL="0" marR="0" algn="ctr" defTabSz="914400" rtl="0" eaLnBrk="1" latinLnBrk="0" hangingPunct="1">
                        <a:lnSpc>
                          <a:spcPct val="107000"/>
                        </a:lnSpc>
                        <a:spcBef>
                          <a:spcPts val="0"/>
                        </a:spcBef>
                        <a:spcAft>
                          <a:spcPts val="0"/>
                        </a:spcAft>
                      </a:pPr>
                      <a:r>
                        <a:rPr lang="en-US" sz="1800" b="1" kern="1200">
                          <a:solidFill>
                            <a:schemeClr val="dk1"/>
                          </a:solidFill>
                          <a:effectLst/>
                          <a:latin typeface="+mn-lt"/>
                          <a:ea typeface="+mn-ea"/>
                          <a:cs typeface="+mn-cs"/>
                        </a:rPr>
                        <a:t>Urethral</a:t>
                      </a:r>
                    </a:p>
                  </a:txBody>
                  <a:tcPr marL="68580" marR="68580" marT="0" marB="0" anchor="b">
                    <a:noFill/>
                  </a:tcPr>
                </a:tc>
                <a:tc>
                  <a:txBody>
                    <a:bodyPr/>
                    <a:lstStyle/>
                    <a:p>
                      <a:pPr marL="0" marR="0" algn="ctr">
                        <a:lnSpc>
                          <a:spcPct val="107000"/>
                        </a:lnSpc>
                        <a:spcBef>
                          <a:spcPts val="0"/>
                        </a:spcBef>
                        <a:spcAft>
                          <a:spcPts val="0"/>
                        </a:spcAft>
                      </a:pPr>
                      <a:r>
                        <a:rPr lang="en-US" sz="1800" b="1" dirty="0">
                          <a:effectLst/>
                        </a:rPr>
                        <a:t>STI Present in Transmission Event</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noFill/>
                  </a:tcPr>
                </a:tc>
                <a:tc>
                  <a:txBody>
                    <a:bodyPr/>
                    <a:lstStyle/>
                    <a:p>
                      <a:pPr marL="0" marR="0" algn="ctr">
                        <a:lnSpc>
                          <a:spcPct val="107000"/>
                        </a:lnSpc>
                        <a:spcBef>
                          <a:spcPts val="0"/>
                        </a:spcBef>
                        <a:spcAft>
                          <a:spcPts val="0"/>
                        </a:spcAft>
                      </a:pPr>
                      <a:r>
                        <a:rPr lang="en-US" sz="1800" b="1" dirty="0">
                          <a:effectLst/>
                        </a:rPr>
                        <a:t>PAF</a:t>
                      </a:r>
                    </a:p>
                  </a:txBody>
                  <a:tcPr marL="15198" marR="15198" marT="0" marB="0" anchor="b">
                    <a:noFill/>
                  </a:tcPr>
                </a:tc>
                <a:extLst>
                  <a:ext uri="{0D108BD9-81ED-4DB2-BD59-A6C34878D82A}">
                    <a16:rowId xmlns:a16="http://schemas.microsoft.com/office/drawing/2014/main" val="734481655"/>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1.97</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1.48</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15.8 (14.9, 16.7)</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7.1 (4.6, 9.3)</a:t>
                      </a:r>
                    </a:p>
                  </a:txBody>
                  <a:tcPr marL="68580" marR="68580" marT="0" marB="0" anchor="ctr">
                    <a:noFill/>
                  </a:tcPr>
                </a:tc>
                <a:extLst>
                  <a:ext uri="{0D108BD9-81ED-4DB2-BD59-A6C34878D82A}">
                    <a16:rowId xmlns:a16="http://schemas.microsoft.com/office/drawing/2014/main" val="702317785"/>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a:lnSpc>
                          <a:spcPct val="107000"/>
                        </a:lnSpc>
                        <a:spcBef>
                          <a:spcPts val="0"/>
                        </a:spcBef>
                        <a:spcAft>
                          <a:spcPts val="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11.2 (11.1, 12.1)</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i="1" kern="1200" dirty="0">
                          <a:solidFill>
                            <a:schemeClr val="dk1"/>
                          </a:solidFill>
                          <a:effectLst/>
                          <a:latin typeface="+mn-lt"/>
                          <a:ea typeface="+mn-ea"/>
                          <a:cs typeface="+mn-cs"/>
                        </a:rPr>
                        <a:t>Referent</a:t>
                      </a:r>
                    </a:p>
                  </a:txBody>
                  <a:tcPr marL="68580" marR="68580" marT="0" marB="0" anchor="ctr">
                    <a:noFill/>
                  </a:tcPr>
                </a:tc>
                <a:extLst>
                  <a:ext uri="{0D108BD9-81ED-4DB2-BD59-A6C34878D82A}">
                    <a16:rowId xmlns:a16="http://schemas.microsoft.com/office/drawing/2014/main" val="2055433584"/>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14.1 (13.1, 15.0)</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3.2 (0.8, 5.3)</a:t>
                      </a:r>
                    </a:p>
                  </a:txBody>
                  <a:tcPr marL="68580" marR="68580" marT="0" marB="0" anchor="ctr">
                    <a:noFill/>
                  </a:tcPr>
                </a:tc>
                <a:extLst>
                  <a:ext uri="{0D108BD9-81ED-4DB2-BD59-A6C34878D82A}">
                    <a16:rowId xmlns:a16="http://schemas.microsoft.com/office/drawing/2014/main" val="1715192560"/>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2.0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2.0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16.7 (15.7, 17.6)</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7.7 (5.9, 9.8)</a:t>
                      </a:r>
                    </a:p>
                  </a:txBody>
                  <a:tcPr marL="68580" marR="68580" marT="0" marB="0" anchor="ctr">
                    <a:noFill/>
                  </a:tcPr>
                </a:tc>
                <a:extLst>
                  <a:ext uri="{0D108BD9-81ED-4DB2-BD59-A6C34878D82A}">
                    <a16:rowId xmlns:a16="http://schemas.microsoft.com/office/drawing/2014/main" val="64155874"/>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17.4 (16.7, 18.4)</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9.6 (7.4, 11.9)</a:t>
                      </a:r>
                    </a:p>
                  </a:txBody>
                  <a:tcPr marL="68580" marR="68580" marT="0" marB="0" anchor="ctr">
                    <a:noFill/>
                  </a:tcPr>
                </a:tc>
                <a:extLst>
                  <a:ext uri="{0D108BD9-81ED-4DB2-BD59-A6C34878D82A}">
                    <a16:rowId xmlns:a16="http://schemas.microsoft.com/office/drawing/2014/main" val="3325943685"/>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a:lnSpc>
                          <a:spcPct val="107000"/>
                        </a:lnSpc>
                        <a:spcBef>
                          <a:spcPts val="0"/>
                        </a:spcBef>
                        <a:spcAft>
                          <a:spcPts val="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21.0 (20.1, 21.8)</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13.8 (11.7, 16.0)</a:t>
                      </a:r>
                    </a:p>
                  </a:txBody>
                  <a:tcPr marL="68580" marR="68580" marT="0" marB="0" anchor="ctr">
                    <a:noFill/>
                  </a:tcPr>
                </a:tc>
                <a:extLst>
                  <a:ext uri="{0D108BD9-81ED-4DB2-BD59-A6C34878D82A}">
                    <a16:rowId xmlns:a16="http://schemas.microsoft.com/office/drawing/2014/main" val="448674209"/>
                  </a:ext>
                </a:extLst>
              </a:tr>
            </a:tbl>
          </a:graphicData>
        </a:graphic>
      </p:graphicFrame>
      <p:sp>
        <p:nvSpPr>
          <p:cNvPr id="2" name="Rectangle 1">
            <a:extLst>
              <a:ext uri="{FF2B5EF4-FFF2-40B4-BE49-F238E27FC236}">
                <a16:creationId xmlns:a16="http://schemas.microsoft.com/office/drawing/2014/main" id="{E5E20A0A-0DE9-F24F-AFB0-AC8B6AE5CD19}"/>
              </a:ext>
            </a:extLst>
          </p:cNvPr>
          <p:cNvSpPr/>
          <p:nvPr/>
        </p:nvSpPr>
        <p:spPr>
          <a:xfrm>
            <a:off x="2438400" y="3568247"/>
            <a:ext cx="6340928" cy="2921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141514" y="2836386"/>
            <a:ext cx="1576614" cy="203132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r>
              <a:rPr lang="en-US" dirty="0"/>
              <a:t>Evaluate a plausible range of multipliers of the effects of STIs on HIV acquisition</a:t>
            </a:r>
          </a:p>
        </p:txBody>
      </p:sp>
      <p:sp>
        <p:nvSpPr>
          <p:cNvPr id="8" name="Rectangle 7">
            <a:extLst>
              <a:ext uri="{FF2B5EF4-FFF2-40B4-BE49-F238E27FC236}">
                <a16:creationId xmlns:a16="http://schemas.microsoft.com/office/drawing/2014/main" id="{E5E20A0A-0DE9-F24F-AFB0-AC8B6AE5CD19}"/>
              </a:ext>
            </a:extLst>
          </p:cNvPr>
          <p:cNvSpPr/>
          <p:nvPr/>
        </p:nvSpPr>
        <p:spPr>
          <a:xfrm>
            <a:off x="2456829" y="4881592"/>
            <a:ext cx="6340928" cy="2921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072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a:t>STI Control </a:t>
            </a:r>
            <a:r>
              <a:rPr lang="en-US" sz="4000" dirty="0">
                <a:sym typeface="Wingdings" panose="05000000000000000000" pitchFamily="2" charset="2"/>
              </a:rPr>
              <a:t> Effects on HIV?</a:t>
            </a:r>
            <a:endParaRPr lang="en-US" sz="4000" dirty="0"/>
          </a:p>
        </p:txBody>
      </p:sp>
      <p:sp>
        <p:nvSpPr>
          <p:cNvPr id="3" name="Content Placeholder 2"/>
          <p:cNvSpPr>
            <a:spLocks noGrp="1"/>
          </p:cNvSpPr>
          <p:nvPr>
            <p:ph idx="1"/>
          </p:nvPr>
        </p:nvSpPr>
        <p:spPr>
          <a:xfrm>
            <a:off x="250372" y="1524000"/>
            <a:ext cx="8893628" cy="4829175"/>
          </a:xfrm>
        </p:spPr>
        <p:txBody>
          <a:bodyPr>
            <a:noAutofit/>
          </a:bodyPr>
          <a:lstStyle/>
          <a:p>
            <a:r>
              <a:rPr lang="en-US" dirty="0"/>
              <a:t>Used best available data to calibrate model:</a:t>
            </a:r>
          </a:p>
          <a:p>
            <a:pPr lvl="1"/>
            <a:r>
              <a:rPr lang="en-US" dirty="0"/>
              <a:t>STI and HIV incidence and prevalence statistics</a:t>
            </a:r>
          </a:p>
          <a:p>
            <a:pPr lvl="1"/>
            <a:r>
              <a:rPr lang="en-US" dirty="0"/>
              <a:t>Prevalence of STI testing in the past 12 months (NHBS)</a:t>
            </a:r>
          </a:p>
          <a:p>
            <a:pPr lvl="1"/>
            <a:endParaRPr lang="en-US" sz="1400" dirty="0"/>
          </a:p>
          <a:p>
            <a:r>
              <a:rPr lang="en-US" dirty="0"/>
              <a:t>Modeled the CDC’s STD Screening Recommendations</a:t>
            </a:r>
          </a:p>
          <a:p>
            <a:pPr lvl="1"/>
            <a:r>
              <a:rPr lang="en-US" dirty="0"/>
              <a:t>At least annual screening for sexually active MSM (NG, CT, syphilis)</a:t>
            </a:r>
          </a:p>
          <a:p>
            <a:pPr lvl="1"/>
            <a:r>
              <a:rPr lang="en-US" dirty="0"/>
              <a:t>Screen every 3-6 months if at “increased risk”</a:t>
            </a:r>
          </a:p>
          <a:p>
            <a:pPr lvl="1"/>
            <a:endParaRPr lang="en-US" sz="1400" dirty="0"/>
          </a:p>
          <a:p>
            <a:r>
              <a:rPr lang="en-US" dirty="0"/>
              <a:t>STI Screening </a:t>
            </a:r>
            <a:r>
              <a:rPr lang="en-US" dirty="0">
                <a:solidFill>
                  <a:schemeClr val="tx1"/>
                </a:solidFill>
              </a:rPr>
              <a:t>Processes</a:t>
            </a:r>
          </a:p>
          <a:p>
            <a:pPr lvl="1"/>
            <a:r>
              <a:rPr lang="en-US" dirty="0"/>
              <a:t>Site-specific based on individual sexual role</a:t>
            </a:r>
          </a:p>
          <a:p>
            <a:pPr lvl="1"/>
            <a:r>
              <a:rPr lang="en-US" dirty="0"/>
              <a:t>Dynamic based on sexual behavior (e.g. lower-risk and higher-risk)</a:t>
            </a:r>
          </a:p>
          <a:p>
            <a:pPr marL="233362" lvl="1" indent="0">
              <a:buNone/>
            </a:pPr>
            <a:endParaRPr lang="en-US" dirty="0"/>
          </a:p>
        </p:txBody>
      </p:sp>
      <p:sp>
        <p:nvSpPr>
          <p:cNvPr id="6" name="TextBox 5"/>
          <p:cNvSpPr txBox="1"/>
          <p:nvPr/>
        </p:nvSpPr>
        <p:spPr>
          <a:xfrm>
            <a:off x="119744" y="6058950"/>
            <a:ext cx="8892540" cy="4578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cs typeface="Arial" panose="020B0604020202020204" pitchFamily="34" charset="0"/>
              </a:rPr>
              <a:t>Centers for Disease Control and Prevention. Sexually Transmitted Diseases Treatment Guidelines, 2015.  </a:t>
            </a:r>
            <a:endParaRPr lang="en-US" sz="825" dirty="0">
              <a:cs typeface="Arial" panose="020B0604020202020204" pitchFamily="34" charset="0"/>
              <a:sym typeface="Helvetica Neue"/>
            </a:endParaRPr>
          </a:p>
          <a:p>
            <a:pPr algn="l"/>
            <a:r>
              <a:rPr lang="en-US" sz="825" dirty="0">
                <a:cs typeface="Arial" panose="020B0604020202020204" pitchFamily="34" charset="0"/>
                <a:sym typeface="Helvetica Neue"/>
              </a:rPr>
              <a:t>USPSTF, </a:t>
            </a:r>
            <a:r>
              <a:rPr lang="en-US" sz="825" dirty="0" err="1">
                <a:cs typeface="Arial" panose="020B0604020202020204" pitchFamily="34" charset="0"/>
                <a:sym typeface="Helvetica Neue"/>
              </a:rPr>
              <a:t>Bibbons</a:t>
            </a:r>
            <a:r>
              <a:rPr lang="en-US" sz="825" dirty="0">
                <a:cs typeface="Arial" panose="020B0604020202020204" pitchFamily="34" charset="0"/>
                <a:sym typeface="Helvetica Neue"/>
              </a:rPr>
              <a:t>-Domingo K, Grossman DC, Curry SJ, Davidson KW, </a:t>
            </a:r>
            <a:r>
              <a:rPr lang="en-US" sz="825" dirty="0" err="1">
                <a:cs typeface="Arial" panose="020B0604020202020204" pitchFamily="34" charset="0"/>
                <a:sym typeface="Helvetica Neue"/>
              </a:rPr>
              <a:t>Epling</a:t>
            </a:r>
            <a:r>
              <a:rPr lang="en-US" sz="825" dirty="0">
                <a:cs typeface="Arial" panose="020B0604020202020204" pitchFamily="34" charset="0"/>
                <a:sym typeface="Helvetica Neue"/>
              </a:rPr>
              <a:t> JW Jr, Garcia FA, Gillman MW, Harper DM, Kemper AR, </a:t>
            </a:r>
            <a:r>
              <a:rPr lang="en-US" sz="825" dirty="0" err="1">
                <a:cs typeface="Arial" panose="020B0604020202020204" pitchFamily="34" charset="0"/>
                <a:sym typeface="Helvetica Neue"/>
              </a:rPr>
              <a:t>Krist</a:t>
            </a:r>
            <a:r>
              <a:rPr lang="en-US" sz="825" dirty="0">
                <a:cs typeface="Arial" panose="020B0604020202020204" pitchFamily="34" charset="0"/>
                <a:sym typeface="Helvetica Neue"/>
              </a:rPr>
              <a:t> AH, </a:t>
            </a:r>
            <a:r>
              <a:rPr lang="en-US" sz="825" dirty="0" err="1">
                <a:cs typeface="Arial" panose="020B0604020202020204" pitchFamily="34" charset="0"/>
                <a:sym typeface="Helvetica Neue"/>
              </a:rPr>
              <a:t>Kurth</a:t>
            </a:r>
            <a:r>
              <a:rPr lang="en-US" sz="825" dirty="0">
                <a:cs typeface="Arial" panose="020B0604020202020204" pitchFamily="34" charset="0"/>
                <a:sym typeface="Helvetica Neue"/>
              </a:rPr>
              <a:t> AE, </a:t>
            </a:r>
            <a:r>
              <a:rPr lang="en-US" sz="825" dirty="0" err="1">
                <a:cs typeface="Arial" panose="020B0604020202020204" pitchFamily="34" charset="0"/>
                <a:sym typeface="Helvetica Neue"/>
              </a:rPr>
              <a:t>Landefeld</a:t>
            </a:r>
            <a:r>
              <a:rPr lang="en-US" sz="825" dirty="0">
                <a:cs typeface="Arial" panose="020B0604020202020204" pitchFamily="34" charset="0"/>
                <a:sym typeface="Helvetica Neue"/>
              </a:rPr>
              <a:t> CS, </a:t>
            </a:r>
            <a:r>
              <a:rPr lang="en-US" sz="825" dirty="0" err="1">
                <a:cs typeface="Arial" panose="020B0604020202020204" pitchFamily="34" charset="0"/>
                <a:sym typeface="Helvetica Neue"/>
              </a:rPr>
              <a:t>Mangione</a:t>
            </a:r>
            <a:r>
              <a:rPr lang="en-US" sz="825" dirty="0">
                <a:cs typeface="Arial" panose="020B0604020202020204" pitchFamily="34" charset="0"/>
                <a:sym typeface="Helvetica Neue"/>
              </a:rPr>
              <a:t> CM, Phillips WR, Phipps MG, </a:t>
            </a:r>
            <a:r>
              <a:rPr lang="en-US" sz="825" dirty="0" err="1">
                <a:cs typeface="Arial" panose="020B0604020202020204" pitchFamily="34" charset="0"/>
                <a:sym typeface="Helvetica Neue"/>
              </a:rPr>
              <a:t>Pignone</a:t>
            </a:r>
            <a:r>
              <a:rPr lang="en-US" sz="825" dirty="0">
                <a:cs typeface="Arial" panose="020B0604020202020204" pitchFamily="34" charset="0"/>
                <a:sym typeface="Helvetica Neue"/>
              </a:rPr>
              <a:t> MP. Screening for syphilis infection in </a:t>
            </a:r>
            <a:r>
              <a:rPr lang="en-US" sz="825" dirty="0" err="1">
                <a:cs typeface="Arial" panose="020B0604020202020204" pitchFamily="34" charset="0"/>
                <a:sym typeface="Helvetica Neue"/>
              </a:rPr>
              <a:t>nonpregnant</a:t>
            </a:r>
            <a:r>
              <a:rPr lang="en-US" sz="825" dirty="0">
                <a:cs typeface="Arial" panose="020B0604020202020204" pitchFamily="34" charset="0"/>
                <a:sym typeface="Helvetica Neue"/>
              </a:rPr>
              <a:t> adults and adolescents: US Preventive Services Task Force Recommendation Statement. JAMA 2016;315(21):2321-2327.</a:t>
            </a:r>
            <a:r>
              <a:rPr lang="en-US" sz="825" baseline="30000" dirty="0">
                <a:cs typeface="Arial" panose="020B0604020202020204" pitchFamily="34" charset="0"/>
                <a:sym typeface="Helvetica Neue"/>
              </a:rPr>
              <a:t>2</a:t>
            </a:r>
            <a:endParaRPr lang="en-US" sz="825" dirty="0">
              <a:cs typeface="Arial" panose="020B0604020202020204" pitchFamily="34" charset="0"/>
              <a:sym typeface="Helvetica Neue"/>
            </a:endParaRPr>
          </a:p>
        </p:txBody>
      </p:sp>
    </p:spTree>
    <p:extLst>
      <p:ext uri="{BB962C8B-B14F-4D97-AF65-F5344CB8AC3E}">
        <p14:creationId xmlns:p14="http://schemas.microsoft.com/office/powerpoint/2010/main" val="397155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8E71-6DF3-FF46-9104-21AB11669BBF}"/>
              </a:ext>
            </a:extLst>
          </p:cNvPr>
          <p:cNvSpPr>
            <a:spLocks noGrp="1"/>
          </p:cNvSpPr>
          <p:nvPr>
            <p:ph type="title"/>
          </p:nvPr>
        </p:nvSpPr>
        <p:spPr>
          <a:xfrm>
            <a:off x="239482" y="228599"/>
            <a:ext cx="6858000" cy="1005839"/>
          </a:xfrm>
        </p:spPr>
        <p:txBody>
          <a:bodyPr/>
          <a:lstStyle/>
          <a:p>
            <a:r>
              <a:rPr lang="en-US" dirty="0"/>
              <a:t>STI Screening Coverage and HIV</a:t>
            </a:r>
          </a:p>
        </p:txBody>
      </p:sp>
      <p:sp>
        <p:nvSpPr>
          <p:cNvPr id="3" name="Content Placeholder 2">
            <a:extLst>
              <a:ext uri="{FF2B5EF4-FFF2-40B4-BE49-F238E27FC236}">
                <a16:creationId xmlns:a16="http://schemas.microsoft.com/office/drawing/2014/main" id="{03FE1BAB-446C-4B9E-A1B2-35F48BCCF9C9}"/>
              </a:ext>
            </a:extLst>
          </p:cNvPr>
          <p:cNvSpPr>
            <a:spLocks noGrp="1"/>
          </p:cNvSpPr>
          <p:nvPr>
            <p:ph idx="1"/>
          </p:nvPr>
        </p:nvSpPr>
        <p:spPr>
          <a:xfrm>
            <a:off x="239482" y="5621734"/>
            <a:ext cx="8229600" cy="844382"/>
          </a:xfrm>
        </p:spPr>
        <p:txBody>
          <a:bodyPr>
            <a:normAutofit fontScale="92500" lnSpcReduction="20000"/>
          </a:bodyPr>
          <a:lstStyle/>
          <a:p>
            <a:r>
              <a:rPr lang="en-US" dirty="0">
                <a:solidFill>
                  <a:schemeClr val="tx1"/>
                </a:solidFill>
              </a:rPr>
              <a:t>Solely modeling effect of STIs on HIV acquisition</a:t>
            </a:r>
          </a:p>
          <a:p>
            <a:r>
              <a:rPr lang="en-US" dirty="0">
                <a:solidFill>
                  <a:schemeClr val="tx1"/>
                </a:solidFill>
              </a:rPr>
              <a:t>No enforced correlation of STI and HIV screening</a:t>
            </a:r>
          </a:p>
        </p:txBody>
      </p:sp>
      <p:graphicFrame>
        <p:nvGraphicFramePr>
          <p:cNvPr id="5" name="Table 4"/>
          <p:cNvGraphicFramePr>
            <a:graphicFrameLocks noGrp="1"/>
          </p:cNvGraphicFramePr>
          <p:nvPr>
            <p:extLst>
              <p:ext uri="{D42A27DB-BD31-4B8C-83A1-F6EECF244321}">
                <p14:modId xmlns:p14="http://schemas.microsoft.com/office/powerpoint/2010/main" val="1086096001"/>
              </p:ext>
            </p:extLst>
          </p:nvPr>
        </p:nvGraphicFramePr>
        <p:xfrm>
          <a:off x="556528" y="1579633"/>
          <a:ext cx="6086909" cy="3933241"/>
        </p:xfrm>
        <a:graphic>
          <a:graphicData uri="http://schemas.openxmlformats.org/drawingml/2006/table">
            <a:tbl>
              <a:tblPr firstRow="1" bandRow="1">
                <a:tableStyleId>{5C22544A-7EE6-4342-B048-85BDC9FD1C3A}</a:tableStyleId>
              </a:tblPr>
              <a:tblGrid>
                <a:gridCol w="1330037">
                  <a:extLst>
                    <a:ext uri="{9D8B030D-6E8A-4147-A177-3AD203B41FA5}">
                      <a16:colId xmlns:a16="http://schemas.microsoft.com/office/drawing/2014/main" val="1665968942"/>
                    </a:ext>
                  </a:extLst>
                </a:gridCol>
                <a:gridCol w="1053935">
                  <a:extLst>
                    <a:ext uri="{9D8B030D-6E8A-4147-A177-3AD203B41FA5}">
                      <a16:colId xmlns:a16="http://schemas.microsoft.com/office/drawing/2014/main" val="2989164349"/>
                    </a:ext>
                  </a:extLst>
                </a:gridCol>
                <a:gridCol w="1191986">
                  <a:extLst>
                    <a:ext uri="{9D8B030D-6E8A-4147-A177-3AD203B41FA5}">
                      <a16:colId xmlns:a16="http://schemas.microsoft.com/office/drawing/2014/main" val="3276223865"/>
                    </a:ext>
                  </a:extLst>
                </a:gridCol>
                <a:gridCol w="1560483">
                  <a:extLst>
                    <a:ext uri="{9D8B030D-6E8A-4147-A177-3AD203B41FA5}">
                      <a16:colId xmlns:a16="http://schemas.microsoft.com/office/drawing/2014/main" val="2819973197"/>
                    </a:ext>
                  </a:extLst>
                </a:gridCol>
                <a:gridCol w="950468">
                  <a:extLst>
                    <a:ext uri="{9D8B030D-6E8A-4147-A177-3AD203B41FA5}">
                      <a16:colId xmlns:a16="http://schemas.microsoft.com/office/drawing/2014/main" val="2756176042"/>
                    </a:ext>
                  </a:extLst>
                </a:gridCol>
              </a:tblGrid>
              <a:tr h="213800">
                <a:tc gridSpan="5">
                  <a:txBody>
                    <a:bodyPr/>
                    <a:lstStyle/>
                    <a:p>
                      <a:r>
                        <a:rPr lang="en-US" sz="1200" dirty="0"/>
                        <a:t>STI</a:t>
                      </a:r>
                      <a:r>
                        <a:rPr lang="en-US" sz="1200" baseline="0" dirty="0"/>
                        <a:t> Screening Coverage</a:t>
                      </a: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90843116"/>
                  </a:ext>
                </a:extLst>
              </a:tr>
              <a:tr h="641401">
                <a:tc>
                  <a:txBody>
                    <a:bodyPr/>
                    <a:lstStyle/>
                    <a:p>
                      <a:endParaRPr lang="en-US" sz="1200" b="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r>
                        <a:rPr lang="en-US" sz="1200" b="0" dirty="0">
                          <a:solidFill>
                            <a:schemeClr val="bg1"/>
                          </a:solidFill>
                        </a:rPr>
                        <a:t>Final-Year</a:t>
                      </a:r>
                      <a:r>
                        <a:rPr lang="en-US" sz="1200" b="0" baseline="0" dirty="0">
                          <a:solidFill>
                            <a:schemeClr val="bg1"/>
                          </a:solidFill>
                        </a:rPr>
                        <a:t> HIV Incidence Rate</a:t>
                      </a:r>
                      <a:endParaRPr lang="en-US" sz="1200" b="0" dirty="0">
                        <a:solidFill>
                          <a:schemeClr val="bg1"/>
                        </a:solidFill>
                      </a:endParaRP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b="0" dirty="0">
                          <a:solidFill>
                            <a:schemeClr val="bg1"/>
                          </a:solidFill>
                        </a:rPr>
                        <a:t>Percent of HIV infections averted (PIA)</a:t>
                      </a: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b="0" dirty="0">
                          <a:solidFill>
                            <a:schemeClr val="bg1"/>
                          </a:solidFill>
                        </a:rPr>
                        <a:t>STI</a:t>
                      </a:r>
                      <a:r>
                        <a:rPr lang="en-US" sz="1200" b="0" baseline="0" dirty="0">
                          <a:solidFill>
                            <a:schemeClr val="bg1"/>
                          </a:solidFill>
                        </a:rPr>
                        <a:t> Screening Tests per HIV infection averted (NNT)</a:t>
                      </a:r>
                      <a:endParaRPr lang="en-US" sz="1200" b="0" dirty="0">
                        <a:solidFill>
                          <a:schemeClr val="bg1"/>
                        </a:solidFill>
                      </a:endParaRP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b="0">
                          <a:solidFill>
                            <a:schemeClr val="bg1"/>
                          </a:solidFill>
                        </a:rPr>
                        <a:t>STI</a:t>
                      </a:r>
                      <a:r>
                        <a:rPr lang="en-US" sz="1200" b="0" baseline="0">
                          <a:solidFill>
                            <a:schemeClr val="bg1"/>
                          </a:solidFill>
                        </a:rPr>
                        <a:t> PIA</a:t>
                      </a:r>
                      <a:endParaRPr lang="en-US" sz="1200" b="0" dirty="0">
                        <a:solidFill>
                          <a:schemeClr val="bg1"/>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871030640"/>
                  </a:ext>
                </a:extLst>
              </a:tr>
              <a:tr h="213800">
                <a:tc>
                  <a:txBody>
                    <a:bodyPr/>
                    <a:lstStyle/>
                    <a:p>
                      <a:r>
                        <a:rPr lang="en-US" sz="1200" b="0" dirty="0"/>
                        <a:t>Reference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dirty="0"/>
                        <a:t>1.91</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dirty="0"/>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dirty="0"/>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dirty="0"/>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3305183"/>
                  </a:ext>
                </a:extLst>
              </a:tr>
              <a:tr h="213800">
                <a:tc gridSpan="5">
                  <a:txBody>
                    <a:bodyPr/>
                    <a:lstStyle/>
                    <a:p>
                      <a:r>
                        <a:rPr lang="en-US" sz="1200" b="0" i="1" dirty="0"/>
                        <a:t>Sexually Active (SA) Screening Coverage (No Higher-Risk Screening)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sz="12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732830845"/>
                  </a:ext>
                </a:extLst>
              </a:tr>
              <a:tr h="213800">
                <a:tc>
                  <a:txBody>
                    <a:bodyPr/>
                    <a:lstStyle/>
                    <a:p>
                      <a:r>
                        <a:rPr lang="en-US" sz="1200" b="0" dirty="0"/>
                        <a:t>10% increase</a:t>
                      </a:r>
                    </a:p>
                  </a:txBody>
                  <a:tcPr>
                    <a:lnL w="12700" cap="flat" cmpd="sng" algn="ctr">
                      <a:solidFill>
                        <a:schemeClr val="tx1"/>
                      </a:solidFill>
                      <a:prstDash val="solid"/>
                      <a:round/>
                      <a:headEnd type="none" w="med" len="med"/>
                      <a:tailEnd type="none" w="med" len="med"/>
                    </a:lnL>
                  </a:tcPr>
                </a:tc>
                <a:tc>
                  <a:txBody>
                    <a:bodyPr/>
                    <a:lstStyle/>
                    <a:p>
                      <a:r>
                        <a:rPr lang="en-US" sz="1200" b="0" dirty="0"/>
                        <a:t>1.86</a:t>
                      </a:r>
                    </a:p>
                  </a:txBody>
                  <a:tcPr/>
                </a:tc>
                <a:tc>
                  <a:txBody>
                    <a:bodyPr/>
                    <a:lstStyle/>
                    <a:p>
                      <a:r>
                        <a:rPr lang="en-US" sz="1200" b="0" dirty="0"/>
                        <a:t>0.74%</a:t>
                      </a:r>
                    </a:p>
                  </a:txBody>
                  <a:tcPr/>
                </a:tc>
                <a:tc>
                  <a:txBody>
                    <a:bodyPr/>
                    <a:lstStyle/>
                    <a:p>
                      <a:r>
                        <a:rPr lang="en-US" sz="1200" b="0" dirty="0"/>
                        <a:t>150</a:t>
                      </a:r>
                    </a:p>
                  </a:txBody>
                  <a:tcPr/>
                </a:tc>
                <a:tc>
                  <a:txBody>
                    <a:bodyPr/>
                    <a:lstStyle/>
                    <a:p>
                      <a:r>
                        <a:rPr lang="en-US" sz="1200" b="0"/>
                        <a:t>10%</a:t>
                      </a:r>
                      <a:endParaRPr lang="en-US" sz="1200" b="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72345083"/>
                  </a:ext>
                </a:extLst>
              </a:tr>
              <a:tr h="213800">
                <a:tc>
                  <a:txBody>
                    <a:bodyPr/>
                    <a:lstStyle/>
                    <a:p>
                      <a:r>
                        <a:rPr lang="en-US" sz="1200" b="0" dirty="0"/>
                        <a:t>20% increase</a:t>
                      </a:r>
                    </a:p>
                  </a:txBody>
                  <a:tcPr>
                    <a:lnL w="12700" cap="flat" cmpd="sng" algn="ctr">
                      <a:solidFill>
                        <a:schemeClr val="tx1"/>
                      </a:solidFill>
                      <a:prstDash val="solid"/>
                      <a:round/>
                      <a:headEnd type="none" w="med" len="med"/>
                      <a:tailEnd type="none" w="med" len="med"/>
                    </a:lnL>
                  </a:tcPr>
                </a:tc>
                <a:tc>
                  <a:txBody>
                    <a:bodyPr/>
                    <a:lstStyle/>
                    <a:p>
                      <a:r>
                        <a:rPr lang="en-US" sz="1200" b="0" dirty="0"/>
                        <a:t>1.83</a:t>
                      </a:r>
                    </a:p>
                  </a:txBody>
                  <a:tcPr/>
                </a:tc>
                <a:tc>
                  <a:txBody>
                    <a:bodyPr/>
                    <a:lstStyle/>
                    <a:p>
                      <a:r>
                        <a:rPr lang="en-US" sz="1200" b="0" dirty="0"/>
                        <a:t>1.35%</a:t>
                      </a:r>
                    </a:p>
                  </a:txBody>
                  <a:tcPr/>
                </a:tc>
                <a:tc>
                  <a:txBody>
                    <a:bodyPr/>
                    <a:lstStyle/>
                    <a:p>
                      <a:r>
                        <a:rPr lang="en-US" sz="1200" b="0" dirty="0"/>
                        <a:t>324</a:t>
                      </a:r>
                    </a:p>
                  </a:txBody>
                  <a:tcPr/>
                </a:tc>
                <a:tc>
                  <a:txBody>
                    <a:bodyPr/>
                    <a:lstStyle/>
                    <a:p>
                      <a:r>
                        <a:rPr lang="en-US" sz="1200" b="0" dirty="0"/>
                        <a:t>20%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24192684"/>
                  </a:ext>
                </a:extLst>
              </a:tr>
              <a:tr h="213800">
                <a:tc>
                  <a:txBody>
                    <a:bodyPr/>
                    <a:lstStyle/>
                    <a:p>
                      <a:r>
                        <a:rPr lang="en-US" sz="1200" b="0" dirty="0"/>
                        <a:t>30% increase</a:t>
                      </a:r>
                    </a:p>
                  </a:txBody>
                  <a:tcPr>
                    <a:lnL w="12700" cap="flat" cmpd="sng" algn="ctr">
                      <a:solidFill>
                        <a:schemeClr val="tx1"/>
                      </a:solidFill>
                      <a:prstDash val="solid"/>
                      <a:round/>
                      <a:headEnd type="none" w="med" len="med"/>
                      <a:tailEnd type="none" w="med" len="med"/>
                    </a:lnL>
                  </a:tcPr>
                </a:tc>
                <a:tc>
                  <a:txBody>
                    <a:bodyPr/>
                    <a:lstStyle/>
                    <a:p>
                      <a:r>
                        <a:rPr lang="en-US" sz="1200" b="0" dirty="0"/>
                        <a:t>1.84</a:t>
                      </a:r>
                    </a:p>
                  </a:txBody>
                  <a:tcPr/>
                </a:tc>
                <a:tc>
                  <a:txBody>
                    <a:bodyPr/>
                    <a:lstStyle/>
                    <a:p>
                      <a:r>
                        <a:rPr lang="en-US" sz="1200" b="0" dirty="0"/>
                        <a:t>1.58%</a:t>
                      </a:r>
                    </a:p>
                  </a:txBody>
                  <a:tcPr/>
                </a:tc>
                <a:tc>
                  <a:txBody>
                    <a:bodyPr/>
                    <a:lstStyle/>
                    <a:p>
                      <a:r>
                        <a:rPr lang="en-US" sz="1200" b="0" dirty="0"/>
                        <a:t>533</a:t>
                      </a:r>
                    </a:p>
                  </a:txBody>
                  <a:tcPr/>
                </a:tc>
                <a:tc>
                  <a:txBody>
                    <a:bodyPr/>
                    <a:lstStyle/>
                    <a:p>
                      <a:r>
                        <a:rPr lang="en-US" sz="1200" b="0" dirty="0"/>
                        <a:t>32%</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39272928"/>
                  </a:ext>
                </a:extLst>
              </a:tr>
              <a:tr h="213800">
                <a:tc>
                  <a:txBody>
                    <a:bodyPr/>
                    <a:lstStyle/>
                    <a:p>
                      <a:r>
                        <a:rPr lang="en-US" sz="1200" b="0" dirty="0"/>
                        <a:t>40%</a:t>
                      </a:r>
                      <a:r>
                        <a:rPr lang="en-US" sz="1200" b="0" baseline="0" dirty="0"/>
                        <a:t> increase</a:t>
                      </a:r>
                      <a:endParaRPr lang="en-US" sz="1200" b="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200" b="0" dirty="0"/>
                        <a:t>1.82</a:t>
                      </a:r>
                    </a:p>
                  </a:txBody>
                  <a:tcPr>
                    <a:lnB w="12700" cap="flat" cmpd="sng" algn="ctr">
                      <a:solidFill>
                        <a:schemeClr val="tx1"/>
                      </a:solidFill>
                      <a:prstDash val="solid"/>
                      <a:round/>
                      <a:headEnd type="none" w="med" len="med"/>
                      <a:tailEnd type="none" w="med" len="med"/>
                    </a:lnB>
                  </a:tcPr>
                </a:tc>
                <a:tc>
                  <a:txBody>
                    <a:bodyPr/>
                    <a:lstStyle/>
                    <a:p>
                      <a:r>
                        <a:rPr lang="en-US" sz="1200" b="0" dirty="0"/>
                        <a:t>1.72%</a:t>
                      </a:r>
                    </a:p>
                  </a:txBody>
                  <a:tcPr>
                    <a:lnB w="12700" cap="flat" cmpd="sng" algn="ctr">
                      <a:solidFill>
                        <a:schemeClr val="tx1"/>
                      </a:solidFill>
                      <a:prstDash val="solid"/>
                      <a:round/>
                      <a:headEnd type="none" w="med" len="med"/>
                      <a:tailEnd type="none" w="med" len="med"/>
                    </a:lnB>
                  </a:tcPr>
                </a:tc>
                <a:tc>
                  <a:txBody>
                    <a:bodyPr/>
                    <a:lstStyle/>
                    <a:p>
                      <a:r>
                        <a:rPr lang="en-US" sz="1200" b="0" dirty="0"/>
                        <a:t>593</a:t>
                      </a:r>
                    </a:p>
                  </a:txBody>
                  <a:tcPr>
                    <a:lnB w="12700" cap="flat" cmpd="sng" algn="ctr">
                      <a:solidFill>
                        <a:schemeClr val="tx1"/>
                      </a:solidFill>
                      <a:prstDash val="solid"/>
                      <a:round/>
                      <a:headEnd type="none" w="med" len="med"/>
                      <a:tailEnd type="none" w="med" len="med"/>
                    </a:lnB>
                  </a:tcPr>
                </a:tc>
                <a:tc>
                  <a:txBody>
                    <a:bodyPr/>
                    <a:lstStyle/>
                    <a:p>
                      <a:r>
                        <a:rPr lang="en-US" sz="1200" b="0" dirty="0"/>
                        <a:t>38%</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3121738"/>
                  </a:ext>
                </a:extLst>
              </a:tr>
              <a:tr h="0">
                <a:tc gridSpan="5">
                  <a:txBody>
                    <a:bodyPr/>
                    <a:lstStyle/>
                    <a:p>
                      <a:r>
                        <a:rPr lang="en-US" sz="1200" b="0" i="1" dirty="0"/>
                        <a:t>Higher-Risk Screening Coverage (Baseline</a:t>
                      </a:r>
                      <a:r>
                        <a:rPr lang="en-US" sz="1200" b="0" i="1" baseline="0" dirty="0"/>
                        <a:t> Annual Screening</a:t>
                      </a:r>
                      <a:r>
                        <a:rPr lang="en-US" sz="1200" b="0" i="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sz="12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68726437"/>
                  </a:ext>
                </a:extLst>
              </a:tr>
              <a:tr h="213800">
                <a:tc>
                  <a:txBody>
                    <a:bodyPr/>
                    <a:lstStyle/>
                    <a:p>
                      <a:r>
                        <a:rPr lang="en-US" sz="1200" b="0" dirty="0"/>
                        <a:t>10%</a:t>
                      </a:r>
                    </a:p>
                  </a:txBody>
                  <a:tcPr>
                    <a:lnL w="12700" cap="flat" cmpd="sng" algn="ctr">
                      <a:solidFill>
                        <a:schemeClr val="tx1"/>
                      </a:solidFill>
                      <a:prstDash val="solid"/>
                      <a:round/>
                      <a:headEnd type="none" w="med" len="med"/>
                      <a:tailEnd type="none" w="med" len="med"/>
                    </a:lnL>
                  </a:tcPr>
                </a:tc>
                <a:tc>
                  <a:txBody>
                    <a:bodyPr/>
                    <a:lstStyle/>
                    <a:p>
                      <a:r>
                        <a:rPr lang="en-US" sz="1200" b="0" dirty="0"/>
                        <a:t>1.79</a:t>
                      </a:r>
                    </a:p>
                  </a:txBody>
                  <a:tcPr/>
                </a:tc>
                <a:tc>
                  <a:txBody>
                    <a:bodyPr/>
                    <a:lstStyle/>
                    <a:p>
                      <a:r>
                        <a:rPr lang="en-US" sz="1200" b="0" dirty="0"/>
                        <a:t>3.16%</a:t>
                      </a:r>
                    </a:p>
                  </a:txBody>
                  <a:tcPr/>
                </a:tc>
                <a:tc>
                  <a:txBody>
                    <a:bodyPr/>
                    <a:lstStyle/>
                    <a:p>
                      <a:r>
                        <a:rPr lang="en-US" sz="1200" b="0" dirty="0"/>
                        <a:t>1775</a:t>
                      </a:r>
                    </a:p>
                  </a:txBody>
                  <a:tcPr/>
                </a:tc>
                <a:tc>
                  <a:txBody>
                    <a:bodyPr/>
                    <a:lstStyle/>
                    <a:p>
                      <a:r>
                        <a:rPr lang="en-US" sz="1200" b="0" dirty="0"/>
                        <a:t>64%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750571045"/>
                  </a:ext>
                </a:extLst>
              </a:tr>
              <a:tr h="213800">
                <a:tc>
                  <a:txBody>
                    <a:bodyPr/>
                    <a:lstStyle/>
                    <a:p>
                      <a:r>
                        <a:rPr lang="en-US" sz="1200" b="0" dirty="0"/>
                        <a:t>20%</a:t>
                      </a:r>
                    </a:p>
                  </a:txBody>
                  <a:tcPr>
                    <a:lnL w="12700" cap="flat" cmpd="sng" algn="ctr">
                      <a:solidFill>
                        <a:schemeClr val="tx1"/>
                      </a:solidFill>
                      <a:prstDash val="solid"/>
                      <a:round/>
                      <a:headEnd type="none" w="med" len="med"/>
                      <a:tailEnd type="none" w="med" len="med"/>
                    </a:lnL>
                  </a:tcPr>
                </a:tc>
                <a:tc>
                  <a:txBody>
                    <a:bodyPr/>
                    <a:lstStyle/>
                    <a:p>
                      <a:r>
                        <a:rPr lang="en-US" sz="1200" b="0" dirty="0"/>
                        <a:t>1.78</a:t>
                      </a:r>
                    </a:p>
                  </a:txBody>
                  <a:tcPr/>
                </a:tc>
                <a:tc>
                  <a:txBody>
                    <a:bodyPr/>
                    <a:lstStyle/>
                    <a:p>
                      <a:r>
                        <a:rPr lang="en-US" sz="1200" b="0" dirty="0"/>
                        <a:t>3.80%</a:t>
                      </a:r>
                    </a:p>
                  </a:txBody>
                  <a:tcPr/>
                </a:tc>
                <a:tc>
                  <a:txBody>
                    <a:bodyPr/>
                    <a:lstStyle/>
                    <a:p>
                      <a:r>
                        <a:rPr lang="en-US" sz="1200" b="0" dirty="0"/>
                        <a:t>2528</a:t>
                      </a:r>
                    </a:p>
                  </a:txBody>
                  <a:tcPr/>
                </a:tc>
                <a:tc>
                  <a:txBody>
                    <a:bodyPr/>
                    <a:lstStyle/>
                    <a:p>
                      <a:r>
                        <a:rPr lang="en-US" sz="1200" b="0" dirty="0"/>
                        <a:t>76%</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86610864"/>
                  </a:ext>
                </a:extLst>
              </a:tr>
              <a:tr h="213800">
                <a:tc>
                  <a:txBody>
                    <a:bodyPr/>
                    <a:lstStyle/>
                    <a:p>
                      <a:r>
                        <a:rPr lang="en-US" sz="1200" b="0" dirty="0"/>
                        <a:t>30%</a:t>
                      </a:r>
                    </a:p>
                  </a:txBody>
                  <a:tcPr>
                    <a:lnL w="12700" cap="flat" cmpd="sng" algn="ctr">
                      <a:solidFill>
                        <a:schemeClr val="tx1"/>
                      </a:solidFill>
                      <a:prstDash val="solid"/>
                      <a:round/>
                      <a:headEnd type="none" w="med" len="med"/>
                      <a:tailEnd type="none" w="med" len="med"/>
                    </a:lnL>
                  </a:tcPr>
                </a:tc>
                <a:tc>
                  <a:txBody>
                    <a:bodyPr/>
                    <a:lstStyle/>
                    <a:p>
                      <a:r>
                        <a:rPr lang="en-US" sz="1200" b="0" dirty="0"/>
                        <a:t>1.79</a:t>
                      </a:r>
                    </a:p>
                  </a:txBody>
                  <a:tcPr/>
                </a:tc>
                <a:tc>
                  <a:txBody>
                    <a:bodyPr/>
                    <a:lstStyle/>
                    <a:p>
                      <a:r>
                        <a:rPr lang="en-US" sz="1200" b="0" dirty="0"/>
                        <a:t>3.80%</a:t>
                      </a:r>
                    </a:p>
                  </a:txBody>
                  <a:tcPr/>
                </a:tc>
                <a:tc>
                  <a:txBody>
                    <a:bodyPr/>
                    <a:lstStyle/>
                    <a:p>
                      <a:r>
                        <a:rPr lang="en-US" sz="1200" b="0" dirty="0"/>
                        <a:t>3071</a:t>
                      </a:r>
                    </a:p>
                  </a:txBody>
                  <a:tcPr/>
                </a:tc>
                <a:tc>
                  <a:txBody>
                    <a:bodyPr/>
                    <a:lstStyle/>
                    <a:p>
                      <a:r>
                        <a:rPr lang="en-US" sz="1200" b="0" dirty="0"/>
                        <a:t>81%</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667476881"/>
                  </a:ext>
                </a:extLst>
              </a:tr>
              <a:tr h="213800">
                <a:tc>
                  <a:txBody>
                    <a:bodyPr/>
                    <a:lstStyle/>
                    <a:p>
                      <a:r>
                        <a:rPr lang="en-US" sz="1200" b="0" dirty="0"/>
                        <a:t>40%</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200" b="0" dirty="0"/>
                        <a:t>1.77</a:t>
                      </a:r>
                    </a:p>
                  </a:txBody>
                  <a:tcPr>
                    <a:lnB w="12700" cap="flat" cmpd="sng" algn="ctr">
                      <a:solidFill>
                        <a:schemeClr val="tx1"/>
                      </a:solidFill>
                      <a:prstDash val="solid"/>
                      <a:round/>
                      <a:headEnd type="none" w="med" len="med"/>
                      <a:tailEnd type="none" w="med" len="med"/>
                    </a:lnB>
                  </a:tcPr>
                </a:tc>
                <a:tc>
                  <a:txBody>
                    <a:bodyPr/>
                    <a:lstStyle/>
                    <a:p>
                      <a:r>
                        <a:rPr lang="en-US" sz="1200" b="0" dirty="0"/>
                        <a:t>4.12%</a:t>
                      </a:r>
                    </a:p>
                  </a:txBody>
                  <a:tcPr>
                    <a:lnB w="12700" cap="flat" cmpd="sng" algn="ctr">
                      <a:solidFill>
                        <a:schemeClr val="tx1"/>
                      </a:solidFill>
                      <a:prstDash val="solid"/>
                      <a:round/>
                      <a:headEnd type="none" w="med" len="med"/>
                      <a:tailEnd type="none" w="med" len="med"/>
                    </a:lnB>
                  </a:tcPr>
                </a:tc>
                <a:tc>
                  <a:txBody>
                    <a:bodyPr/>
                    <a:lstStyle/>
                    <a:p>
                      <a:r>
                        <a:rPr lang="en-US" sz="1200" b="0" dirty="0"/>
                        <a:t>3395</a:t>
                      </a:r>
                    </a:p>
                  </a:txBody>
                  <a:tcPr>
                    <a:lnB w="12700" cap="flat" cmpd="sng" algn="ctr">
                      <a:solidFill>
                        <a:schemeClr val="tx1"/>
                      </a:solidFill>
                      <a:prstDash val="solid"/>
                      <a:round/>
                      <a:headEnd type="none" w="med" len="med"/>
                      <a:tailEnd type="none" w="med" len="med"/>
                    </a:lnB>
                  </a:tcPr>
                </a:tc>
                <a:tc>
                  <a:txBody>
                    <a:bodyPr/>
                    <a:lstStyle/>
                    <a:p>
                      <a:r>
                        <a:rPr lang="en-US" sz="1200" b="0" dirty="0"/>
                        <a:t>83%</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3441772"/>
                  </a:ext>
                </a:extLst>
              </a:tr>
            </a:tbl>
          </a:graphicData>
        </a:graphic>
      </p:graphicFrame>
      <p:sp>
        <p:nvSpPr>
          <p:cNvPr id="7" name="Arrow: Down 6">
            <a:extLst>
              <a:ext uri="{FF2B5EF4-FFF2-40B4-BE49-F238E27FC236}">
                <a16:creationId xmlns:a16="http://schemas.microsoft.com/office/drawing/2014/main" id="{DB7239C6-943C-40BD-8FE6-B8E10027B7DF}"/>
              </a:ext>
            </a:extLst>
          </p:cNvPr>
          <p:cNvSpPr/>
          <p:nvPr/>
        </p:nvSpPr>
        <p:spPr>
          <a:xfrm>
            <a:off x="3754207" y="3114675"/>
            <a:ext cx="123825" cy="904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BE90BC87-91F3-4AA9-AD2C-C904571D1A9E}"/>
              </a:ext>
            </a:extLst>
          </p:cNvPr>
          <p:cNvSpPr/>
          <p:nvPr/>
        </p:nvSpPr>
        <p:spPr>
          <a:xfrm>
            <a:off x="6156637" y="3122157"/>
            <a:ext cx="408897" cy="904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Down 8">
            <a:extLst>
              <a:ext uri="{FF2B5EF4-FFF2-40B4-BE49-F238E27FC236}">
                <a16:creationId xmlns:a16="http://schemas.microsoft.com/office/drawing/2014/main" id="{FE910C8D-48B5-49BC-B7A1-F1217D0FDD5E}"/>
              </a:ext>
            </a:extLst>
          </p:cNvPr>
          <p:cNvSpPr/>
          <p:nvPr/>
        </p:nvSpPr>
        <p:spPr>
          <a:xfrm>
            <a:off x="3754207" y="4486275"/>
            <a:ext cx="123825" cy="904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1F99AE66-9B1B-49FC-A86D-192AF26E3AA1}"/>
              </a:ext>
            </a:extLst>
          </p:cNvPr>
          <p:cNvSpPr/>
          <p:nvPr/>
        </p:nvSpPr>
        <p:spPr>
          <a:xfrm>
            <a:off x="6127723" y="4386260"/>
            <a:ext cx="408897" cy="904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Arrow: Down 10">
            <a:extLst>
              <a:ext uri="{FF2B5EF4-FFF2-40B4-BE49-F238E27FC236}">
                <a16:creationId xmlns:a16="http://schemas.microsoft.com/office/drawing/2014/main" id="{84295FAE-32A7-46F1-A668-B40C412DF7C8}"/>
              </a:ext>
            </a:extLst>
          </p:cNvPr>
          <p:cNvSpPr/>
          <p:nvPr/>
        </p:nvSpPr>
        <p:spPr>
          <a:xfrm>
            <a:off x="31420" y="2819400"/>
            <a:ext cx="442235" cy="12191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8C86F287-CF88-4EC5-9512-F4C28A310CA6}"/>
              </a:ext>
            </a:extLst>
          </p:cNvPr>
          <p:cNvSpPr/>
          <p:nvPr/>
        </p:nvSpPr>
        <p:spPr>
          <a:xfrm>
            <a:off x="15641" y="4293675"/>
            <a:ext cx="442235" cy="12191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917368" y="3005816"/>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2917368" y="3854886"/>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2907843" y="4374557"/>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2905802" y="5198546"/>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4073294" y="5220688"/>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4073294" y="4363437"/>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C824B41-AA55-4EDA-9548-6E67698E9139}"/>
              </a:ext>
            </a:extLst>
          </p:cNvPr>
          <p:cNvSpPr txBox="1"/>
          <p:nvPr/>
        </p:nvSpPr>
        <p:spPr>
          <a:xfrm>
            <a:off x="6734779" y="4016418"/>
            <a:ext cx="2390347"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285750" indent="-285750">
              <a:buFont typeface="Arial" panose="020B0604020202020204" pitchFamily="34" charset="0"/>
              <a:buChar char="•"/>
            </a:pPr>
            <a:r>
              <a:rPr lang="en-US" dirty="0"/>
              <a:t>Limited effect on HIV (PIA)</a:t>
            </a:r>
          </a:p>
          <a:p>
            <a:pPr marL="285750" indent="-285750">
              <a:buFont typeface="Arial" panose="020B0604020202020204" pitchFamily="34" charset="0"/>
              <a:buChar char="•"/>
            </a:pPr>
            <a:r>
              <a:rPr lang="en-US" dirty="0"/>
              <a:t>Much larger effect on STI (PIA)</a:t>
            </a:r>
          </a:p>
          <a:p>
            <a:pPr marL="285750" indent="-285750">
              <a:buFont typeface="Arial" panose="020B0604020202020204" pitchFamily="34" charset="0"/>
              <a:buChar char="•"/>
            </a:pPr>
            <a:r>
              <a:rPr lang="en-US" dirty="0"/>
              <a:t>Low efficiency (NNT)</a:t>
            </a:r>
          </a:p>
        </p:txBody>
      </p:sp>
      <p:sp>
        <p:nvSpPr>
          <p:cNvPr id="20" name="TextBox 19">
            <a:extLst>
              <a:ext uri="{FF2B5EF4-FFF2-40B4-BE49-F238E27FC236}">
                <a16:creationId xmlns:a16="http://schemas.microsoft.com/office/drawing/2014/main" id="{F4B395CB-00BA-4DB5-A46C-252200D2D990}"/>
              </a:ext>
            </a:extLst>
          </p:cNvPr>
          <p:cNvSpPr txBox="1"/>
          <p:nvPr/>
        </p:nvSpPr>
        <p:spPr>
          <a:xfrm>
            <a:off x="6734779" y="1797093"/>
            <a:ext cx="2390347" cy="175432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285750" indent="-285750">
              <a:buFont typeface="Arial" panose="020B0604020202020204" pitchFamily="34" charset="0"/>
              <a:buChar char="•"/>
            </a:pPr>
            <a:r>
              <a:rPr lang="en-US" dirty="0"/>
              <a:t>Modeling STI screening over 10 years</a:t>
            </a:r>
          </a:p>
          <a:p>
            <a:pPr marL="285750" indent="-285750">
              <a:buFont typeface="Arial" panose="020B0604020202020204" pitchFamily="34" charset="0"/>
              <a:buChar char="•"/>
            </a:pPr>
            <a:r>
              <a:rPr lang="en-US" dirty="0"/>
              <a:t>Reference model</a:t>
            </a:r>
          </a:p>
          <a:p>
            <a:pPr marL="285750" indent="-285750">
              <a:buFont typeface="Arial" panose="020B0604020202020204" pitchFamily="34" charset="0"/>
              <a:buChar char="•"/>
            </a:pPr>
            <a:r>
              <a:rPr lang="en-US" dirty="0"/>
              <a:t>NHBS levels of annual screening</a:t>
            </a:r>
          </a:p>
        </p:txBody>
      </p:sp>
    </p:spTree>
    <p:extLst>
      <p:ext uri="{BB962C8B-B14F-4D97-AF65-F5344CB8AC3E}">
        <p14:creationId xmlns:p14="http://schemas.microsoft.com/office/powerpoint/2010/main" val="3281724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4" grpId="0" animBg="1"/>
      <p:bldP spid="14" grpId="0" animBg="1"/>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8E71-6DF3-FF46-9104-21AB11669BBF}"/>
              </a:ext>
            </a:extLst>
          </p:cNvPr>
          <p:cNvSpPr>
            <a:spLocks noGrp="1"/>
          </p:cNvSpPr>
          <p:nvPr>
            <p:ph type="title"/>
          </p:nvPr>
        </p:nvSpPr>
        <p:spPr/>
        <p:txBody>
          <a:bodyPr/>
          <a:lstStyle/>
          <a:p>
            <a:r>
              <a:rPr lang="en-US" dirty="0"/>
              <a:t>STI Screening Intervals and HIV</a:t>
            </a:r>
          </a:p>
        </p:txBody>
      </p:sp>
      <p:graphicFrame>
        <p:nvGraphicFramePr>
          <p:cNvPr id="5" name="Table 4"/>
          <p:cNvGraphicFramePr>
            <a:graphicFrameLocks noGrp="1"/>
          </p:cNvGraphicFramePr>
          <p:nvPr>
            <p:extLst>
              <p:ext uri="{D42A27DB-BD31-4B8C-83A1-F6EECF244321}">
                <p14:modId xmlns:p14="http://schemas.microsoft.com/office/powerpoint/2010/main" val="3226936372"/>
              </p:ext>
            </p:extLst>
          </p:nvPr>
        </p:nvGraphicFramePr>
        <p:xfrm>
          <a:off x="457197" y="1445666"/>
          <a:ext cx="5749707" cy="4732708"/>
        </p:xfrm>
        <a:graphic>
          <a:graphicData uri="http://schemas.openxmlformats.org/drawingml/2006/table">
            <a:tbl>
              <a:tblPr firstRow="1" bandRow="1">
                <a:tableStyleId>{5C22544A-7EE6-4342-B048-85BDC9FD1C3A}</a:tableStyleId>
              </a:tblPr>
              <a:tblGrid>
                <a:gridCol w="1280275">
                  <a:extLst>
                    <a:ext uri="{9D8B030D-6E8A-4147-A177-3AD203B41FA5}">
                      <a16:colId xmlns:a16="http://schemas.microsoft.com/office/drawing/2014/main" val="1665968942"/>
                    </a:ext>
                  </a:extLst>
                </a:gridCol>
                <a:gridCol w="1014504">
                  <a:extLst>
                    <a:ext uri="{9D8B030D-6E8A-4147-A177-3AD203B41FA5}">
                      <a16:colId xmlns:a16="http://schemas.microsoft.com/office/drawing/2014/main" val="2989164349"/>
                    </a:ext>
                  </a:extLst>
                </a:gridCol>
                <a:gridCol w="1147389">
                  <a:extLst>
                    <a:ext uri="{9D8B030D-6E8A-4147-A177-3AD203B41FA5}">
                      <a16:colId xmlns:a16="http://schemas.microsoft.com/office/drawing/2014/main" val="3276223865"/>
                    </a:ext>
                  </a:extLst>
                </a:gridCol>
                <a:gridCol w="1087902">
                  <a:extLst>
                    <a:ext uri="{9D8B030D-6E8A-4147-A177-3AD203B41FA5}">
                      <a16:colId xmlns:a16="http://schemas.microsoft.com/office/drawing/2014/main" val="2819973197"/>
                    </a:ext>
                  </a:extLst>
                </a:gridCol>
                <a:gridCol w="1219637">
                  <a:extLst>
                    <a:ext uri="{9D8B030D-6E8A-4147-A177-3AD203B41FA5}">
                      <a16:colId xmlns:a16="http://schemas.microsoft.com/office/drawing/2014/main" val="2040035674"/>
                    </a:ext>
                  </a:extLst>
                </a:gridCol>
              </a:tblGrid>
              <a:tr h="243335">
                <a:tc gridSpan="5">
                  <a:txBody>
                    <a:bodyPr/>
                    <a:lstStyle/>
                    <a:p>
                      <a:r>
                        <a:rPr lang="en-US" sz="1200" dirty="0"/>
                        <a:t>STI</a:t>
                      </a:r>
                      <a:r>
                        <a:rPr lang="en-US" sz="1200" baseline="0" dirty="0"/>
                        <a:t> Screening Interval</a:t>
                      </a: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1390843116"/>
                  </a:ext>
                </a:extLst>
              </a:tr>
              <a:tr h="892228">
                <a:tc>
                  <a:txBody>
                    <a:bodyPr/>
                    <a:lstStyle/>
                    <a:p>
                      <a:endParaRPr lang="en-US" sz="12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1"/>
                    </a:solidFill>
                  </a:tcPr>
                </a:tc>
                <a:tc>
                  <a:txBody>
                    <a:bodyPr/>
                    <a:lstStyle/>
                    <a:p>
                      <a:r>
                        <a:rPr lang="en-US" sz="1200" dirty="0">
                          <a:solidFill>
                            <a:schemeClr val="bg1"/>
                          </a:solidFill>
                        </a:rPr>
                        <a:t>Final-Year</a:t>
                      </a:r>
                      <a:r>
                        <a:rPr lang="en-US" sz="1200" baseline="0" dirty="0">
                          <a:solidFill>
                            <a:schemeClr val="bg1"/>
                          </a:solidFill>
                        </a:rPr>
                        <a:t> HIV Incidence Rate</a:t>
                      </a:r>
                      <a:endParaRPr lang="en-US" sz="1200" dirty="0">
                        <a:solidFill>
                          <a:schemeClr val="bg1"/>
                        </a:solidFill>
                      </a:endParaRP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dirty="0">
                          <a:solidFill>
                            <a:schemeClr val="bg1"/>
                          </a:solidFill>
                        </a:rPr>
                        <a:t>Percent of HIV infections averted (PIA)</a:t>
                      </a: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dirty="0">
                          <a:solidFill>
                            <a:schemeClr val="bg1"/>
                          </a:solidFill>
                        </a:rPr>
                        <a:t>STI</a:t>
                      </a:r>
                      <a:r>
                        <a:rPr lang="en-US" sz="1200" baseline="0" dirty="0">
                          <a:solidFill>
                            <a:schemeClr val="bg1"/>
                          </a:solidFill>
                        </a:rPr>
                        <a:t> Screening Tests per HIV infection averted (NNT)</a:t>
                      </a:r>
                      <a:endParaRPr lang="en-US" sz="1200" dirty="0">
                        <a:solidFill>
                          <a:schemeClr val="bg1"/>
                        </a:solidFill>
                      </a:endParaRPr>
                    </a:p>
                  </a:txBody>
                  <a:tcPr>
                    <a:lnB w="12700" cap="flat" cmpd="sng" algn="ctr">
                      <a:solidFill>
                        <a:schemeClr val="tx1"/>
                      </a:solidFill>
                      <a:prstDash val="solid"/>
                      <a:round/>
                      <a:headEnd type="none" w="med" len="med"/>
                      <a:tailEnd type="none" w="med" len="med"/>
                    </a:lnB>
                    <a:solidFill>
                      <a:schemeClr val="accent1"/>
                    </a:solidFill>
                  </a:tcPr>
                </a:tc>
                <a:tc>
                  <a:txBody>
                    <a:bodyPr/>
                    <a:lstStyle/>
                    <a:p>
                      <a:r>
                        <a:rPr lang="en-US" sz="1200" dirty="0">
                          <a:solidFill>
                            <a:schemeClr val="bg1"/>
                          </a:solidFill>
                        </a:rPr>
                        <a:t>STI</a:t>
                      </a:r>
                      <a:r>
                        <a:rPr lang="en-US" sz="1200" baseline="0" dirty="0">
                          <a:solidFill>
                            <a:schemeClr val="bg1"/>
                          </a:solidFill>
                        </a:rPr>
                        <a:t> PIA</a:t>
                      </a:r>
                      <a:endParaRPr lang="en-US" sz="1200" dirty="0">
                        <a:solidFill>
                          <a:schemeClr val="bg1"/>
                        </a:solidFill>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2871030640"/>
                  </a:ext>
                </a:extLst>
              </a:tr>
              <a:tr h="243335">
                <a:tc>
                  <a:txBody>
                    <a:bodyPr/>
                    <a:lstStyle/>
                    <a:p>
                      <a:r>
                        <a:rPr lang="en-US" sz="1200" dirty="0"/>
                        <a:t>Reference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1.91</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dirty="0"/>
                        <a: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3305183"/>
                  </a:ext>
                </a:extLst>
              </a:tr>
              <a:tr h="243335">
                <a:tc gridSpan="5">
                  <a:txBody>
                    <a:bodyPr/>
                    <a:lstStyle/>
                    <a:p>
                      <a:r>
                        <a:rPr lang="en-US" sz="1200" i="1" dirty="0"/>
                        <a:t>Annual Screening Interval (Baseline Annual Screening + 5% Higher-Risk Coverage)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32830845"/>
                  </a:ext>
                </a:extLst>
              </a:tr>
              <a:tr h="243335">
                <a:tc>
                  <a:txBody>
                    <a:bodyPr/>
                    <a:lstStyle/>
                    <a:p>
                      <a:r>
                        <a:rPr lang="en-US" sz="1200" dirty="0"/>
                        <a:t>6 months</a:t>
                      </a:r>
                    </a:p>
                  </a:txBody>
                  <a:tcPr>
                    <a:lnL w="12700" cap="flat" cmpd="sng" algn="ctr">
                      <a:solidFill>
                        <a:schemeClr val="tx1"/>
                      </a:solidFill>
                      <a:prstDash val="solid"/>
                      <a:round/>
                      <a:headEnd type="none" w="med" len="med"/>
                      <a:tailEnd type="none" w="med" len="med"/>
                    </a:lnL>
                  </a:tcPr>
                </a:tc>
                <a:tc>
                  <a:txBody>
                    <a:bodyPr/>
                    <a:lstStyle/>
                    <a:p>
                      <a:r>
                        <a:rPr lang="en-US" sz="1200" dirty="0"/>
                        <a:t>1.79</a:t>
                      </a:r>
                    </a:p>
                  </a:txBody>
                  <a:tcPr/>
                </a:tc>
                <a:tc>
                  <a:txBody>
                    <a:bodyPr/>
                    <a:lstStyle/>
                    <a:p>
                      <a:r>
                        <a:rPr lang="en-US" sz="1200" dirty="0"/>
                        <a:t>3.42%</a:t>
                      </a:r>
                    </a:p>
                  </a:txBody>
                  <a:tcPr/>
                </a:tc>
                <a:tc>
                  <a:txBody>
                    <a:bodyPr/>
                    <a:lstStyle/>
                    <a:p>
                      <a:r>
                        <a:rPr lang="en-US" sz="1200" dirty="0"/>
                        <a:t>2304</a:t>
                      </a:r>
                    </a:p>
                  </a:txBody>
                  <a:tcPr/>
                </a:tc>
                <a:tc>
                  <a:txBody>
                    <a:bodyPr/>
                    <a:lstStyle/>
                    <a:p>
                      <a:r>
                        <a:rPr lang="en-US" sz="1200" dirty="0"/>
                        <a:t>74%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72345083"/>
                  </a:ext>
                </a:extLst>
              </a:tr>
              <a:tr h="243335">
                <a:tc>
                  <a:txBody>
                    <a:bodyPr/>
                    <a:lstStyle/>
                    <a:p>
                      <a:r>
                        <a:rPr lang="en-US" sz="1200" dirty="0"/>
                        <a:t>9 months</a:t>
                      </a:r>
                    </a:p>
                  </a:txBody>
                  <a:tcPr>
                    <a:lnL w="12700" cap="flat" cmpd="sng" algn="ctr">
                      <a:solidFill>
                        <a:schemeClr val="tx1"/>
                      </a:solidFill>
                      <a:prstDash val="solid"/>
                      <a:round/>
                      <a:headEnd type="none" w="med" len="med"/>
                      <a:tailEnd type="none" w="med" len="med"/>
                    </a:lnL>
                  </a:tcPr>
                </a:tc>
                <a:tc>
                  <a:txBody>
                    <a:bodyPr/>
                    <a:lstStyle/>
                    <a:p>
                      <a:r>
                        <a:rPr lang="en-US" sz="1200" dirty="0"/>
                        <a:t>1.78</a:t>
                      </a:r>
                    </a:p>
                  </a:txBody>
                  <a:tcPr/>
                </a:tc>
                <a:tc>
                  <a:txBody>
                    <a:bodyPr/>
                    <a:lstStyle/>
                    <a:p>
                      <a:r>
                        <a:rPr lang="en-US" sz="1200" dirty="0"/>
                        <a:t>2.97%</a:t>
                      </a:r>
                    </a:p>
                  </a:txBody>
                  <a:tcPr/>
                </a:tc>
                <a:tc>
                  <a:txBody>
                    <a:bodyPr/>
                    <a:lstStyle/>
                    <a:p>
                      <a:r>
                        <a:rPr lang="en-US" sz="1200" dirty="0"/>
                        <a:t>1785</a:t>
                      </a:r>
                    </a:p>
                  </a:txBody>
                  <a:tcPr/>
                </a:tc>
                <a:tc>
                  <a:txBody>
                    <a:bodyPr/>
                    <a:lstStyle/>
                    <a:p>
                      <a:r>
                        <a:rPr lang="en-US" sz="1200" dirty="0"/>
                        <a:t>62%</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24192684"/>
                  </a:ext>
                </a:extLst>
              </a:tr>
              <a:tr h="243335">
                <a:tc>
                  <a:txBody>
                    <a:bodyPr/>
                    <a:lstStyle/>
                    <a:p>
                      <a:r>
                        <a:rPr lang="en-US" sz="1200" dirty="0"/>
                        <a:t>12 months</a:t>
                      </a:r>
                    </a:p>
                  </a:txBody>
                  <a:tcPr>
                    <a:lnL w="12700" cap="flat" cmpd="sng" algn="ctr">
                      <a:solidFill>
                        <a:schemeClr val="tx1"/>
                      </a:solidFill>
                      <a:prstDash val="solid"/>
                      <a:round/>
                      <a:headEnd type="none" w="med" len="med"/>
                      <a:tailEnd type="none" w="med" len="med"/>
                    </a:lnL>
                  </a:tcPr>
                </a:tc>
                <a:tc>
                  <a:txBody>
                    <a:bodyPr/>
                    <a:lstStyle/>
                    <a:p>
                      <a:r>
                        <a:rPr lang="en-US" sz="1200" dirty="0"/>
                        <a:t>1.80</a:t>
                      </a:r>
                    </a:p>
                  </a:txBody>
                  <a:tcPr/>
                </a:tc>
                <a:tc>
                  <a:txBody>
                    <a:bodyPr/>
                    <a:lstStyle/>
                    <a:p>
                      <a:r>
                        <a:rPr lang="en-US" sz="1200" dirty="0"/>
                        <a:t>2.33%</a:t>
                      </a:r>
                    </a:p>
                  </a:txBody>
                  <a:tcPr/>
                </a:tc>
                <a:tc>
                  <a:txBody>
                    <a:bodyPr/>
                    <a:lstStyle/>
                    <a:p>
                      <a:r>
                        <a:rPr lang="en-US" sz="1200" dirty="0"/>
                        <a:t>1081</a:t>
                      </a:r>
                    </a:p>
                  </a:txBody>
                  <a:tcPr/>
                </a:tc>
                <a:tc>
                  <a:txBody>
                    <a:bodyPr/>
                    <a:lstStyle/>
                    <a:p>
                      <a:r>
                        <a:rPr lang="en-US" sz="1200" dirty="0"/>
                        <a:t>50%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239272928"/>
                  </a:ext>
                </a:extLst>
              </a:tr>
              <a:tr h="243335">
                <a:tc>
                  <a:txBody>
                    <a:bodyPr/>
                    <a:lstStyle/>
                    <a:p>
                      <a:r>
                        <a:rPr lang="en-US" sz="1200" dirty="0"/>
                        <a:t>15 months</a:t>
                      </a:r>
                    </a:p>
                  </a:txBody>
                  <a:tcPr>
                    <a:lnL w="12700" cap="flat" cmpd="sng" algn="ctr">
                      <a:solidFill>
                        <a:schemeClr val="tx1"/>
                      </a:solidFill>
                      <a:prstDash val="solid"/>
                      <a:round/>
                      <a:headEnd type="none" w="med" len="med"/>
                      <a:tailEnd type="none" w="med" len="med"/>
                    </a:lnL>
                  </a:tcPr>
                </a:tc>
                <a:tc>
                  <a:txBody>
                    <a:bodyPr/>
                    <a:lstStyle/>
                    <a:p>
                      <a:r>
                        <a:rPr lang="en-US" sz="1200" dirty="0"/>
                        <a:t>1.81</a:t>
                      </a:r>
                    </a:p>
                  </a:txBody>
                  <a:tcPr/>
                </a:tc>
                <a:tc>
                  <a:txBody>
                    <a:bodyPr/>
                    <a:lstStyle/>
                    <a:p>
                      <a:r>
                        <a:rPr lang="en-US" sz="1200" dirty="0"/>
                        <a:t>2.03%</a:t>
                      </a:r>
                    </a:p>
                  </a:txBody>
                  <a:tcPr/>
                </a:tc>
                <a:tc>
                  <a:txBody>
                    <a:bodyPr/>
                    <a:lstStyle/>
                    <a:p>
                      <a:r>
                        <a:rPr lang="en-US" sz="1200" dirty="0"/>
                        <a:t>888</a:t>
                      </a:r>
                    </a:p>
                  </a:txBody>
                  <a:tcPr/>
                </a:tc>
                <a:tc>
                  <a:txBody>
                    <a:bodyPr/>
                    <a:lstStyle/>
                    <a:p>
                      <a:r>
                        <a:rPr lang="en-US" sz="1200" dirty="0"/>
                        <a:t>40%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03121738"/>
                  </a:ext>
                </a:extLst>
              </a:tr>
              <a:tr h="243335">
                <a:tc>
                  <a:txBody>
                    <a:bodyPr/>
                    <a:lstStyle/>
                    <a:p>
                      <a:r>
                        <a:rPr lang="en-US" sz="1200" dirty="0"/>
                        <a:t>18 months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200" dirty="0"/>
                        <a:t>1.84</a:t>
                      </a:r>
                    </a:p>
                  </a:txBody>
                  <a:tcPr>
                    <a:lnB w="12700" cap="flat" cmpd="sng" algn="ctr">
                      <a:solidFill>
                        <a:schemeClr val="tx1"/>
                      </a:solidFill>
                      <a:prstDash val="solid"/>
                      <a:round/>
                      <a:headEnd type="none" w="med" len="med"/>
                      <a:tailEnd type="none" w="med" len="med"/>
                    </a:lnB>
                  </a:tcPr>
                </a:tc>
                <a:tc>
                  <a:txBody>
                    <a:bodyPr/>
                    <a:lstStyle/>
                    <a:p>
                      <a:r>
                        <a:rPr lang="en-US" sz="1200" dirty="0"/>
                        <a:t>1.83%</a:t>
                      </a:r>
                    </a:p>
                  </a:txBody>
                  <a:tcPr>
                    <a:lnB w="12700" cap="flat" cmpd="sng" algn="ctr">
                      <a:solidFill>
                        <a:schemeClr val="tx1"/>
                      </a:solidFill>
                      <a:prstDash val="solid"/>
                      <a:round/>
                      <a:headEnd type="none" w="med" len="med"/>
                      <a:tailEnd type="none" w="med" len="med"/>
                    </a:lnB>
                  </a:tcPr>
                </a:tc>
                <a:tc>
                  <a:txBody>
                    <a:bodyPr/>
                    <a:lstStyle/>
                    <a:p>
                      <a:r>
                        <a:rPr lang="en-US" sz="1200" dirty="0"/>
                        <a:t>523</a:t>
                      </a:r>
                    </a:p>
                  </a:txBody>
                  <a:tcPr>
                    <a:lnB w="12700" cap="flat" cmpd="sng" algn="ctr">
                      <a:solidFill>
                        <a:schemeClr val="tx1"/>
                      </a:solidFill>
                      <a:prstDash val="solid"/>
                      <a:round/>
                      <a:headEnd type="none" w="med" len="med"/>
                      <a:tailEnd type="none" w="med" len="med"/>
                    </a:lnB>
                  </a:tcPr>
                </a:tc>
                <a:tc>
                  <a:txBody>
                    <a:bodyPr/>
                    <a:lstStyle/>
                    <a:p>
                      <a:r>
                        <a:rPr lang="en-US" sz="1200" dirty="0"/>
                        <a:t>29%</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117700"/>
                  </a:ext>
                </a:extLst>
              </a:tr>
              <a:tr h="243335">
                <a:tc gridSpan="5">
                  <a:txBody>
                    <a:bodyPr/>
                    <a:lstStyle/>
                    <a:p>
                      <a:r>
                        <a:rPr lang="en-US" sz="1200" i="1" dirty="0"/>
                        <a:t>Higher-Risk Screening Interval (Baseline Annual Screening + 5% Higher-Risk Coverage)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9644024"/>
                  </a:ext>
                </a:extLst>
              </a:tr>
              <a:tr h="243335">
                <a:tc>
                  <a:txBody>
                    <a:bodyPr/>
                    <a:lstStyle/>
                    <a:p>
                      <a:r>
                        <a:rPr lang="en-US" sz="1200" dirty="0"/>
                        <a:t>1 month</a:t>
                      </a:r>
                    </a:p>
                  </a:txBody>
                  <a:tcPr>
                    <a:lnL w="12700" cap="flat" cmpd="sng" algn="ctr">
                      <a:solidFill>
                        <a:schemeClr val="tx1"/>
                      </a:solidFill>
                      <a:prstDash val="solid"/>
                      <a:round/>
                      <a:headEnd type="none" w="med" len="med"/>
                      <a:tailEnd type="none" w="med" len="med"/>
                    </a:lnL>
                  </a:tcPr>
                </a:tc>
                <a:tc>
                  <a:txBody>
                    <a:bodyPr/>
                    <a:lstStyle/>
                    <a:p>
                      <a:r>
                        <a:rPr lang="en-US" sz="1200" dirty="0"/>
                        <a:t>1.80</a:t>
                      </a:r>
                    </a:p>
                  </a:txBody>
                  <a:tcPr/>
                </a:tc>
                <a:tc>
                  <a:txBody>
                    <a:bodyPr/>
                    <a:lstStyle/>
                    <a:p>
                      <a:r>
                        <a:rPr lang="en-US" sz="1200" dirty="0"/>
                        <a:t>3.44%</a:t>
                      </a:r>
                    </a:p>
                  </a:txBody>
                  <a:tcPr/>
                </a:tc>
                <a:tc>
                  <a:txBody>
                    <a:bodyPr/>
                    <a:lstStyle/>
                    <a:p>
                      <a:r>
                        <a:rPr lang="en-US" sz="1200" dirty="0"/>
                        <a:t>2096</a:t>
                      </a:r>
                    </a:p>
                  </a:txBody>
                  <a:tcPr/>
                </a:tc>
                <a:tc>
                  <a:txBody>
                    <a:bodyPr/>
                    <a:lstStyle/>
                    <a:p>
                      <a:r>
                        <a:rPr lang="en-US" sz="1200" dirty="0"/>
                        <a:t>61%</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81436165"/>
                  </a:ext>
                </a:extLst>
              </a:tr>
              <a:tr h="243335">
                <a:tc>
                  <a:txBody>
                    <a:bodyPr/>
                    <a:lstStyle/>
                    <a:p>
                      <a:r>
                        <a:rPr lang="en-US" sz="1200" dirty="0"/>
                        <a:t>3 months</a:t>
                      </a:r>
                    </a:p>
                  </a:txBody>
                  <a:tcPr>
                    <a:lnL w="12700" cap="flat" cmpd="sng" algn="ctr">
                      <a:solidFill>
                        <a:schemeClr val="tx1"/>
                      </a:solidFill>
                      <a:prstDash val="solid"/>
                      <a:round/>
                      <a:headEnd type="none" w="med" len="med"/>
                      <a:tailEnd type="none" w="med" len="med"/>
                    </a:lnL>
                  </a:tcPr>
                </a:tc>
                <a:tc>
                  <a:txBody>
                    <a:bodyPr/>
                    <a:lstStyle/>
                    <a:p>
                      <a:r>
                        <a:rPr lang="en-US" sz="1200" dirty="0"/>
                        <a:t>1.81</a:t>
                      </a:r>
                    </a:p>
                  </a:txBody>
                  <a:tcPr/>
                </a:tc>
                <a:tc>
                  <a:txBody>
                    <a:bodyPr/>
                    <a:lstStyle/>
                    <a:p>
                      <a:r>
                        <a:rPr lang="en-US" sz="1200" dirty="0"/>
                        <a:t>2.83%</a:t>
                      </a:r>
                    </a:p>
                  </a:txBody>
                  <a:tcPr/>
                </a:tc>
                <a:tc>
                  <a:txBody>
                    <a:bodyPr/>
                    <a:lstStyle/>
                    <a:p>
                      <a:r>
                        <a:rPr lang="en-US" sz="1200" dirty="0"/>
                        <a:t>1417</a:t>
                      </a:r>
                    </a:p>
                  </a:txBody>
                  <a:tcPr/>
                </a:tc>
                <a:tc>
                  <a:txBody>
                    <a:bodyPr/>
                    <a:lstStyle/>
                    <a:p>
                      <a:r>
                        <a:rPr lang="en-US" sz="1200" dirty="0"/>
                        <a:t>56%</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99810385"/>
                  </a:ext>
                </a:extLst>
              </a:tr>
              <a:tr h="243335">
                <a:tc>
                  <a:txBody>
                    <a:bodyPr/>
                    <a:lstStyle/>
                    <a:p>
                      <a:r>
                        <a:rPr lang="en-US" sz="1200" dirty="0"/>
                        <a:t>6 months</a:t>
                      </a:r>
                    </a:p>
                  </a:txBody>
                  <a:tcPr>
                    <a:lnL w="12700" cap="flat" cmpd="sng" algn="ctr">
                      <a:solidFill>
                        <a:schemeClr val="tx1"/>
                      </a:solidFill>
                      <a:prstDash val="solid"/>
                      <a:round/>
                      <a:headEnd type="none" w="med" len="med"/>
                      <a:tailEnd type="none" w="med" len="med"/>
                    </a:lnL>
                  </a:tcPr>
                </a:tc>
                <a:tc>
                  <a:txBody>
                    <a:bodyPr/>
                    <a:lstStyle/>
                    <a:p>
                      <a:r>
                        <a:rPr lang="en-US" sz="1200" dirty="0"/>
                        <a:t>1.80</a:t>
                      </a:r>
                    </a:p>
                  </a:txBody>
                  <a:tcPr/>
                </a:tc>
                <a:tc>
                  <a:txBody>
                    <a:bodyPr/>
                    <a:lstStyle/>
                    <a:p>
                      <a:r>
                        <a:rPr lang="en-US" sz="1200" dirty="0"/>
                        <a:t>2.33%</a:t>
                      </a:r>
                    </a:p>
                  </a:txBody>
                  <a:tcPr/>
                </a:tc>
                <a:tc>
                  <a:txBody>
                    <a:bodyPr/>
                    <a:lstStyle/>
                    <a:p>
                      <a:r>
                        <a:rPr lang="en-US" sz="1200" dirty="0"/>
                        <a:t>1081</a:t>
                      </a:r>
                    </a:p>
                  </a:txBody>
                  <a:tcPr/>
                </a:tc>
                <a:tc>
                  <a:txBody>
                    <a:bodyPr/>
                    <a:lstStyle/>
                    <a:p>
                      <a:r>
                        <a:rPr lang="en-US" sz="1200" dirty="0"/>
                        <a:t>50%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554388018"/>
                  </a:ext>
                </a:extLst>
              </a:tr>
              <a:tr h="243335">
                <a:tc>
                  <a:txBody>
                    <a:bodyPr/>
                    <a:lstStyle/>
                    <a:p>
                      <a:r>
                        <a:rPr lang="en-US" sz="1200" dirty="0"/>
                        <a:t>9 months</a:t>
                      </a:r>
                    </a:p>
                  </a:txBody>
                  <a:tcPr>
                    <a:lnL w="12700" cap="flat" cmpd="sng" algn="ctr">
                      <a:solidFill>
                        <a:schemeClr val="tx1"/>
                      </a:solidFill>
                      <a:prstDash val="solid"/>
                      <a:round/>
                      <a:headEnd type="none" w="med" len="med"/>
                      <a:tailEnd type="none" w="med" len="med"/>
                    </a:lnL>
                  </a:tcPr>
                </a:tc>
                <a:tc>
                  <a:txBody>
                    <a:bodyPr/>
                    <a:lstStyle/>
                    <a:p>
                      <a:r>
                        <a:rPr lang="en-US" sz="1200" dirty="0"/>
                        <a:t>1.82</a:t>
                      </a:r>
                    </a:p>
                  </a:txBody>
                  <a:tcPr/>
                </a:tc>
                <a:tc>
                  <a:txBody>
                    <a:bodyPr/>
                    <a:lstStyle/>
                    <a:p>
                      <a:r>
                        <a:rPr lang="en-US" sz="1200" dirty="0"/>
                        <a:t>2.63%</a:t>
                      </a:r>
                    </a:p>
                  </a:txBody>
                  <a:tcPr/>
                </a:tc>
                <a:tc>
                  <a:txBody>
                    <a:bodyPr/>
                    <a:lstStyle/>
                    <a:p>
                      <a:r>
                        <a:rPr lang="en-US" sz="1200" dirty="0"/>
                        <a:t>942</a:t>
                      </a:r>
                    </a:p>
                  </a:txBody>
                  <a:tcPr/>
                </a:tc>
                <a:tc>
                  <a:txBody>
                    <a:bodyPr/>
                    <a:lstStyle/>
                    <a:p>
                      <a:r>
                        <a:rPr lang="en-US" sz="1200" dirty="0"/>
                        <a:t>44%</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1920584"/>
                  </a:ext>
                </a:extLst>
              </a:tr>
              <a:tr h="243335">
                <a:tc>
                  <a:txBody>
                    <a:bodyPr/>
                    <a:lstStyle/>
                    <a:p>
                      <a:r>
                        <a:rPr lang="en-US" sz="1200" dirty="0"/>
                        <a:t>12 months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200" dirty="0"/>
                        <a:t>1.83</a:t>
                      </a:r>
                    </a:p>
                  </a:txBody>
                  <a:tcPr>
                    <a:lnB w="12700" cap="flat" cmpd="sng" algn="ctr">
                      <a:solidFill>
                        <a:schemeClr val="tx1"/>
                      </a:solidFill>
                      <a:prstDash val="solid"/>
                      <a:round/>
                      <a:headEnd type="none" w="med" len="med"/>
                      <a:tailEnd type="none" w="med" len="med"/>
                    </a:lnB>
                  </a:tcPr>
                </a:tc>
                <a:tc>
                  <a:txBody>
                    <a:bodyPr/>
                    <a:lstStyle/>
                    <a:p>
                      <a:r>
                        <a:rPr lang="en-US" sz="1200" dirty="0"/>
                        <a:t>1.67%</a:t>
                      </a:r>
                    </a:p>
                  </a:txBody>
                  <a:tcPr>
                    <a:lnB w="12700" cap="flat" cmpd="sng" algn="ctr">
                      <a:solidFill>
                        <a:schemeClr val="tx1"/>
                      </a:solidFill>
                      <a:prstDash val="solid"/>
                      <a:round/>
                      <a:headEnd type="none" w="med" len="med"/>
                      <a:tailEnd type="none" w="med" len="med"/>
                    </a:lnB>
                  </a:tcPr>
                </a:tc>
                <a:tc>
                  <a:txBody>
                    <a:bodyPr/>
                    <a:lstStyle/>
                    <a:p>
                      <a:r>
                        <a:rPr lang="en-US" sz="1200" dirty="0"/>
                        <a:t>578</a:t>
                      </a:r>
                    </a:p>
                  </a:txBody>
                  <a:tcPr>
                    <a:lnB w="12700" cap="flat" cmpd="sng" algn="ctr">
                      <a:solidFill>
                        <a:schemeClr val="tx1"/>
                      </a:solidFill>
                      <a:prstDash val="solid"/>
                      <a:round/>
                      <a:headEnd type="none" w="med" len="med"/>
                      <a:tailEnd type="none" w="med" len="med"/>
                    </a:lnB>
                  </a:tcPr>
                </a:tc>
                <a:tc>
                  <a:txBody>
                    <a:bodyPr/>
                    <a:lstStyle/>
                    <a:p>
                      <a:r>
                        <a:rPr lang="en-US" sz="1200" dirty="0"/>
                        <a:t>37%</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55388307"/>
                  </a:ext>
                </a:extLst>
              </a:tr>
            </a:tbl>
          </a:graphicData>
        </a:graphic>
      </p:graphicFrame>
      <p:sp>
        <p:nvSpPr>
          <p:cNvPr id="4" name="Content Placeholder 2">
            <a:extLst>
              <a:ext uri="{FF2B5EF4-FFF2-40B4-BE49-F238E27FC236}">
                <a16:creationId xmlns:a16="http://schemas.microsoft.com/office/drawing/2014/main" id="{3C07EFB6-541B-49D9-8129-6802813E4B26}"/>
              </a:ext>
            </a:extLst>
          </p:cNvPr>
          <p:cNvSpPr>
            <a:spLocks noGrp="1"/>
          </p:cNvSpPr>
          <p:nvPr>
            <p:ph idx="1"/>
          </p:nvPr>
        </p:nvSpPr>
        <p:spPr>
          <a:xfrm>
            <a:off x="6487887" y="1637563"/>
            <a:ext cx="2514599" cy="3271894"/>
          </a:xfrm>
        </p:spPr>
        <p:txBody>
          <a:bodyPr>
            <a:normAutofit fontScale="92500"/>
          </a:bodyPr>
          <a:lstStyle/>
          <a:p>
            <a:r>
              <a:rPr lang="en-US" dirty="0">
                <a:solidFill>
                  <a:schemeClr val="tx1"/>
                </a:solidFill>
              </a:rPr>
              <a:t>Solely modeling effect of STIs on HIV acquisition</a:t>
            </a:r>
          </a:p>
          <a:p>
            <a:r>
              <a:rPr lang="en-US" dirty="0">
                <a:solidFill>
                  <a:schemeClr val="tx1"/>
                </a:solidFill>
              </a:rPr>
              <a:t>No enforced correlation of STI and HIV screening</a:t>
            </a:r>
          </a:p>
        </p:txBody>
      </p:sp>
      <p:sp>
        <p:nvSpPr>
          <p:cNvPr id="6" name="Arrow: Down 5">
            <a:extLst>
              <a:ext uri="{FF2B5EF4-FFF2-40B4-BE49-F238E27FC236}">
                <a16:creationId xmlns:a16="http://schemas.microsoft.com/office/drawing/2014/main" id="{10854BC7-A07A-4A67-A798-05D0746C1A42}"/>
              </a:ext>
            </a:extLst>
          </p:cNvPr>
          <p:cNvSpPr/>
          <p:nvPr/>
        </p:nvSpPr>
        <p:spPr>
          <a:xfrm rot="10800000">
            <a:off x="3445920" y="3443099"/>
            <a:ext cx="123825" cy="904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406D66E6-997C-4F04-B122-9031F6CC49C6}"/>
              </a:ext>
            </a:extLst>
          </p:cNvPr>
          <p:cNvSpPr/>
          <p:nvPr/>
        </p:nvSpPr>
        <p:spPr>
          <a:xfrm rot="10800000">
            <a:off x="5581394" y="3423186"/>
            <a:ext cx="408897" cy="904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Arrow: Down 7">
            <a:extLst>
              <a:ext uri="{FF2B5EF4-FFF2-40B4-BE49-F238E27FC236}">
                <a16:creationId xmlns:a16="http://schemas.microsoft.com/office/drawing/2014/main" id="{D1CE8D15-32E5-43E0-B4D0-6086FD39735A}"/>
              </a:ext>
            </a:extLst>
          </p:cNvPr>
          <p:cNvSpPr/>
          <p:nvPr/>
        </p:nvSpPr>
        <p:spPr>
          <a:xfrm rot="10800000">
            <a:off x="3445920" y="4901787"/>
            <a:ext cx="123825" cy="9048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04248A6E-EE48-446D-9C2E-6B7842E462D0}"/>
              </a:ext>
            </a:extLst>
          </p:cNvPr>
          <p:cNvSpPr/>
          <p:nvPr/>
        </p:nvSpPr>
        <p:spPr>
          <a:xfrm rot="10800000">
            <a:off x="5596155" y="4919660"/>
            <a:ext cx="408897" cy="9048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Down 9">
            <a:extLst>
              <a:ext uri="{FF2B5EF4-FFF2-40B4-BE49-F238E27FC236}">
                <a16:creationId xmlns:a16="http://schemas.microsoft.com/office/drawing/2014/main" id="{B90FF71E-5AB1-4725-8B60-F6B6D142CE1E}"/>
              </a:ext>
            </a:extLst>
          </p:cNvPr>
          <p:cNvSpPr/>
          <p:nvPr/>
        </p:nvSpPr>
        <p:spPr>
          <a:xfrm>
            <a:off x="43789" y="3264853"/>
            <a:ext cx="442235" cy="12191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5968A84F-20A8-4A2F-B9C9-2EBC36FC8BC5}"/>
              </a:ext>
            </a:extLst>
          </p:cNvPr>
          <p:cNvSpPr/>
          <p:nvPr/>
        </p:nvSpPr>
        <p:spPr>
          <a:xfrm>
            <a:off x="31974" y="4762499"/>
            <a:ext cx="442235" cy="12191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C824B41-AA55-4EDA-9548-6E67698E9139}"/>
              </a:ext>
            </a:extLst>
          </p:cNvPr>
          <p:cNvSpPr txBox="1"/>
          <p:nvPr/>
        </p:nvSpPr>
        <p:spPr>
          <a:xfrm>
            <a:off x="6612138" y="4820881"/>
            <a:ext cx="2390347" cy="147732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marL="285750" indent="-285750">
              <a:buFont typeface="Arial" panose="020B0604020202020204" pitchFamily="34" charset="0"/>
              <a:buChar char="•"/>
            </a:pPr>
            <a:r>
              <a:rPr lang="en-US" dirty="0"/>
              <a:t>Limited effect on HIV (PIA)</a:t>
            </a:r>
          </a:p>
          <a:p>
            <a:pPr marL="285750" indent="-285750">
              <a:buFont typeface="Arial" panose="020B0604020202020204" pitchFamily="34" charset="0"/>
              <a:buChar char="•"/>
            </a:pPr>
            <a:r>
              <a:rPr lang="en-US" dirty="0"/>
              <a:t>Much larger effect on STI (PIA)</a:t>
            </a:r>
          </a:p>
          <a:p>
            <a:pPr marL="285750" indent="-285750">
              <a:buFont typeface="Arial" panose="020B0604020202020204" pitchFamily="34" charset="0"/>
              <a:buChar char="•"/>
            </a:pPr>
            <a:r>
              <a:rPr lang="en-US" dirty="0"/>
              <a:t>Low efficiency (NNT)</a:t>
            </a:r>
          </a:p>
        </p:txBody>
      </p:sp>
      <p:sp>
        <p:nvSpPr>
          <p:cNvPr id="13" name="Rounded Rectangle 12"/>
          <p:cNvSpPr/>
          <p:nvPr/>
        </p:nvSpPr>
        <p:spPr>
          <a:xfrm>
            <a:off x="2680948" y="3145104"/>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2688681" y="4213268"/>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2689454" y="4785996"/>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2689454" y="5864046"/>
            <a:ext cx="651102" cy="314328"/>
          </a:xfrm>
          <a:prstGeom prst="roundRect">
            <a:avLst>
              <a:gd name="adj" fmla="val 50000"/>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5587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4930-5256-274D-B312-ADD14530285B}"/>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80CF4CB9-A9BF-2643-BA07-2E7C1A752180}"/>
              </a:ext>
            </a:extLst>
          </p:cNvPr>
          <p:cNvSpPr>
            <a:spLocks noGrp="1"/>
          </p:cNvSpPr>
          <p:nvPr>
            <p:ph idx="1"/>
          </p:nvPr>
        </p:nvSpPr>
        <p:spPr/>
        <p:txBody>
          <a:bodyPr>
            <a:normAutofit fontScale="92500" lnSpcReduction="20000"/>
          </a:bodyPr>
          <a:lstStyle/>
          <a:p>
            <a:r>
              <a:rPr lang="en-US" dirty="0">
                <a:solidFill>
                  <a:srgbClr val="004990"/>
                </a:solidFill>
              </a:rPr>
              <a:t>PAF analysis findings</a:t>
            </a:r>
          </a:p>
          <a:p>
            <a:pPr lvl="1"/>
            <a:r>
              <a:rPr lang="en-US" dirty="0">
                <a:solidFill>
                  <a:srgbClr val="004990"/>
                </a:solidFill>
              </a:rPr>
              <a:t>STIs are present in a significant proportion of HIV transmission events (STIs may be a good indicator for HIV risk)</a:t>
            </a:r>
          </a:p>
          <a:p>
            <a:pPr lvl="1"/>
            <a:r>
              <a:rPr lang="en-US" dirty="0">
                <a:solidFill>
                  <a:srgbClr val="004990"/>
                </a:solidFill>
              </a:rPr>
              <a:t>NG and CT have a potentially meaningful effect on HIV incidence among MSM in the United States </a:t>
            </a:r>
          </a:p>
          <a:p>
            <a:endParaRPr lang="en-US" dirty="0">
              <a:solidFill>
                <a:srgbClr val="004990"/>
              </a:solidFill>
            </a:endParaRPr>
          </a:p>
          <a:p>
            <a:r>
              <a:rPr lang="en-US" dirty="0">
                <a:solidFill>
                  <a:srgbClr val="004990"/>
                </a:solidFill>
              </a:rPr>
              <a:t>STI Screening Guidelines </a:t>
            </a:r>
            <a:r>
              <a:rPr lang="en-US" dirty="0">
                <a:solidFill>
                  <a:srgbClr val="004990"/>
                </a:solidFill>
                <a:sym typeface="Wingdings" panose="05000000000000000000" pitchFamily="2" charset="2"/>
              </a:rPr>
              <a:t> HIV Incidence</a:t>
            </a:r>
            <a:endParaRPr lang="en-US" dirty="0">
              <a:solidFill>
                <a:srgbClr val="004990"/>
              </a:solidFill>
            </a:endParaRPr>
          </a:p>
          <a:p>
            <a:pPr lvl="1"/>
            <a:r>
              <a:rPr lang="en-US" dirty="0">
                <a:solidFill>
                  <a:srgbClr val="004990"/>
                </a:solidFill>
              </a:rPr>
              <a:t>Limited effect (low PIA) and low efficiency (high NNT) of STI screening on HIV incidence (low PIA) </a:t>
            </a:r>
          </a:p>
          <a:p>
            <a:pPr lvl="1"/>
            <a:endParaRPr lang="en-US" dirty="0">
              <a:solidFill>
                <a:srgbClr val="004990"/>
              </a:solidFill>
            </a:endParaRPr>
          </a:p>
          <a:p>
            <a:r>
              <a:rPr lang="en-US" dirty="0">
                <a:solidFill>
                  <a:srgbClr val="004990"/>
                </a:solidFill>
              </a:rPr>
              <a:t>Why different from 10% </a:t>
            </a:r>
            <a:r>
              <a:rPr lang="en-US" dirty="0">
                <a:solidFill>
                  <a:schemeClr val="tx1"/>
                </a:solidFill>
              </a:rPr>
              <a:t>value (Jones et al.)?</a:t>
            </a:r>
          </a:p>
          <a:p>
            <a:pPr lvl="1"/>
            <a:r>
              <a:rPr lang="en-US" dirty="0">
                <a:solidFill>
                  <a:srgbClr val="004990"/>
                </a:solidFill>
              </a:rPr>
              <a:t>Rakai/Mwanza and other STI control trials </a:t>
            </a:r>
          </a:p>
          <a:p>
            <a:pPr lvl="1"/>
            <a:r>
              <a:rPr lang="en-US" dirty="0"/>
              <a:t>Earlier model was an idealized prevention scenario (cutting effects of STI to null), compared to real-world-effects</a:t>
            </a:r>
            <a:endParaRPr lang="en-US" dirty="0">
              <a:solidFill>
                <a:srgbClr val="004990"/>
              </a:solidFill>
            </a:endParaRPr>
          </a:p>
          <a:p>
            <a:pPr lvl="1"/>
            <a:r>
              <a:rPr lang="en-US" dirty="0">
                <a:solidFill>
                  <a:srgbClr val="004990"/>
                </a:solidFill>
              </a:rPr>
              <a:t>Account for effects of STIs on HIV transmission and acquisition</a:t>
            </a:r>
            <a:endParaRPr lang="en-US" dirty="0"/>
          </a:p>
        </p:txBody>
      </p:sp>
    </p:spTree>
    <p:extLst>
      <p:ext uri="{BB962C8B-B14F-4D97-AF65-F5344CB8AC3E}">
        <p14:creationId xmlns:p14="http://schemas.microsoft.com/office/powerpoint/2010/main" val="10919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4930-5256-274D-B312-ADD14530285B}"/>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80CF4CB9-A9BF-2643-BA07-2E7C1A752180}"/>
              </a:ext>
            </a:extLst>
          </p:cNvPr>
          <p:cNvSpPr>
            <a:spLocks noGrp="1"/>
          </p:cNvSpPr>
          <p:nvPr>
            <p:ph idx="1"/>
          </p:nvPr>
        </p:nvSpPr>
        <p:spPr/>
        <p:txBody>
          <a:bodyPr>
            <a:normAutofit fontScale="92500" lnSpcReduction="10000"/>
          </a:bodyPr>
          <a:lstStyle/>
          <a:p>
            <a:r>
              <a:rPr lang="en-US" dirty="0">
                <a:solidFill>
                  <a:srgbClr val="004990"/>
                </a:solidFill>
              </a:rPr>
              <a:t>Given interactions between STIs and HIV, STI prevention and control programs may have a downstream effect on HIV incidence</a:t>
            </a:r>
          </a:p>
          <a:p>
            <a:pPr lvl="1"/>
            <a:r>
              <a:rPr lang="en-US" dirty="0">
                <a:solidFill>
                  <a:srgbClr val="004990"/>
                </a:solidFill>
              </a:rPr>
              <a:t>Effect may be smaller than expected, but still may be significant</a:t>
            </a:r>
          </a:p>
          <a:p>
            <a:pPr lvl="2"/>
            <a:r>
              <a:rPr lang="en-US" dirty="0">
                <a:solidFill>
                  <a:srgbClr val="004990"/>
                </a:solidFill>
              </a:rPr>
              <a:t>Assuming 40,000 HIV infections per year for 10 years (400,000 infections), averting 2-4% translates to </a:t>
            </a:r>
            <a:r>
              <a:rPr lang="en-US" u="sng" dirty="0">
                <a:solidFill>
                  <a:srgbClr val="004990"/>
                </a:solidFill>
              </a:rPr>
              <a:t>8,000 - 16,000 HIV infections</a:t>
            </a:r>
          </a:p>
          <a:p>
            <a:pPr lvl="1"/>
            <a:r>
              <a:rPr lang="en-US" dirty="0">
                <a:solidFill>
                  <a:srgbClr val="004990"/>
                </a:solidFill>
              </a:rPr>
              <a:t>Sustained programmatic effort to reduce STIs likely required</a:t>
            </a:r>
          </a:p>
          <a:p>
            <a:endParaRPr lang="en-US" sz="1700" dirty="0">
              <a:solidFill>
                <a:srgbClr val="004990"/>
              </a:solidFill>
            </a:endParaRPr>
          </a:p>
          <a:p>
            <a:r>
              <a:rPr lang="en-US" dirty="0">
                <a:solidFill>
                  <a:srgbClr val="004990"/>
                </a:solidFill>
              </a:rPr>
              <a:t>PIA expected to increase once model allows:</a:t>
            </a:r>
          </a:p>
          <a:p>
            <a:pPr lvl="1"/>
            <a:r>
              <a:rPr lang="en-US" dirty="0">
                <a:solidFill>
                  <a:srgbClr val="004990"/>
                </a:solidFill>
              </a:rPr>
              <a:t>Enforced correlation of HIV and STI screening (Provider, DIS)</a:t>
            </a:r>
          </a:p>
          <a:p>
            <a:pPr lvl="1"/>
            <a:r>
              <a:rPr lang="en-US" dirty="0">
                <a:solidFill>
                  <a:srgbClr val="004990"/>
                </a:solidFill>
              </a:rPr>
              <a:t>Effects of STIs on HIV transmission </a:t>
            </a:r>
            <a:r>
              <a:rPr lang="en-US" u="sng" dirty="0">
                <a:solidFill>
                  <a:srgbClr val="004990"/>
                </a:solidFill>
              </a:rPr>
              <a:t>and</a:t>
            </a:r>
            <a:r>
              <a:rPr lang="en-US" dirty="0">
                <a:solidFill>
                  <a:srgbClr val="004990"/>
                </a:solidFill>
              </a:rPr>
              <a:t> acquisition</a:t>
            </a:r>
          </a:p>
          <a:p>
            <a:endParaRPr lang="en-US" sz="1700" dirty="0">
              <a:solidFill>
                <a:srgbClr val="004990"/>
              </a:solidFill>
            </a:endParaRPr>
          </a:p>
          <a:p>
            <a:r>
              <a:rPr lang="en-US" dirty="0">
                <a:solidFill>
                  <a:srgbClr val="004990"/>
                </a:solidFill>
              </a:rPr>
              <a:t>Future work</a:t>
            </a:r>
          </a:p>
          <a:p>
            <a:pPr lvl="1"/>
            <a:r>
              <a:rPr lang="en-US" dirty="0">
                <a:solidFill>
                  <a:srgbClr val="004990"/>
                </a:solidFill>
              </a:rPr>
              <a:t>Other STI control programs (serostatus-specific screening?)</a:t>
            </a:r>
          </a:p>
          <a:p>
            <a:pPr lvl="1"/>
            <a:endParaRPr lang="en-US" dirty="0">
              <a:solidFill>
                <a:srgbClr val="004990"/>
              </a:solidFill>
            </a:endParaRPr>
          </a:p>
        </p:txBody>
      </p:sp>
    </p:spTree>
    <p:extLst>
      <p:ext uri="{BB962C8B-B14F-4D97-AF65-F5344CB8AC3E}">
        <p14:creationId xmlns:p14="http://schemas.microsoft.com/office/powerpoint/2010/main" val="411039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7B23C-5B7C-4604-84E7-7E2600BC1F8B}"/>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E50F3C45-782E-4AA8-B10C-EE3095AF9E4B}"/>
              </a:ext>
            </a:extLst>
          </p:cNvPr>
          <p:cNvSpPr>
            <a:spLocks noGrp="1"/>
          </p:cNvSpPr>
          <p:nvPr>
            <p:ph idx="1"/>
          </p:nvPr>
        </p:nvSpPr>
        <p:spPr>
          <a:xfrm>
            <a:off x="457200" y="1467555"/>
            <a:ext cx="3638550" cy="5029200"/>
          </a:xfrm>
        </p:spPr>
        <p:txBody>
          <a:bodyPr>
            <a:normAutofit/>
          </a:bodyPr>
          <a:lstStyle/>
          <a:p>
            <a:r>
              <a:rPr lang="en-US" dirty="0"/>
              <a:t>CAMP Public Health Advisory Group</a:t>
            </a:r>
          </a:p>
          <a:p>
            <a:r>
              <a:rPr lang="en-US" dirty="0"/>
              <a:t>CDC</a:t>
            </a:r>
          </a:p>
          <a:p>
            <a:pPr lvl="1"/>
            <a:r>
              <a:rPr lang="en-US" dirty="0"/>
              <a:t>OD</a:t>
            </a:r>
          </a:p>
          <a:p>
            <a:pPr lvl="1"/>
            <a:r>
              <a:rPr lang="en-US" dirty="0"/>
              <a:t>DHAP</a:t>
            </a:r>
          </a:p>
          <a:p>
            <a:pPr lvl="1"/>
            <a:r>
              <a:rPr lang="en-US" dirty="0"/>
              <a:t>DSTDP</a:t>
            </a:r>
          </a:p>
          <a:p>
            <a:pPr lvl="1"/>
            <a:r>
              <a:rPr lang="en-US" dirty="0"/>
              <a:t>Jonathan Mermin</a:t>
            </a:r>
          </a:p>
          <a:p>
            <a:pPr lvl="1"/>
            <a:r>
              <a:rPr lang="en-US" dirty="0"/>
              <a:t>Michelle Van Handel</a:t>
            </a:r>
          </a:p>
          <a:p>
            <a:pPr lvl="1"/>
            <a:r>
              <a:rPr lang="en-US" dirty="0"/>
              <a:t>Kyle Bernstein</a:t>
            </a:r>
          </a:p>
          <a:p>
            <a:pPr lvl="1"/>
            <a:r>
              <a:rPr lang="en-US" dirty="0"/>
              <a:t>Harrell Chesson</a:t>
            </a:r>
          </a:p>
          <a:p>
            <a:pPr lvl="1"/>
            <a:r>
              <a:rPr lang="en-US" dirty="0"/>
              <a:t>Thomas Gift</a:t>
            </a:r>
          </a:p>
          <a:p>
            <a:pPr lvl="1"/>
            <a:r>
              <a:rPr lang="en-US" dirty="0"/>
              <a:t>Kim Workowski</a:t>
            </a:r>
          </a:p>
        </p:txBody>
      </p:sp>
      <p:sp>
        <p:nvSpPr>
          <p:cNvPr id="4" name="Content Placeholder 2">
            <a:extLst>
              <a:ext uri="{FF2B5EF4-FFF2-40B4-BE49-F238E27FC236}">
                <a16:creationId xmlns:a16="http://schemas.microsoft.com/office/drawing/2014/main" id="{E50F3C45-782E-4AA8-B10C-EE3095AF9E4B}"/>
              </a:ext>
            </a:extLst>
          </p:cNvPr>
          <p:cNvSpPr txBox="1">
            <a:spLocks/>
          </p:cNvSpPr>
          <p:nvPr/>
        </p:nvSpPr>
        <p:spPr>
          <a:xfrm>
            <a:off x="5372100" y="1467555"/>
            <a:ext cx="3467099" cy="5029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Emory University</a:t>
            </a:r>
          </a:p>
          <a:p>
            <a:pPr lvl="1"/>
            <a:r>
              <a:rPr lang="en-US" dirty="0"/>
              <a:t>Emeli Anderson</a:t>
            </a:r>
          </a:p>
          <a:p>
            <a:pPr lvl="1"/>
            <a:r>
              <a:rPr lang="en-US" dirty="0"/>
              <a:t>Shawnee Anderson</a:t>
            </a:r>
          </a:p>
          <a:p>
            <a:pPr lvl="1"/>
            <a:r>
              <a:rPr lang="en-US" dirty="0"/>
              <a:t>Samuel Jenness</a:t>
            </a:r>
          </a:p>
          <a:p>
            <a:pPr lvl="1"/>
            <a:r>
              <a:rPr lang="en-US" dirty="0"/>
              <a:t>Jeb Jones</a:t>
            </a:r>
          </a:p>
          <a:p>
            <a:pPr lvl="1"/>
            <a:r>
              <a:rPr lang="en-US"/>
              <a:t>Patrick Sullivan</a:t>
            </a:r>
            <a:endParaRPr lang="en-US" dirty="0"/>
          </a:p>
          <a:p>
            <a:pPr lvl="1"/>
            <a:r>
              <a:rPr lang="en-US" dirty="0"/>
              <a:t>Monica Trigg</a:t>
            </a:r>
            <a:endParaRPr lang="en-US" sz="1400" dirty="0"/>
          </a:p>
          <a:p>
            <a:r>
              <a:rPr lang="en-US" dirty="0"/>
              <a:t>Albany</a:t>
            </a:r>
          </a:p>
          <a:p>
            <a:pPr lvl="1"/>
            <a:r>
              <a:rPr lang="en-US" dirty="0"/>
              <a:t>Eli Rosenberg</a:t>
            </a:r>
          </a:p>
          <a:p>
            <a:r>
              <a:rPr lang="en-US" dirty="0"/>
              <a:t>Harvard/</a:t>
            </a:r>
            <a:r>
              <a:rPr lang="en-US" dirty="0" err="1"/>
              <a:t>UToronto</a:t>
            </a:r>
            <a:endParaRPr lang="en-US" dirty="0"/>
          </a:p>
          <a:p>
            <a:pPr lvl="1"/>
            <a:r>
              <a:rPr lang="en-US" dirty="0"/>
              <a:t>Ashleigh Tuite</a:t>
            </a:r>
          </a:p>
        </p:txBody>
      </p:sp>
    </p:spTree>
    <p:extLst>
      <p:ext uri="{BB962C8B-B14F-4D97-AF65-F5344CB8AC3E}">
        <p14:creationId xmlns:p14="http://schemas.microsoft.com/office/powerpoint/2010/main" val="1751669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Appendix</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82165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280" y="172463"/>
            <a:ext cx="7113390" cy="994172"/>
          </a:xfrm>
        </p:spPr>
        <p:txBody>
          <a:bodyPr>
            <a:normAutofit fontScale="90000"/>
          </a:bodyPr>
          <a:lstStyle/>
          <a:p>
            <a:r>
              <a:rPr lang="en-US" dirty="0"/>
              <a:t>Screening Recommendations: </a:t>
            </a:r>
            <a:br>
              <a:rPr lang="en-US" dirty="0"/>
            </a:br>
            <a:r>
              <a:rPr lang="en-US" dirty="0"/>
              <a:t>2015 STD Treatment Guidelines</a:t>
            </a:r>
          </a:p>
        </p:txBody>
      </p:sp>
      <p:sp>
        <p:nvSpPr>
          <p:cNvPr id="3" name="Content Placeholder 2"/>
          <p:cNvSpPr>
            <a:spLocks noGrp="1"/>
          </p:cNvSpPr>
          <p:nvPr>
            <p:ph idx="1"/>
          </p:nvPr>
        </p:nvSpPr>
        <p:spPr>
          <a:xfrm>
            <a:off x="382088" y="1447800"/>
            <a:ext cx="8533311" cy="4408577"/>
          </a:xfrm>
        </p:spPr>
        <p:txBody>
          <a:bodyPr>
            <a:normAutofit/>
          </a:bodyPr>
          <a:lstStyle/>
          <a:p>
            <a:endParaRPr lang="en-US" sz="2900" dirty="0">
              <a:solidFill>
                <a:schemeClr val="tx1"/>
              </a:solidFill>
            </a:endParaRPr>
          </a:p>
          <a:p>
            <a:endParaRPr lang="en-US" sz="2900" dirty="0">
              <a:solidFill>
                <a:schemeClr val="tx1"/>
              </a:solidFill>
            </a:endParaRPr>
          </a:p>
          <a:p>
            <a:endParaRPr lang="en-US" sz="2900" dirty="0">
              <a:solidFill>
                <a:schemeClr val="tx1"/>
              </a:solidFill>
            </a:endParaRPr>
          </a:p>
          <a:p>
            <a:endParaRPr lang="en-US" sz="2900" dirty="0">
              <a:solidFill>
                <a:schemeClr val="tx1"/>
              </a:solidFill>
            </a:endParaRPr>
          </a:p>
          <a:p>
            <a:endParaRPr lang="en-US" sz="2900" dirty="0">
              <a:solidFill>
                <a:schemeClr val="tx1"/>
              </a:solidFill>
            </a:endParaRPr>
          </a:p>
          <a:p>
            <a:pPr lvl="1"/>
            <a:endParaRPr lang="en-US" sz="2600" dirty="0">
              <a:solidFill>
                <a:schemeClr val="tx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val="1731676009"/>
              </p:ext>
            </p:extLst>
          </p:nvPr>
        </p:nvGraphicFramePr>
        <p:xfrm>
          <a:off x="506112" y="1422087"/>
          <a:ext cx="8051794" cy="2423183"/>
        </p:xfrm>
        <a:graphic>
          <a:graphicData uri="http://schemas.openxmlformats.org/drawingml/2006/table">
            <a:tbl>
              <a:tblPr firstRow="1" firstCol="1" bandRow="1">
                <a:tableStyleId>{5C22544A-7EE6-4342-B048-85BDC9FD1C3A}</a:tableStyleId>
              </a:tblPr>
              <a:tblGrid>
                <a:gridCol w="2012556">
                  <a:extLst>
                    <a:ext uri="{9D8B030D-6E8A-4147-A177-3AD203B41FA5}">
                      <a16:colId xmlns:a16="http://schemas.microsoft.com/office/drawing/2014/main" val="874272950"/>
                    </a:ext>
                  </a:extLst>
                </a:gridCol>
                <a:gridCol w="2012556">
                  <a:extLst>
                    <a:ext uri="{9D8B030D-6E8A-4147-A177-3AD203B41FA5}">
                      <a16:colId xmlns:a16="http://schemas.microsoft.com/office/drawing/2014/main" val="3097333074"/>
                    </a:ext>
                  </a:extLst>
                </a:gridCol>
                <a:gridCol w="2013341">
                  <a:extLst>
                    <a:ext uri="{9D8B030D-6E8A-4147-A177-3AD203B41FA5}">
                      <a16:colId xmlns:a16="http://schemas.microsoft.com/office/drawing/2014/main" val="3817514074"/>
                    </a:ext>
                  </a:extLst>
                </a:gridCol>
                <a:gridCol w="2013341">
                  <a:extLst>
                    <a:ext uri="{9D8B030D-6E8A-4147-A177-3AD203B41FA5}">
                      <a16:colId xmlns:a16="http://schemas.microsoft.com/office/drawing/2014/main" val="2174047138"/>
                    </a:ext>
                  </a:extLst>
                </a:gridCol>
              </a:tblGrid>
              <a:tr h="388833">
                <a:tc gridSpan="4">
                  <a:txBody>
                    <a:bodyPr/>
                    <a:lstStyle/>
                    <a:p>
                      <a:pPr marL="0" marR="0" algn="l">
                        <a:lnSpc>
                          <a:spcPct val="107000"/>
                        </a:lnSpc>
                        <a:spcBef>
                          <a:spcPts val="0"/>
                        </a:spcBef>
                        <a:spcAft>
                          <a:spcPts val="0"/>
                        </a:spcAft>
                      </a:pPr>
                      <a:r>
                        <a:rPr lang="en-US" sz="1400" u="sng" dirty="0">
                          <a:effectLst/>
                          <a:latin typeface="+mn-lt"/>
                        </a:rPr>
                        <a:t>Screening</a:t>
                      </a:r>
                      <a:r>
                        <a:rPr lang="en-US" sz="1400" dirty="0">
                          <a:effectLst/>
                          <a:latin typeface="+mn-lt"/>
                        </a:rPr>
                        <a:t> Recommendations from the 2015 CDC Sexually Transmitted Disease Treatment Guidelines</a:t>
                      </a:r>
                      <a:endParaRPr lang="en-US" sz="1400" dirty="0">
                        <a:effectLst/>
                        <a:latin typeface="+mn-lt"/>
                        <a:ea typeface="Calibri" panose="020F0502020204030204" pitchFamily="34" charset="0"/>
                        <a:cs typeface="Times New Roman" panose="02020603050405020304" pitchFamily="18" charset="0"/>
                      </a:endParaRPr>
                    </a:p>
                  </a:txBody>
                  <a:tcPr marL="41012" marR="41012"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48026969"/>
                  </a:ext>
                </a:extLst>
              </a:tr>
              <a:tr h="216666">
                <a:tc>
                  <a:txBody>
                    <a:bodyPr/>
                    <a:lstStyle/>
                    <a:p>
                      <a:pPr marL="0" marR="0" algn="l">
                        <a:lnSpc>
                          <a:spcPct val="107000"/>
                        </a:lnSpc>
                        <a:spcBef>
                          <a:spcPts val="0"/>
                        </a:spcBef>
                        <a:spcAft>
                          <a:spcPts val="0"/>
                        </a:spcAft>
                      </a:pPr>
                      <a:r>
                        <a:rPr lang="en-US" sz="1400">
                          <a:effectLst/>
                          <a:latin typeface="+mn-lt"/>
                        </a:rPr>
                        <a:t> </a:t>
                      </a:r>
                      <a:endParaRPr lang="en-US" sz="1400">
                        <a:effectLst/>
                        <a:latin typeface="+mn-lt"/>
                        <a:ea typeface="Calibri" panose="020F0502020204030204" pitchFamily="34" charset="0"/>
                        <a:cs typeface="Times New Roman" panose="02020603050405020304" pitchFamily="18" charset="0"/>
                      </a:endParaRPr>
                    </a:p>
                  </a:txBody>
                  <a:tcPr marL="41012" marR="41012" marT="0" marB="0"/>
                </a:tc>
                <a:tc>
                  <a:txBody>
                    <a:bodyPr/>
                    <a:lstStyle/>
                    <a:p>
                      <a:pPr marL="0" marR="0" algn="l">
                        <a:lnSpc>
                          <a:spcPct val="107000"/>
                        </a:lnSpc>
                        <a:spcBef>
                          <a:spcPts val="0"/>
                        </a:spcBef>
                        <a:spcAft>
                          <a:spcPts val="0"/>
                        </a:spcAft>
                      </a:pPr>
                      <a:r>
                        <a:rPr lang="en-US" sz="1400">
                          <a:effectLst/>
                          <a:latin typeface="+mn-lt"/>
                        </a:rPr>
                        <a:t>Chlamydia</a:t>
                      </a:r>
                      <a:endParaRPr lang="en-US" sz="1400">
                        <a:effectLst/>
                        <a:latin typeface="+mn-lt"/>
                        <a:ea typeface="Calibri" panose="020F0502020204030204" pitchFamily="34" charset="0"/>
                        <a:cs typeface="Times New Roman" panose="02020603050405020304" pitchFamily="18" charset="0"/>
                      </a:endParaRPr>
                    </a:p>
                  </a:txBody>
                  <a:tcPr marL="41012" marR="41012" marT="0" marB="0"/>
                </a:tc>
                <a:tc>
                  <a:txBody>
                    <a:bodyPr/>
                    <a:lstStyle/>
                    <a:p>
                      <a:pPr marL="0" marR="0" algn="l">
                        <a:lnSpc>
                          <a:spcPct val="107000"/>
                        </a:lnSpc>
                        <a:spcBef>
                          <a:spcPts val="0"/>
                        </a:spcBef>
                        <a:spcAft>
                          <a:spcPts val="0"/>
                        </a:spcAft>
                      </a:pPr>
                      <a:r>
                        <a:rPr lang="en-US" sz="1400">
                          <a:effectLst/>
                          <a:latin typeface="+mn-lt"/>
                        </a:rPr>
                        <a:t>Gonorrhea</a:t>
                      </a:r>
                      <a:endParaRPr lang="en-US" sz="1400">
                        <a:effectLst/>
                        <a:latin typeface="+mn-lt"/>
                        <a:ea typeface="Calibri" panose="020F0502020204030204" pitchFamily="34" charset="0"/>
                        <a:cs typeface="Times New Roman" panose="02020603050405020304" pitchFamily="18" charset="0"/>
                      </a:endParaRPr>
                    </a:p>
                  </a:txBody>
                  <a:tcPr marL="41012" marR="41012" marT="0" marB="0"/>
                </a:tc>
                <a:tc>
                  <a:txBody>
                    <a:bodyPr/>
                    <a:lstStyle/>
                    <a:p>
                      <a:pPr marL="0" marR="0" algn="l">
                        <a:lnSpc>
                          <a:spcPct val="107000"/>
                        </a:lnSpc>
                        <a:spcBef>
                          <a:spcPts val="0"/>
                        </a:spcBef>
                        <a:spcAft>
                          <a:spcPts val="0"/>
                        </a:spcAft>
                      </a:pPr>
                      <a:r>
                        <a:rPr lang="en-US" sz="1400" dirty="0">
                          <a:effectLst/>
                          <a:latin typeface="+mn-lt"/>
                        </a:rPr>
                        <a:t>Syphilis</a:t>
                      </a:r>
                      <a:endParaRPr lang="en-US" sz="1400" dirty="0">
                        <a:effectLst/>
                        <a:latin typeface="+mn-lt"/>
                        <a:ea typeface="Calibri" panose="020F0502020204030204" pitchFamily="34" charset="0"/>
                        <a:cs typeface="Times New Roman" panose="02020603050405020304" pitchFamily="18" charset="0"/>
                      </a:endParaRPr>
                    </a:p>
                  </a:txBody>
                  <a:tcPr marL="41012" marR="41012" marT="0" marB="0"/>
                </a:tc>
                <a:extLst>
                  <a:ext uri="{0D108BD9-81ED-4DB2-BD59-A6C34878D82A}">
                    <a16:rowId xmlns:a16="http://schemas.microsoft.com/office/drawing/2014/main" val="1241999899"/>
                  </a:ext>
                </a:extLst>
              </a:tr>
              <a:tr h="1696266">
                <a:tc>
                  <a:txBody>
                    <a:bodyPr/>
                    <a:lstStyle/>
                    <a:p>
                      <a:pPr marL="0" marR="0" algn="l">
                        <a:lnSpc>
                          <a:spcPct val="107000"/>
                        </a:lnSpc>
                        <a:spcBef>
                          <a:spcPts val="0"/>
                        </a:spcBef>
                        <a:spcAft>
                          <a:spcPts val="0"/>
                        </a:spcAft>
                      </a:pPr>
                      <a:r>
                        <a:rPr lang="en-US" sz="1400" dirty="0">
                          <a:effectLst/>
                          <a:latin typeface="+mn-lt"/>
                        </a:rPr>
                        <a:t>Men who have sex with men (MSM)</a:t>
                      </a:r>
                      <a:endParaRPr lang="en-US" sz="1400" dirty="0">
                        <a:effectLst/>
                        <a:latin typeface="+mn-lt"/>
                        <a:ea typeface="Calibri" panose="020F0502020204030204" pitchFamily="34" charset="0"/>
                        <a:cs typeface="Times New Roman" panose="02020603050405020304" pitchFamily="18" charset="0"/>
                      </a:endParaRPr>
                    </a:p>
                  </a:txBody>
                  <a:tcPr marL="41012" marR="41012" marT="0" marB="0"/>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400" u="none" dirty="0">
                          <a:effectLst/>
                          <a:latin typeface="+mn-lt"/>
                        </a:rPr>
                        <a:t>At least annually for sexually active MSM at sites of contact (urethra, rectum) regardless of condom use</a:t>
                      </a:r>
                    </a:p>
                    <a:p>
                      <a:pPr marL="342900" marR="0" lvl="0" indent="-342900" algn="l">
                        <a:lnSpc>
                          <a:spcPct val="107000"/>
                        </a:lnSpc>
                        <a:spcBef>
                          <a:spcPts val="0"/>
                        </a:spcBef>
                        <a:spcAft>
                          <a:spcPts val="0"/>
                        </a:spcAft>
                        <a:buFont typeface="Symbol" panose="05050102010706020507" pitchFamily="18" charset="2"/>
                        <a:buChar char=""/>
                      </a:pPr>
                      <a:r>
                        <a:rPr lang="en-US" sz="1400" u="none" dirty="0">
                          <a:effectLst/>
                          <a:latin typeface="+mn-lt"/>
                        </a:rPr>
                        <a:t>Every 3 to 6 months if at increased risk</a:t>
                      </a:r>
                      <a:endParaRPr lang="en-US" sz="1400" u="none" dirty="0">
                        <a:effectLst/>
                        <a:latin typeface="+mn-lt"/>
                        <a:ea typeface="Calibri" panose="020F0502020204030204" pitchFamily="34" charset="0"/>
                        <a:cs typeface="Times New Roman" panose="02020603050405020304" pitchFamily="18" charset="0"/>
                      </a:endParaRPr>
                    </a:p>
                  </a:txBody>
                  <a:tcPr marL="41012" marR="41012" marT="0" marB="0"/>
                </a:tc>
                <a:tc>
                  <a:txBody>
                    <a:bodyPr/>
                    <a:lstStyle/>
                    <a:p>
                      <a:pPr marL="342900" marR="0" lvl="0" indent="-342900" algn="l">
                        <a:buFont typeface="Symbol" panose="05050102010706020507" pitchFamily="18" charset="2"/>
                        <a:buChar char=""/>
                      </a:pPr>
                      <a:r>
                        <a:rPr lang="en-US" sz="1400" u="none" dirty="0">
                          <a:effectLst/>
                          <a:latin typeface="+mn-lt"/>
                        </a:rPr>
                        <a:t>At least annually for sexually active MSM at sites of contact (urethra, rectum, pharynx) regardless of condom use</a:t>
                      </a:r>
                    </a:p>
                    <a:p>
                      <a:pPr marL="342900" marR="0" lvl="0" indent="-342900" algn="l">
                        <a:buFont typeface="Symbol" panose="05050102010706020507" pitchFamily="18" charset="2"/>
                        <a:buChar char=""/>
                      </a:pPr>
                      <a:r>
                        <a:rPr lang="en-US" sz="1400" u="none" dirty="0">
                          <a:effectLst/>
                          <a:latin typeface="+mn-lt"/>
                        </a:rPr>
                        <a:t>Every 3 to 6 months if at increased risk</a:t>
                      </a:r>
                      <a:endParaRPr lang="en-US" sz="1400" u="none" dirty="0">
                        <a:effectLst/>
                        <a:latin typeface="+mn-lt"/>
                        <a:ea typeface="Times New Roman" panose="02020603050405020304" pitchFamily="18" charset="0"/>
                        <a:cs typeface="Times New Roman" panose="02020603050405020304" pitchFamily="18" charset="0"/>
                      </a:endParaRPr>
                    </a:p>
                  </a:txBody>
                  <a:tcPr marL="41012" marR="41012" marT="0" marB="0"/>
                </a:tc>
                <a:tc>
                  <a:txBody>
                    <a:bodyPr/>
                    <a:lstStyle/>
                    <a:p>
                      <a:pPr marL="342900" marR="0" lvl="0" indent="-342900" algn="l">
                        <a:buFont typeface="Symbol" panose="05050102010706020507" pitchFamily="18" charset="2"/>
                        <a:buChar char=""/>
                      </a:pPr>
                      <a:r>
                        <a:rPr lang="en-US" sz="1400" u="none" dirty="0">
                          <a:effectLst/>
                          <a:latin typeface="+mn-lt"/>
                        </a:rPr>
                        <a:t>At least annually for sexually active MSM</a:t>
                      </a:r>
                    </a:p>
                    <a:p>
                      <a:pPr marL="342900" marR="0" lvl="0" indent="-342900" algn="l">
                        <a:buFont typeface="Symbol" panose="05050102010706020507" pitchFamily="18" charset="2"/>
                        <a:buChar char=""/>
                      </a:pPr>
                      <a:r>
                        <a:rPr lang="en-US" sz="1400" u="none" dirty="0">
                          <a:effectLst/>
                          <a:latin typeface="+mn-lt"/>
                        </a:rPr>
                        <a:t>Every 3 to 6 months if at increased risk</a:t>
                      </a:r>
                    </a:p>
                    <a:p>
                      <a:pPr marL="0" marR="0" algn="l">
                        <a:lnSpc>
                          <a:spcPct val="107000"/>
                        </a:lnSpc>
                        <a:spcBef>
                          <a:spcPts val="0"/>
                        </a:spcBef>
                        <a:spcAft>
                          <a:spcPts val="0"/>
                        </a:spcAft>
                      </a:pPr>
                      <a:r>
                        <a:rPr lang="en-US" sz="1400" u="none" dirty="0">
                          <a:effectLst/>
                          <a:latin typeface="+mn-lt"/>
                        </a:rPr>
                        <a:t> </a:t>
                      </a:r>
                      <a:endParaRPr lang="en-US" sz="1400" u="none" dirty="0">
                        <a:effectLst/>
                        <a:latin typeface="+mn-lt"/>
                        <a:ea typeface="Calibri" panose="020F0502020204030204" pitchFamily="34" charset="0"/>
                        <a:cs typeface="Times New Roman" panose="02020603050405020304" pitchFamily="18" charset="0"/>
                      </a:endParaRPr>
                    </a:p>
                  </a:txBody>
                  <a:tcPr marL="41012" marR="41012" marT="0" marB="0"/>
                </a:tc>
                <a:extLst>
                  <a:ext uri="{0D108BD9-81ED-4DB2-BD59-A6C34878D82A}">
                    <a16:rowId xmlns:a16="http://schemas.microsoft.com/office/drawing/2014/main" val="3564277581"/>
                  </a:ext>
                </a:extLst>
              </a:tr>
            </a:tbl>
          </a:graphicData>
        </a:graphic>
      </p:graphicFrame>
      <p:sp>
        <p:nvSpPr>
          <p:cNvPr id="5" name="TextBox 4"/>
          <p:cNvSpPr txBox="1"/>
          <p:nvPr/>
        </p:nvSpPr>
        <p:spPr>
          <a:xfrm>
            <a:off x="382089" y="6043459"/>
            <a:ext cx="7276012" cy="203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a:r>
              <a:rPr lang="en-US" sz="825" dirty="0">
                <a:cs typeface="Arial" panose="020B0604020202020204" pitchFamily="34" charset="0"/>
              </a:rPr>
              <a:t>Centers for Disease Control and Prevention. Sexually Transmitted Diseases Treatment Guidelines, 2015.  </a:t>
            </a:r>
            <a:endParaRPr lang="en-US" sz="825" dirty="0">
              <a:solidFill>
                <a:srgbClr val="000000"/>
              </a:solidFill>
              <a:cs typeface="Arial" panose="020B0604020202020204" pitchFamily="34" charset="0"/>
              <a:sym typeface="Helvetica Light"/>
            </a:endParaRPr>
          </a:p>
        </p:txBody>
      </p:sp>
      <p:sp>
        <p:nvSpPr>
          <p:cNvPr id="6" name="TextBox 5"/>
          <p:cNvSpPr txBox="1"/>
          <p:nvPr/>
        </p:nvSpPr>
        <p:spPr>
          <a:xfrm>
            <a:off x="382088" y="6211503"/>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a:r>
              <a:rPr lang="en-US" sz="825" dirty="0">
                <a:cs typeface="Arial" panose="020B0604020202020204" pitchFamily="34" charset="0"/>
                <a:sym typeface="Helvetica Neue"/>
              </a:rPr>
              <a:t>USPSTF, </a:t>
            </a:r>
            <a:r>
              <a:rPr lang="en-US" sz="825" dirty="0" err="1">
                <a:cs typeface="Arial" panose="020B0604020202020204" pitchFamily="34" charset="0"/>
                <a:sym typeface="Helvetica Neue"/>
              </a:rPr>
              <a:t>Bibbons</a:t>
            </a:r>
            <a:r>
              <a:rPr lang="en-US" sz="825" dirty="0">
                <a:cs typeface="Arial" panose="020B0604020202020204" pitchFamily="34" charset="0"/>
                <a:sym typeface="Helvetica Neue"/>
              </a:rPr>
              <a:t>-Domingo K, Grossman DC, Curry SJ, Davidson KW, </a:t>
            </a:r>
            <a:r>
              <a:rPr lang="en-US" sz="825" dirty="0" err="1">
                <a:cs typeface="Arial" panose="020B0604020202020204" pitchFamily="34" charset="0"/>
                <a:sym typeface="Helvetica Neue"/>
              </a:rPr>
              <a:t>Epling</a:t>
            </a:r>
            <a:r>
              <a:rPr lang="en-US" sz="825" dirty="0">
                <a:cs typeface="Arial" panose="020B0604020202020204" pitchFamily="34" charset="0"/>
                <a:sym typeface="Helvetica Neue"/>
              </a:rPr>
              <a:t> JW Jr, Garcia FA, Gillman MW, Harper DM, Kemper AR, </a:t>
            </a:r>
            <a:r>
              <a:rPr lang="en-US" sz="825" dirty="0" err="1">
                <a:cs typeface="Arial" panose="020B0604020202020204" pitchFamily="34" charset="0"/>
                <a:sym typeface="Helvetica Neue"/>
              </a:rPr>
              <a:t>Krist</a:t>
            </a:r>
            <a:r>
              <a:rPr lang="en-US" sz="825" dirty="0">
                <a:cs typeface="Arial" panose="020B0604020202020204" pitchFamily="34" charset="0"/>
                <a:sym typeface="Helvetica Neue"/>
              </a:rPr>
              <a:t> AH, </a:t>
            </a:r>
            <a:r>
              <a:rPr lang="en-US" sz="825" dirty="0" err="1">
                <a:cs typeface="Arial" panose="020B0604020202020204" pitchFamily="34" charset="0"/>
                <a:sym typeface="Helvetica Neue"/>
              </a:rPr>
              <a:t>Kurth</a:t>
            </a:r>
            <a:r>
              <a:rPr lang="en-US" sz="825" dirty="0">
                <a:cs typeface="Arial" panose="020B0604020202020204" pitchFamily="34" charset="0"/>
                <a:sym typeface="Helvetica Neue"/>
              </a:rPr>
              <a:t> AE, </a:t>
            </a:r>
            <a:r>
              <a:rPr lang="en-US" sz="825" dirty="0" err="1">
                <a:cs typeface="Arial" panose="020B0604020202020204" pitchFamily="34" charset="0"/>
                <a:sym typeface="Helvetica Neue"/>
              </a:rPr>
              <a:t>Landefeld</a:t>
            </a:r>
            <a:r>
              <a:rPr lang="en-US" sz="825" dirty="0">
                <a:cs typeface="Arial" panose="020B0604020202020204" pitchFamily="34" charset="0"/>
                <a:sym typeface="Helvetica Neue"/>
              </a:rPr>
              <a:t> CS, </a:t>
            </a:r>
            <a:r>
              <a:rPr lang="en-US" sz="825" dirty="0" err="1">
                <a:cs typeface="Arial" panose="020B0604020202020204" pitchFamily="34" charset="0"/>
                <a:sym typeface="Helvetica Neue"/>
              </a:rPr>
              <a:t>Mangione</a:t>
            </a:r>
            <a:r>
              <a:rPr lang="en-US" sz="825" dirty="0">
                <a:cs typeface="Arial" panose="020B0604020202020204" pitchFamily="34" charset="0"/>
                <a:sym typeface="Helvetica Neue"/>
              </a:rPr>
              <a:t> CM, Phillips WR, Phipps MG, </a:t>
            </a:r>
            <a:r>
              <a:rPr lang="en-US" sz="825" dirty="0" err="1">
                <a:cs typeface="Arial" panose="020B0604020202020204" pitchFamily="34" charset="0"/>
                <a:sym typeface="Helvetica Neue"/>
              </a:rPr>
              <a:t>Pignone</a:t>
            </a:r>
            <a:r>
              <a:rPr lang="en-US" sz="825" dirty="0">
                <a:cs typeface="Arial" panose="020B0604020202020204" pitchFamily="34" charset="0"/>
                <a:sym typeface="Helvetica Neue"/>
              </a:rPr>
              <a:t> MP. Screening for syphilis infection in </a:t>
            </a:r>
            <a:r>
              <a:rPr lang="en-US" sz="825" dirty="0" err="1">
                <a:cs typeface="Arial" panose="020B0604020202020204" pitchFamily="34" charset="0"/>
                <a:sym typeface="Helvetica Neue"/>
              </a:rPr>
              <a:t>nonpregnant</a:t>
            </a:r>
            <a:r>
              <a:rPr lang="en-US" sz="825" dirty="0">
                <a:cs typeface="Arial" panose="020B0604020202020204" pitchFamily="34" charset="0"/>
                <a:sym typeface="Helvetica Neue"/>
              </a:rPr>
              <a:t> adults and adolescents: US Preventive Services Task Force Recommendation Statement. JAMA 2016;315(21):2321-2327.</a:t>
            </a:r>
            <a:r>
              <a:rPr lang="en-US" sz="825" baseline="30000" dirty="0">
                <a:cs typeface="Arial" panose="020B0604020202020204" pitchFamily="34" charset="0"/>
                <a:sym typeface="Helvetica Neue"/>
              </a:rPr>
              <a:t>2</a:t>
            </a:r>
            <a:endParaRPr lang="en-US" sz="825" dirty="0">
              <a:cs typeface="Arial" panose="020B0604020202020204" pitchFamily="34" charset="0"/>
              <a:sym typeface="Helvetica Neue"/>
            </a:endParaRPr>
          </a:p>
        </p:txBody>
      </p:sp>
      <p:graphicFrame>
        <p:nvGraphicFramePr>
          <p:cNvPr id="7" name="Content Placeholder 4">
            <a:extLst>
              <a:ext uri="{FF2B5EF4-FFF2-40B4-BE49-F238E27FC236}">
                <a16:creationId xmlns:a16="http://schemas.microsoft.com/office/drawing/2014/main" id="{E84ED0F6-97D0-49DA-A570-0C72F8259C09}"/>
              </a:ext>
            </a:extLst>
          </p:cNvPr>
          <p:cNvGraphicFramePr>
            <a:graphicFrameLocks/>
          </p:cNvGraphicFramePr>
          <p:nvPr>
            <p:extLst/>
          </p:nvPr>
        </p:nvGraphicFramePr>
        <p:xfrm>
          <a:off x="338667" y="3880928"/>
          <a:ext cx="8624710" cy="958322"/>
        </p:xfrm>
        <a:graphic>
          <a:graphicData uri="http://schemas.openxmlformats.org/drawingml/2006/table">
            <a:tbl>
              <a:tblPr firstRow="1" firstCol="1" bandRow="1">
                <a:tableStyleId>{5C22544A-7EE6-4342-B048-85BDC9FD1C3A}</a:tableStyleId>
              </a:tblPr>
              <a:tblGrid>
                <a:gridCol w="875631">
                  <a:extLst>
                    <a:ext uri="{9D8B030D-6E8A-4147-A177-3AD203B41FA5}">
                      <a16:colId xmlns:a16="http://schemas.microsoft.com/office/drawing/2014/main" val="84592888"/>
                    </a:ext>
                  </a:extLst>
                </a:gridCol>
                <a:gridCol w="2618400">
                  <a:extLst>
                    <a:ext uri="{9D8B030D-6E8A-4147-A177-3AD203B41FA5}">
                      <a16:colId xmlns:a16="http://schemas.microsoft.com/office/drawing/2014/main" val="2563991397"/>
                    </a:ext>
                  </a:extLst>
                </a:gridCol>
                <a:gridCol w="2733472">
                  <a:extLst>
                    <a:ext uri="{9D8B030D-6E8A-4147-A177-3AD203B41FA5}">
                      <a16:colId xmlns:a16="http://schemas.microsoft.com/office/drawing/2014/main" val="3150576928"/>
                    </a:ext>
                  </a:extLst>
                </a:gridCol>
                <a:gridCol w="2397207">
                  <a:extLst>
                    <a:ext uri="{9D8B030D-6E8A-4147-A177-3AD203B41FA5}">
                      <a16:colId xmlns:a16="http://schemas.microsoft.com/office/drawing/2014/main" val="3578372661"/>
                    </a:ext>
                  </a:extLst>
                </a:gridCol>
              </a:tblGrid>
              <a:tr h="171239">
                <a:tc>
                  <a:txBody>
                    <a:bodyPr/>
                    <a:lstStyle/>
                    <a:p>
                      <a:pPr marL="0" marR="0">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Gonorrhe</a:t>
                      </a:r>
                      <a:r>
                        <a:rPr lang="en-US" sz="1400" baseline="0" dirty="0">
                          <a:effectLst/>
                          <a:latin typeface="+mn-lt"/>
                          <a:ea typeface="Calibri" panose="020F0502020204030204" pitchFamily="34" charset="0"/>
                          <a:cs typeface="Times New Roman" panose="02020603050405020304" pitchFamily="18" charset="0"/>
                        </a:rPr>
                        <a:t>a incidence</a:t>
                      </a: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Chlamydia incidence</a:t>
                      </a: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HIV prevalence</a:t>
                      </a:r>
                    </a:p>
                  </a:txBody>
                  <a:tcPr marL="18082" marR="18082" marT="0" marB="0" anchor="ctr"/>
                </a:tc>
                <a:extLst>
                  <a:ext uri="{0D108BD9-81ED-4DB2-BD59-A6C34878D82A}">
                    <a16:rowId xmlns:a16="http://schemas.microsoft.com/office/drawing/2014/main" val="3037501531"/>
                  </a:ext>
                </a:extLst>
              </a:tr>
              <a:tr h="293667">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Target</a:t>
                      </a: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400" b="1" dirty="0">
                          <a:effectLst/>
                          <a:latin typeface="+mn-lt"/>
                          <a:ea typeface="Calibri" panose="020F0502020204030204" pitchFamily="34" charset="0"/>
                          <a:cs typeface="Times New Roman" panose="02020603050405020304" pitchFamily="18" charset="0"/>
                        </a:rPr>
                        <a:t>4.2 cases/100 person-years</a:t>
                      </a: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400" b="1" dirty="0">
                          <a:effectLst/>
                          <a:latin typeface="+mn-lt"/>
                          <a:ea typeface="Calibri" panose="020F0502020204030204" pitchFamily="34" charset="0"/>
                          <a:cs typeface="Times New Roman" panose="02020603050405020304" pitchFamily="18" charset="0"/>
                        </a:rPr>
                        <a:t>6.6</a:t>
                      </a:r>
                      <a:r>
                        <a:rPr lang="en-US" sz="1400" b="1" baseline="0" dirty="0">
                          <a:effectLst/>
                          <a:latin typeface="+mn-lt"/>
                          <a:ea typeface="Calibri" panose="020F0502020204030204" pitchFamily="34" charset="0"/>
                          <a:cs typeface="Times New Roman" panose="02020603050405020304" pitchFamily="18" charset="0"/>
                        </a:rPr>
                        <a:t> </a:t>
                      </a:r>
                      <a:r>
                        <a:rPr lang="en-US" sz="1400" b="1" dirty="0">
                          <a:effectLst/>
                          <a:latin typeface="+mn-lt"/>
                          <a:ea typeface="Calibri" panose="020F0502020204030204" pitchFamily="34" charset="0"/>
                          <a:cs typeface="Times New Roman" panose="02020603050405020304" pitchFamily="18" charset="0"/>
                        </a:rPr>
                        <a:t>cases</a:t>
                      </a:r>
                      <a:r>
                        <a:rPr lang="en-US" sz="1400" b="1" baseline="0" dirty="0">
                          <a:effectLst/>
                          <a:latin typeface="+mn-lt"/>
                          <a:ea typeface="Calibri" panose="020F0502020204030204" pitchFamily="34" charset="0"/>
                          <a:cs typeface="Times New Roman" panose="02020603050405020304" pitchFamily="18" charset="0"/>
                        </a:rPr>
                        <a:t>/100 person-years</a:t>
                      </a:r>
                      <a:endParaRPr lang="en-US" sz="1400" b="1"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400" b="1" dirty="0">
                          <a:effectLst/>
                          <a:latin typeface="+mn-lt"/>
                          <a:ea typeface="Calibri" panose="020F0502020204030204" pitchFamily="34" charset="0"/>
                          <a:cs typeface="Times New Roman" panose="02020603050405020304" pitchFamily="18" charset="0"/>
                        </a:rPr>
                        <a:t>15 cases/100 persons (15%)</a:t>
                      </a:r>
                    </a:p>
                  </a:txBody>
                  <a:tcPr marL="18082" marR="18082" marT="0" marB="0" anchor="ctr"/>
                </a:tc>
                <a:extLst>
                  <a:ext uri="{0D108BD9-81ED-4DB2-BD59-A6C34878D82A}">
                    <a16:rowId xmlns:a16="http://schemas.microsoft.com/office/drawing/2014/main" val="2033067870"/>
                  </a:ext>
                </a:extLst>
              </a:tr>
              <a:tr h="323106">
                <a:tc>
                  <a:txBody>
                    <a:bodyPr/>
                    <a:lstStyle/>
                    <a:p>
                      <a:pPr marL="0" marR="0">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Source</a:t>
                      </a:r>
                    </a:p>
                  </a:txBody>
                  <a:tcPr marL="18082" marR="18082" marT="0" marB="0" anchor="ctr"/>
                </a:tc>
                <a:tc>
                  <a: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400" dirty="0">
                          <a:effectLst/>
                          <a:latin typeface="+mn-lt"/>
                          <a:ea typeface="Calibri" panose="020F0502020204030204" pitchFamily="34" charset="0"/>
                          <a:cs typeface="Times New Roman" panose="02020603050405020304" pitchFamily="18" charset="0"/>
                        </a:rPr>
                        <a:t>Kojima </a:t>
                      </a:r>
                      <a:r>
                        <a:rPr lang="en-US" sz="1400" i="1" dirty="0">
                          <a:effectLst/>
                          <a:latin typeface="+mn-lt"/>
                          <a:ea typeface="Calibri" panose="020F0502020204030204" pitchFamily="34" charset="0"/>
                          <a:cs typeface="Times New Roman" panose="02020603050405020304" pitchFamily="18" charset="0"/>
                        </a:rPr>
                        <a:t>JAIDS</a:t>
                      </a:r>
                      <a:r>
                        <a:rPr lang="en-US" sz="1400" dirty="0">
                          <a:effectLst/>
                          <a:latin typeface="+mn-lt"/>
                          <a:ea typeface="Calibri" panose="020F0502020204030204" pitchFamily="34" charset="0"/>
                          <a:cs typeface="Times New Roman" panose="02020603050405020304" pitchFamily="18" charset="0"/>
                        </a:rPr>
                        <a:t> 2016</a:t>
                      </a:r>
                    </a:p>
                  </a:txBody>
                  <a:tcPr marL="18082" marR="18082" marT="0" marB="0" anchor="ctr"/>
                </a:tc>
                <a:tc>
                  <a:txBody>
                    <a:bodyPr/>
                    <a:lstStyle/>
                    <a:p>
                      <a:pPr marL="0" marR="0" lvl="0" indent="0" algn="l" defTabSz="914400" rtl="0" eaLnBrk="1" fontAlgn="auto" latinLnBrk="0" hangingPunct="1">
                        <a:lnSpc>
                          <a:spcPct val="107000"/>
                        </a:lnSpc>
                        <a:spcBef>
                          <a:spcPts val="0"/>
                        </a:spcBef>
                        <a:spcAft>
                          <a:spcPts val="0"/>
                        </a:spcAft>
                        <a:buClrTx/>
                        <a:buSzTx/>
                        <a:buFont typeface="Arial" panose="020B0604020202020204" pitchFamily="34" charset="0"/>
                        <a:buNone/>
                        <a:tabLst/>
                        <a:defRPr/>
                      </a:pPr>
                      <a:r>
                        <a:rPr lang="en-US" sz="1400" dirty="0">
                          <a:effectLst/>
                          <a:latin typeface="+mn-lt"/>
                          <a:ea typeface="Calibri" panose="020F0502020204030204" pitchFamily="34" charset="0"/>
                          <a:cs typeface="Times New Roman" panose="02020603050405020304" pitchFamily="18" charset="0"/>
                        </a:rPr>
                        <a:t>Kojima </a:t>
                      </a:r>
                      <a:r>
                        <a:rPr lang="en-US" sz="1400" i="1" dirty="0">
                          <a:effectLst/>
                          <a:latin typeface="+mn-lt"/>
                          <a:ea typeface="Calibri" panose="020F0502020204030204" pitchFamily="34" charset="0"/>
                          <a:cs typeface="Times New Roman" panose="02020603050405020304" pitchFamily="18" charset="0"/>
                        </a:rPr>
                        <a:t>JAIDS</a:t>
                      </a:r>
                      <a:r>
                        <a:rPr lang="en-US" sz="1400" dirty="0">
                          <a:effectLst/>
                          <a:latin typeface="+mn-lt"/>
                          <a:ea typeface="Calibri" panose="020F0502020204030204" pitchFamily="34" charset="0"/>
                          <a:cs typeface="Times New Roman" panose="02020603050405020304" pitchFamily="18" charset="0"/>
                        </a:rPr>
                        <a:t> 2016</a:t>
                      </a:r>
                    </a:p>
                  </a:txBody>
                  <a:tcPr marL="18082" marR="18082" marT="0" marB="0" anchor="ctr"/>
                </a:tc>
                <a:tc>
                  <a:txBody>
                    <a:bodyPr/>
                    <a:lstStyle/>
                    <a:p>
                      <a:pPr marL="0" marR="0" indent="0" algn="l">
                        <a:lnSpc>
                          <a:spcPct val="107000"/>
                        </a:lnSpc>
                        <a:spcBef>
                          <a:spcPts val="0"/>
                        </a:spcBef>
                        <a:spcAft>
                          <a:spcPts val="0"/>
                        </a:spcAft>
                        <a:buFont typeface="Arial" panose="020B0604020202020204" pitchFamily="34" charset="0"/>
                        <a:buNone/>
                      </a:pPr>
                      <a:r>
                        <a:rPr lang="en-US" sz="1400" dirty="0">
                          <a:effectLst/>
                          <a:latin typeface="+mn-lt"/>
                          <a:ea typeface="Calibri" panose="020F0502020204030204" pitchFamily="34" charset="0"/>
                          <a:cs typeface="Times New Roman" panose="02020603050405020304" pitchFamily="18" charset="0"/>
                        </a:rPr>
                        <a:t>Rosenberg et al. </a:t>
                      </a:r>
                      <a:r>
                        <a:rPr lang="en-US" sz="1400" i="1" dirty="0">
                          <a:effectLst/>
                          <a:latin typeface="+mn-lt"/>
                          <a:ea typeface="Calibri" panose="020F0502020204030204" pitchFamily="34" charset="0"/>
                          <a:cs typeface="Times New Roman" panose="02020603050405020304" pitchFamily="18" charset="0"/>
                        </a:rPr>
                        <a:t>JMIR Public</a:t>
                      </a:r>
                      <a:r>
                        <a:rPr lang="en-US" sz="1400" i="1" baseline="0" dirty="0">
                          <a:effectLst/>
                          <a:latin typeface="+mn-lt"/>
                          <a:ea typeface="Calibri" panose="020F0502020204030204" pitchFamily="34" charset="0"/>
                          <a:cs typeface="Times New Roman" panose="02020603050405020304" pitchFamily="18" charset="0"/>
                        </a:rPr>
                        <a:t> Health </a:t>
                      </a:r>
                      <a:r>
                        <a:rPr lang="en-US" sz="1400" i="1" baseline="0" dirty="0" err="1">
                          <a:effectLst/>
                          <a:latin typeface="+mn-lt"/>
                          <a:ea typeface="Calibri" panose="020F0502020204030204" pitchFamily="34" charset="0"/>
                          <a:cs typeface="Times New Roman" panose="02020603050405020304" pitchFamily="18" charset="0"/>
                        </a:rPr>
                        <a:t>Surveill</a:t>
                      </a:r>
                      <a:r>
                        <a:rPr lang="en-US" sz="1400" i="1" baseline="0" dirty="0">
                          <a:effectLst/>
                          <a:latin typeface="+mn-lt"/>
                          <a:ea typeface="Calibri" panose="020F0502020204030204" pitchFamily="34" charset="0"/>
                          <a:cs typeface="Times New Roman" panose="02020603050405020304" pitchFamily="18" charset="0"/>
                        </a:rPr>
                        <a:t> </a:t>
                      </a:r>
                      <a:r>
                        <a:rPr lang="en-US" sz="1400" baseline="0" dirty="0">
                          <a:effectLst/>
                          <a:latin typeface="+mn-lt"/>
                          <a:ea typeface="Calibri" panose="020F0502020204030204" pitchFamily="34" charset="0"/>
                          <a:cs typeface="Times New Roman" panose="02020603050405020304" pitchFamily="18" charset="0"/>
                        </a:rPr>
                        <a:t>2016 (National)</a:t>
                      </a: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2706857944"/>
                  </a:ext>
                </a:extLst>
              </a:tr>
            </a:tbl>
          </a:graphicData>
        </a:graphic>
      </p:graphicFrame>
      <p:graphicFrame>
        <p:nvGraphicFramePr>
          <p:cNvPr id="8" name="Content Placeholder 4">
            <a:extLst>
              <a:ext uri="{FF2B5EF4-FFF2-40B4-BE49-F238E27FC236}">
                <a16:creationId xmlns:a16="http://schemas.microsoft.com/office/drawing/2014/main" id="{72DAC6C8-03F4-4AB9-AECA-225201C97D78}"/>
              </a:ext>
            </a:extLst>
          </p:cNvPr>
          <p:cNvGraphicFramePr>
            <a:graphicFrameLocks/>
          </p:cNvGraphicFramePr>
          <p:nvPr>
            <p:extLst/>
          </p:nvPr>
        </p:nvGraphicFramePr>
        <p:xfrm>
          <a:off x="336389" y="4890228"/>
          <a:ext cx="8624708" cy="1101027"/>
        </p:xfrm>
        <a:graphic>
          <a:graphicData uri="http://schemas.openxmlformats.org/drawingml/2006/table">
            <a:tbl>
              <a:tblPr firstRow="1" firstCol="1" bandRow="1">
                <a:tableStyleId>{5C22544A-7EE6-4342-B048-85BDC9FD1C3A}</a:tableStyleId>
              </a:tblPr>
              <a:tblGrid>
                <a:gridCol w="1003116">
                  <a:extLst>
                    <a:ext uri="{9D8B030D-6E8A-4147-A177-3AD203B41FA5}">
                      <a16:colId xmlns:a16="http://schemas.microsoft.com/office/drawing/2014/main" val="84592888"/>
                    </a:ext>
                  </a:extLst>
                </a:gridCol>
                <a:gridCol w="1944930">
                  <a:extLst>
                    <a:ext uri="{9D8B030D-6E8A-4147-A177-3AD203B41FA5}">
                      <a16:colId xmlns:a16="http://schemas.microsoft.com/office/drawing/2014/main" val="2563991397"/>
                    </a:ext>
                  </a:extLst>
                </a:gridCol>
                <a:gridCol w="1938661">
                  <a:extLst>
                    <a:ext uri="{9D8B030D-6E8A-4147-A177-3AD203B41FA5}">
                      <a16:colId xmlns:a16="http://schemas.microsoft.com/office/drawing/2014/main" val="3150576928"/>
                    </a:ext>
                  </a:extLst>
                </a:gridCol>
                <a:gridCol w="2055764">
                  <a:extLst>
                    <a:ext uri="{9D8B030D-6E8A-4147-A177-3AD203B41FA5}">
                      <a16:colId xmlns:a16="http://schemas.microsoft.com/office/drawing/2014/main" val="3578372661"/>
                    </a:ext>
                  </a:extLst>
                </a:gridCol>
                <a:gridCol w="1682237">
                  <a:extLst>
                    <a:ext uri="{9D8B030D-6E8A-4147-A177-3AD203B41FA5}">
                      <a16:colId xmlns:a16="http://schemas.microsoft.com/office/drawing/2014/main" val="24418330"/>
                    </a:ext>
                  </a:extLst>
                </a:gridCol>
              </a:tblGrid>
              <a:tr h="31777">
                <a:tc>
                  <a:txBody>
                    <a:bodyPr/>
                    <a:lstStyle/>
                    <a:p>
                      <a:pPr marL="0" marR="0" algn="l">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tc gridSpan="2">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MSM diagnosed with HIV</a:t>
                      </a:r>
                    </a:p>
                  </a:txBody>
                  <a:tcPr marL="18082" marR="18082" marT="0" marB="0" anchor="ctr"/>
                </a:tc>
                <a:tc hMerge="1">
                  <a:txBody>
                    <a:bodyPr/>
                    <a:lstStyle/>
                    <a:p>
                      <a:pPr marL="0" marR="0" algn="ctr">
                        <a:lnSpc>
                          <a:spcPct val="107000"/>
                        </a:lnSpc>
                        <a:spcBef>
                          <a:spcPts val="0"/>
                        </a:spcBef>
                        <a:spcAft>
                          <a:spcPts val="0"/>
                        </a:spcAft>
                      </a:pPr>
                      <a:endParaRPr lang="en-US" sz="1100" dirty="0">
                        <a:effectLst/>
                        <a:latin typeface="Garamond" panose="02020404030301010803" pitchFamily="18" charset="0"/>
                        <a:ea typeface="Calibri" panose="020F0502020204030204" pitchFamily="34" charset="0"/>
                        <a:cs typeface="Times New Roman" panose="02020603050405020304" pitchFamily="18" charset="0"/>
                      </a:endParaRPr>
                    </a:p>
                  </a:txBody>
                  <a:tcPr marL="24109" marR="24109" marT="0" marB="0"/>
                </a:tc>
                <a:tc gridSpan="2">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HIV-negative MSM</a:t>
                      </a:r>
                    </a:p>
                  </a:txBody>
                  <a:tcPr marL="18082" marR="18082" marT="0" marB="0" anchor="ctr"/>
                </a:tc>
                <a:tc hMerge="1">
                  <a:txBody>
                    <a:bodyPr/>
                    <a:lstStyle/>
                    <a:p>
                      <a:pPr marL="0" marR="0" algn="ctr">
                        <a:lnSpc>
                          <a:spcPct val="107000"/>
                        </a:lnSpc>
                        <a:spcBef>
                          <a:spcPts val="0"/>
                        </a:spcBef>
                        <a:spcAft>
                          <a:spcPts val="0"/>
                        </a:spcAft>
                      </a:pPr>
                      <a:endParaRPr lang="en-US" sz="1100" dirty="0">
                        <a:effectLst/>
                        <a:latin typeface="Garamond" panose="02020404030301010803" pitchFamily="18" charset="0"/>
                        <a:ea typeface="Calibri" panose="020F0502020204030204" pitchFamily="34" charset="0"/>
                        <a:cs typeface="Times New Roman" panose="02020603050405020304" pitchFamily="18" charset="0"/>
                      </a:endParaRPr>
                    </a:p>
                  </a:txBody>
                  <a:tcPr marL="24109" marR="24109" marT="0" marB="0"/>
                </a:tc>
                <a:extLst>
                  <a:ext uri="{0D108BD9-81ED-4DB2-BD59-A6C34878D82A}">
                    <a16:rowId xmlns:a16="http://schemas.microsoft.com/office/drawing/2014/main" val="1530164218"/>
                  </a:ext>
                </a:extLst>
              </a:tr>
              <a:tr h="97375">
                <a:tc>
                  <a:txBody>
                    <a:bodyPr/>
                    <a:lstStyle/>
                    <a:p>
                      <a:pPr marL="0" marR="0" algn="l">
                        <a:lnSpc>
                          <a:spcPct val="107000"/>
                        </a:lnSpc>
                        <a:spcBef>
                          <a:spcPts val="0"/>
                        </a:spcBef>
                        <a:spcAft>
                          <a:spcPts val="0"/>
                        </a:spcAft>
                      </a:pP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Tested for gonorrhea in the last year</a:t>
                      </a: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Tested for chlamydia</a:t>
                      </a:r>
                      <a:r>
                        <a:rPr lang="en-US" sz="1400" baseline="0" dirty="0">
                          <a:effectLst/>
                          <a:latin typeface="+mn-lt"/>
                          <a:ea typeface="Calibri" panose="020F0502020204030204" pitchFamily="34" charset="0"/>
                          <a:cs typeface="Times New Roman" panose="02020603050405020304" pitchFamily="18" charset="0"/>
                        </a:rPr>
                        <a:t> in the last year</a:t>
                      </a: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Tested for gonorrhea in the last year</a:t>
                      </a:r>
                    </a:p>
                  </a:txBody>
                  <a:tcPr marL="18082" marR="18082" marT="0" marB="0" anchor="ctr"/>
                </a:tc>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Tested for chlamydia</a:t>
                      </a:r>
                      <a:r>
                        <a:rPr lang="en-US" sz="1400" baseline="0" dirty="0">
                          <a:effectLst/>
                          <a:latin typeface="+mn-lt"/>
                          <a:ea typeface="Calibri" panose="020F0502020204030204" pitchFamily="34" charset="0"/>
                          <a:cs typeface="Times New Roman" panose="02020603050405020304" pitchFamily="18" charset="0"/>
                        </a:rPr>
                        <a:t> in the last year</a:t>
                      </a:r>
                      <a:endParaRPr lang="en-US" sz="1400" dirty="0">
                        <a:effectLst/>
                        <a:latin typeface="+mn-lt"/>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3037501531"/>
                  </a:ext>
                </a:extLst>
              </a:tr>
              <a:tr h="94292">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Target</a:t>
                      </a:r>
                    </a:p>
                  </a:txBody>
                  <a:tcPr marL="18082" marR="18082" marT="0" marB="0" anchor="ctr"/>
                </a:tc>
                <a:tc>
                  <a:txBody>
                    <a:bodyPr/>
                    <a:lstStyle/>
                    <a:p>
                      <a:pPr marL="0" marR="0" algn="l">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64.1%</a:t>
                      </a:r>
                    </a:p>
                  </a:txBody>
                  <a:tcPr marL="18082" marR="18082" marT="0" marB="0" anchor="ctr"/>
                </a:tc>
                <a:tc>
                  <a:txBody>
                    <a:bodyPr/>
                    <a:lstStyle/>
                    <a:p>
                      <a:pPr marL="0" marR="0" algn="l">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62.8%</a:t>
                      </a:r>
                    </a:p>
                  </a:txBody>
                  <a:tcPr marL="18082" marR="18082" marT="0" marB="0" anchor="ctr"/>
                </a:tc>
                <a:tc>
                  <a:txBody>
                    <a:bodyPr/>
                    <a:lstStyle/>
                    <a:p>
                      <a:pPr marL="0" marR="0" algn="l">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45.8%</a:t>
                      </a:r>
                    </a:p>
                  </a:txBody>
                  <a:tcPr marL="18082" marR="18082" marT="0" marB="0" anchor="ctr"/>
                </a:tc>
                <a:tc>
                  <a:txBody>
                    <a:bodyPr/>
                    <a:lstStyle/>
                    <a:p>
                      <a:pPr marL="0" marR="0" algn="l">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45.8%</a:t>
                      </a:r>
                    </a:p>
                  </a:txBody>
                  <a:tcPr marL="18082" marR="18082" marT="0" marB="0" anchor="ctr"/>
                </a:tc>
                <a:extLst>
                  <a:ext uri="{0D108BD9-81ED-4DB2-BD59-A6C34878D82A}">
                    <a16:rowId xmlns:a16="http://schemas.microsoft.com/office/drawing/2014/main" val="1016615403"/>
                  </a:ext>
                </a:extLst>
              </a:tr>
              <a:tr h="76637">
                <a:tc>
                  <a:txBody>
                    <a:bodyPr/>
                    <a:lstStyle/>
                    <a:p>
                      <a:pPr marL="0" marR="0" algn="l">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Source</a:t>
                      </a: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mn-lt"/>
                          <a:ea typeface="Calibri" panose="020F0502020204030204" pitchFamily="34" charset="0"/>
                          <a:cs typeface="Times New Roman" panose="02020603050405020304" pitchFamily="18" charset="0"/>
                        </a:rPr>
                        <a:t>NHBS</a:t>
                      </a:r>
                      <a:endParaRPr lang="en-US" sz="13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mn-lt"/>
                          <a:ea typeface="Calibri" panose="020F0502020204030204" pitchFamily="34" charset="0"/>
                          <a:cs typeface="Times New Roman" panose="02020603050405020304" pitchFamily="18" charset="0"/>
                        </a:rPr>
                        <a:t>NHBS</a:t>
                      </a:r>
                      <a:endParaRPr lang="en-US" sz="13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mn-lt"/>
                          <a:ea typeface="Calibri" panose="020F0502020204030204" pitchFamily="34" charset="0"/>
                          <a:cs typeface="Times New Roman" panose="02020603050405020304" pitchFamily="18" charset="0"/>
                        </a:rPr>
                        <a:t>NHBS</a:t>
                      </a:r>
                      <a:endParaRPr lang="en-US" sz="1300" dirty="0">
                        <a:effectLst/>
                        <a:latin typeface="+mn-lt"/>
                        <a:ea typeface="Calibri" panose="020F0502020204030204" pitchFamily="34" charset="0"/>
                        <a:cs typeface="Times New Roman" panose="02020603050405020304" pitchFamily="18" charset="0"/>
                      </a:endParaRPr>
                    </a:p>
                  </a:txBody>
                  <a:tcPr marL="18082" marR="18082" marT="0" marB="0" anchor="ctr"/>
                </a:tc>
                <a:tc>
                  <a:txBody>
                    <a:bodyPr/>
                    <a:lstStyle/>
                    <a:p>
                      <a:pPr marL="0" marR="0" algn="l">
                        <a:lnSpc>
                          <a:spcPct val="107000"/>
                        </a:lnSpc>
                        <a:spcBef>
                          <a:spcPts val="0"/>
                        </a:spcBef>
                        <a:spcAft>
                          <a:spcPts val="0"/>
                        </a:spcAft>
                      </a:pPr>
                      <a:r>
                        <a:rPr lang="en-US" sz="1300" baseline="0" dirty="0">
                          <a:effectLst/>
                          <a:latin typeface="+mn-lt"/>
                          <a:ea typeface="Calibri" panose="020F0502020204030204" pitchFamily="34" charset="0"/>
                          <a:cs typeface="Times New Roman" panose="02020603050405020304" pitchFamily="18" charset="0"/>
                        </a:rPr>
                        <a:t>NHBS</a:t>
                      </a:r>
                      <a:endParaRPr lang="en-US" sz="1300" dirty="0">
                        <a:effectLst/>
                        <a:latin typeface="+mn-lt"/>
                        <a:ea typeface="Calibri" panose="020F0502020204030204" pitchFamily="34" charset="0"/>
                        <a:cs typeface="Times New Roman" panose="02020603050405020304" pitchFamily="18" charset="0"/>
                      </a:endParaRPr>
                    </a:p>
                  </a:txBody>
                  <a:tcPr marL="18082" marR="18082" marT="0" marB="0" anchor="ctr"/>
                </a:tc>
                <a:extLst>
                  <a:ext uri="{0D108BD9-81ED-4DB2-BD59-A6C34878D82A}">
                    <a16:rowId xmlns:a16="http://schemas.microsoft.com/office/drawing/2014/main" val="2706857944"/>
                  </a:ext>
                </a:extLst>
              </a:tr>
            </a:tbl>
          </a:graphicData>
        </a:graphic>
      </p:graphicFrame>
    </p:spTree>
    <p:extLst>
      <p:ext uri="{BB962C8B-B14F-4D97-AF65-F5344CB8AC3E}">
        <p14:creationId xmlns:p14="http://schemas.microsoft.com/office/powerpoint/2010/main" val="6847854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C7BEF-E975-4AA1-861C-C629793FE8D1}"/>
              </a:ext>
            </a:extLst>
          </p:cNvPr>
          <p:cNvSpPr>
            <a:spLocks noGrp="1"/>
          </p:cNvSpPr>
          <p:nvPr>
            <p:ph type="title"/>
          </p:nvPr>
        </p:nvSpPr>
        <p:spPr>
          <a:xfrm>
            <a:off x="479794" y="378503"/>
            <a:ext cx="6766580" cy="760872"/>
          </a:xfrm>
        </p:spPr>
        <p:txBody>
          <a:bodyPr>
            <a:normAutofit fontScale="90000"/>
          </a:bodyPr>
          <a:lstStyle/>
          <a:p>
            <a:r>
              <a:rPr lang="en-US" dirty="0">
                <a:latin typeface="Garamond" panose="02020404030301010803" pitchFamily="18" charset="0"/>
              </a:rPr>
              <a:t>Screening and Testing Processes</a:t>
            </a:r>
          </a:p>
        </p:txBody>
      </p:sp>
      <p:sp>
        <p:nvSpPr>
          <p:cNvPr id="5" name="Freeform 4"/>
          <p:cNvSpPr/>
          <p:nvPr/>
        </p:nvSpPr>
        <p:spPr>
          <a:xfrm>
            <a:off x="75020" y="2892458"/>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Person with newly acquired STI infection</a:t>
            </a:r>
          </a:p>
        </p:txBody>
      </p:sp>
      <p:sp>
        <p:nvSpPr>
          <p:cNvPr id="7" name="Freeform 6"/>
          <p:cNvSpPr/>
          <p:nvPr/>
        </p:nvSpPr>
        <p:spPr>
          <a:xfrm>
            <a:off x="2590361" y="1641646"/>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Symptoms</a:t>
            </a:r>
          </a:p>
        </p:txBody>
      </p:sp>
      <p:sp>
        <p:nvSpPr>
          <p:cNvPr id="9" name="Freeform 8"/>
          <p:cNvSpPr/>
          <p:nvPr/>
        </p:nvSpPr>
        <p:spPr>
          <a:xfrm>
            <a:off x="4699130" y="1290843"/>
            <a:ext cx="1665484"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Tested and Treated (Symptoms-based)</a:t>
            </a:r>
          </a:p>
        </p:txBody>
      </p:sp>
      <p:sp>
        <p:nvSpPr>
          <p:cNvPr id="11" name="Freeform 10"/>
          <p:cNvSpPr/>
          <p:nvPr/>
        </p:nvSpPr>
        <p:spPr>
          <a:xfrm>
            <a:off x="4708905" y="2131716"/>
            <a:ext cx="1655709"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Tested and Treated</a:t>
            </a:r>
          </a:p>
        </p:txBody>
      </p:sp>
      <p:sp>
        <p:nvSpPr>
          <p:cNvPr id="13" name="Freeform 12"/>
          <p:cNvSpPr/>
          <p:nvPr/>
        </p:nvSpPr>
        <p:spPr>
          <a:xfrm>
            <a:off x="6981632" y="1641261"/>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Screened and Treated (Asymptomatic)</a:t>
            </a:r>
          </a:p>
        </p:txBody>
      </p:sp>
      <p:sp>
        <p:nvSpPr>
          <p:cNvPr id="19" name="Freeform 18"/>
          <p:cNvSpPr/>
          <p:nvPr/>
        </p:nvSpPr>
        <p:spPr>
          <a:xfrm>
            <a:off x="6981631" y="2573656"/>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Screened and Not Treated</a:t>
            </a:r>
          </a:p>
        </p:txBody>
      </p:sp>
      <p:sp>
        <p:nvSpPr>
          <p:cNvPr id="24" name="Freeform 23"/>
          <p:cNvSpPr/>
          <p:nvPr/>
        </p:nvSpPr>
        <p:spPr>
          <a:xfrm>
            <a:off x="2600089" y="4519258"/>
            <a:ext cx="1493077"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 symptoms</a:t>
            </a:r>
          </a:p>
        </p:txBody>
      </p:sp>
      <p:sp>
        <p:nvSpPr>
          <p:cNvPr id="26" name="Freeform 25"/>
          <p:cNvSpPr/>
          <p:nvPr/>
        </p:nvSpPr>
        <p:spPr>
          <a:xfrm>
            <a:off x="4689776" y="4017226"/>
            <a:ext cx="1674838"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Screened and Treated (Asymptomatic)</a:t>
            </a:r>
          </a:p>
        </p:txBody>
      </p:sp>
      <p:sp>
        <p:nvSpPr>
          <p:cNvPr id="28" name="Freeform 27"/>
          <p:cNvSpPr/>
          <p:nvPr/>
        </p:nvSpPr>
        <p:spPr>
          <a:xfrm>
            <a:off x="4708905" y="4899128"/>
            <a:ext cx="1665484" cy="746538"/>
          </a:xfrm>
          <a:custGeom>
            <a:avLst/>
            <a:gdLst>
              <a:gd name="connsiteX0" fmla="*/ 0 w 1990769"/>
              <a:gd name="connsiteY0" fmla="*/ 99538 h 995384"/>
              <a:gd name="connsiteX1" fmla="*/ 99538 w 1990769"/>
              <a:gd name="connsiteY1" fmla="*/ 0 h 995384"/>
              <a:gd name="connsiteX2" fmla="*/ 1891231 w 1990769"/>
              <a:gd name="connsiteY2" fmla="*/ 0 h 995384"/>
              <a:gd name="connsiteX3" fmla="*/ 1990769 w 1990769"/>
              <a:gd name="connsiteY3" fmla="*/ 99538 h 995384"/>
              <a:gd name="connsiteX4" fmla="*/ 1990769 w 1990769"/>
              <a:gd name="connsiteY4" fmla="*/ 895846 h 995384"/>
              <a:gd name="connsiteX5" fmla="*/ 1891231 w 1990769"/>
              <a:gd name="connsiteY5" fmla="*/ 995384 h 995384"/>
              <a:gd name="connsiteX6" fmla="*/ 99538 w 1990769"/>
              <a:gd name="connsiteY6" fmla="*/ 995384 h 995384"/>
              <a:gd name="connsiteX7" fmla="*/ 0 w 1990769"/>
              <a:gd name="connsiteY7" fmla="*/ 895846 h 995384"/>
              <a:gd name="connsiteX8" fmla="*/ 0 w 1990769"/>
              <a:gd name="connsiteY8" fmla="*/ 99538 h 995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0769" h="995384">
                <a:moveTo>
                  <a:pt x="0" y="99538"/>
                </a:moveTo>
                <a:cubicBezTo>
                  <a:pt x="0" y="44565"/>
                  <a:pt x="44565" y="0"/>
                  <a:pt x="99538" y="0"/>
                </a:cubicBezTo>
                <a:lnTo>
                  <a:pt x="1891231" y="0"/>
                </a:lnTo>
                <a:cubicBezTo>
                  <a:pt x="1946204" y="0"/>
                  <a:pt x="1990769" y="44565"/>
                  <a:pt x="1990769" y="99538"/>
                </a:cubicBezTo>
                <a:lnTo>
                  <a:pt x="1990769" y="895846"/>
                </a:lnTo>
                <a:cubicBezTo>
                  <a:pt x="1990769" y="950819"/>
                  <a:pt x="1946204" y="995384"/>
                  <a:pt x="1891231" y="995384"/>
                </a:cubicBezTo>
                <a:lnTo>
                  <a:pt x="99538" y="995384"/>
                </a:lnTo>
                <a:cubicBezTo>
                  <a:pt x="44565" y="995384"/>
                  <a:pt x="0" y="950819"/>
                  <a:pt x="0" y="895846"/>
                </a:cubicBezTo>
                <a:lnTo>
                  <a:pt x="0" y="9953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867" tIns="31867" rIns="31867" bIns="31867" numCol="1" spcCol="1270" anchor="ctr" anchorCtr="0">
            <a:noAutofit/>
          </a:bodyPr>
          <a:lstStyle/>
          <a:p>
            <a:pPr algn="ctr" defTabSz="700088">
              <a:lnSpc>
                <a:spcPct val="90000"/>
              </a:lnSpc>
              <a:spcBef>
                <a:spcPct val="0"/>
              </a:spcBef>
              <a:spcAft>
                <a:spcPct val="35000"/>
              </a:spcAft>
            </a:pPr>
            <a:r>
              <a:rPr lang="en-US" sz="1575" dirty="0"/>
              <a:t>Not Screened and Not Treated</a:t>
            </a:r>
          </a:p>
        </p:txBody>
      </p:sp>
      <p:cxnSp>
        <p:nvCxnSpPr>
          <p:cNvPr id="38" name="Straight Connector 37"/>
          <p:cNvCxnSpPr>
            <a:cxnSpLocks/>
          </p:cNvCxnSpPr>
          <p:nvPr/>
        </p:nvCxnSpPr>
        <p:spPr>
          <a:xfrm flipV="1">
            <a:off x="4074037" y="4401979"/>
            <a:ext cx="610236" cy="523167"/>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375763" y="5619959"/>
            <a:ext cx="6688299" cy="369332"/>
          </a:xfrm>
          <a:prstGeom prst="rect">
            <a:avLst/>
          </a:prstGeom>
          <a:noFill/>
        </p:spPr>
        <p:txBody>
          <a:bodyPr wrap="square" rtlCol="0">
            <a:spAutoFit/>
          </a:bodyPr>
          <a:lstStyle/>
          <a:p>
            <a:r>
              <a:rPr lang="en-US" b="1" dirty="0">
                <a:latin typeface="Garamond" panose="02020404030301010803" pitchFamily="18" charset="0"/>
              </a:rPr>
              <a:t>Sensitivity Analyses: Interval and coverage of screening</a:t>
            </a:r>
          </a:p>
        </p:txBody>
      </p:sp>
      <mc:AlternateContent xmlns:mc="http://schemas.openxmlformats.org/markup-compatibility/2006" xmlns:a14="http://schemas.microsoft.com/office/drawing/2010/main">
        <mc:Choice Requires="a14">
          <p:sp>
            <p:nvSpPr>
              <p:cNvPr id="14" name="TextBox 13"/>
              <p:cNvSpPr txBox="1"/>
              <p:nvPr/>
            </p:nvSpPr>
            <p:spPr>
              <a:xfrm>
                <a:off x="667430" y="6055379"/>
                <a:ext cx="8303876" cy="434543"/>
              </a:xfrm>
              <a:prstGeom prst="rect">
                <a:avLst/>
              </a:prstGeom>
              <a:noFill/>
            </p:spPr>
            <p:txBody>
              <a:bodyPr wrap="square" lIns="0" tIns="0" rIns="0" bIns="0" rtlCol="0">
                <a:spAutoFit/>
              </a:bodyPr>
              <a:lstStyle/>
              <a:p>
                <a:r>
                  <a:rPr lang="en-US" dirty="0"/>
                  <a:t>Coverage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𝑜𝑛</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r>
                          <a:rPr lang="en-US" b="0" i="1" smtClean="0">
                            <a:latin typeface="Cambria Math" panose="02040503050406030204" pitchFamily="18" charset="0"/>
                          </a:rPr>
                          <m:t>𝑡𝑒𝑠𝑡𝑖𝑛𝑔</m:t>
                        </m:r>
                        <m:r>
                          <a:rPr lang="en-US" b="0" i="1" smtClean="0">
                            <a:latin typeface="Cambria Math" panose="02040503050406030204" pitchFamily="18" charset="0"/>
                          </a:rPr>
                          <m:t> </m:t>
                        </m:r>
                        <m:r>
                          <a:rPr lang="en-US" b="0" i="1" smtClean="0">
                            <a:latin typeface="Cambria Math" panose="02040503050406030204" pitchFamily="18" charset="0"/>
                          </a:rPr>
                          <m:t>𝑠𝑐h𝑒𝑑𝑢𝑙𝑒</m:t>
                        </m:r>
                      </m:num>
                      <m:den>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𝑒𝑙𝑖𝑔𝑖𝑏𝑙𝑒</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𝑏𝑒</m:t>
                        </m:r>
                        <m:r>
                          <a:rPr lang="en-US" b="0" i="1" smtClean="0">
                            <a:latin typeface="Cambria Math" panose="02040503050406030204" pitchFamily="18" charset="0"/>
                          </a:rPr>
                          <m:t> </m:t>
                        </m:r>
                        <m:r>
                          <a:rPr lang="en-US" b="0" i="1" smtClean="0">
                            <a:latin typeface="Cambria Math" panose="02040503050406030204" pitchFamily="18" charset="0"/>
                          </a:rPr>
                          <m:t>𝑜𝑛</m:t>
                        </m:r>
                        <m:r>
                          <a:rPr lang="en-US" b="0" i="1" smtClean="0">
                            <a:latin typeface="Cambria Math" panose="02040503050406030204" pitchFamily="18" charset="0"/>
                          </a:rPr>
                          <m:t> </m:t>
                        </m:r>
                        <m:r>
                          <a:rPr lang="en-US" b="0" i="1" smtClean="0">
                            <a:latin typeface="Cambria Math" panose="02040503050406030204" pitchFamily="18" charset="0"/>
                          </a:rPr>
                          <m:t>𝑎</m:t>
                        </m:r>
                        <m:r>
                          <a:rPr lang="en-US" b="0" i="1" smtClean="0">
                            <a:latin typeface="Cambria Math" panose="02040503050406030204" pitchFamily="18" charset="0"/>
                          </a:rPr>
                          <m:t> </m:t>
                        </m:r>
                        <m:r>
                          <a:rPr lang="en-US" b="0" i="1" smtClean="0">
                            <a:latin typeface="Cambria Math" panose="02040503050406030204" pitchFamily="18" charset="0"/>
                          </a:rPr>
                          <m:t>𝑡𝑒𝑠𝑡𝑖𝑛𝑔</m:t>
                        </m:r>
                        <m:r>
                          <a:rPr lang="en-US" b="0" i="1" smtClean="0">
                            <a:latin typeface="Cambria Math" panose="02040503050406030204" pitchFamily="18" charset="0"/>
                          </a:rPr>
                          <m:t> </m:t>
                        </m:r>
                        <m:r>
                          <a:rPr lang="en-US" b="0" i="1" smtClean="0">
                            <a:latin typeface="Cambria Math" panose="02040503050406030204" pitchFamily="18" charset="0"/>
                          </a:rPr>
                          <m:t>𝑠𝑐h𝑒𝑑𝑢𝑙𝑒</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𝑎𝑠𝑠𝑖𝑔𝑛𝑒𝑑</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𝑡𝑒𝑠𝑡</m:t>
                        </m:r>
                        <m:r>
                          <a:rPr lang="en-US" b="0" i="1" smtClean="0">
                            <a:latin typeface="Cambria Math" panose="02040503050406030204" pitchFamily="18" charset="0"/>
                          </a:rPr>
                          <m:t> </m:t>
                        </m:r>
                        <m:r>
                          <a:rPr lang="en-US" b="0" i="1" smtClean="0">
                            <a:latin typeface="Cambria Math" panose="02040503050406030204" pitchFamily="18" charset="0"/>
                          </a:rPr>
                          <m:t>𝑎𝑛𝑛𝑢𝑎𝑙𝑙𝑦</m:t>
                        </m:r>
                      </m:num>
                      <m:den>
                        <m:r>
                          <a:rPr lang="en-US" b="0" i="1" smtClean="0">
                            <a:latin typeface="Cambria Math" panose="02040503050406030204" pitchFamily="18" charset="0"/>
                          </a:rPr>
                          <m:t>𝑁𝑢𝑚𝑏𝑒𝑟</m:t>
                        </m:r>
                        <m:r>
                          <a:rPr lang="en-US" b="0" i="1" smtClean="0">
                            <a:latin typeface="Cambria Math" panose="02040503050406030204" pitchFamily="18" charset="0"/>
                          </a:rPr>
                          <m:t> </m:t>
                        </m:r>
                        <m:r>
                          <a:rPr lang="en-US" b="0" i="1" smtClean="0">
                            <a:latin typeface="Cambria Math" panose="02040503050406030204" pitchFamily="18" charset="0"/>
                          </a:rPr>
                          <m:t>𝑠𝑒𝑥𝑢𝑎𝑙𝑙𝑦</m:t>
                        </m:r>
                        <m:r>
                          <a:rPr lang="en-US" b="0" i="1" smtClean="0">
                            <a:latin typeface="Cambria Math" panose="02040503050406030204" pitchFamily="18" charset="0"/>
                          </a:rPr>
                          <m:t> </m:t>
                        </m:r>
                        <m:r>
                          <a:rPr lang="en-US" b="0" i="1" smtClean="0">
                            <a:latin typeface="Cambria Math" panose="02040503050406030204" pitchFamily="18" charset="0"/>
                          </a:rPr>
                          <m:t>𝑎𝑐𝑡𝑖𝑣𝑒</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𝑙𝑎𝑠𝑡</m:t>
                        </m:r>
                        <m:r>
                          <a:rPr lang="en-US" b="0" i="1" smtClean="0">
                            <a:latin typeface="Cambria Math" panose="02040503050406030204" pitchFamily="18" charset="0"/>
                          </a:rPr>
                          <m:t> </m:t>
                        </m:r>
                        <m:r>
                          <a:rPr lang="en-US" b="0" i="1" smtClean="0">
                            <a:latin typeface="Cambria Math" panose="02040503050406030204" pitchFamily="18" charset="0"/>
                          </a:rPr>
                          <m:t>𝑦𝑒𝑎𝑟</m:t>
                        </m:r>
                      </m:den>
                    </m:f>
                  </m:oMath>
                </a14:m>
                <a:endParaRPr lang="en-US" dirty="0"/>
              </a:p>
            </p:txBody>
          </p:sp>
        </mc:Choice>
        <mc:Fallback xmlns="">
          <p:sp>
            <p:nvSpPr>
              <p:cNvPr id="14" name="TextBox 13"/>
              <p:cNvSpPr txBox="1">
                <a:spLocks noRot="1" noChangeAspect="1" noMove="1" noResize="1" noEditPoints="1" noAdjustHandles="1" noChangeArrowheads="1" noChangeShapeType="1" noTextEdit="1"/>
              </p:cNvSpPr>
              <p:nvPr/>
            </p:nvSpPr>
            <p:spPr>
              <a:xfrm>
                <a:off x="667430" y="6055379"/>
                <a:ext cx="8303876" cy="434543"/>
              </a:xfrm>
              <a:prstGeom prst="rect">
                <a:avLst/>
              </a:prstGeom>
              <a:blipFill>
                <a:blip r:embed="rId3"/>
                <a:stretch>
                  <a:fillRect l="-1687" t="-4167" b="-18056"/>
                </a:stretch>
              </a:blipFill>
            </p:spPr>
            <p:txBody>
              <a:bodyPr/>
              <a:lstStyle/>
              <a:p>
                <a:r>
                  <a:rPr lang="en-US">
                    <a:noFill/>
                  </a:rPr>
                  <a:t> </a:t>
                </a:r>
              </a:p>
            </p:txBody>
          </p:sp>
        </mc:Fallback>
      </mc:AlternateContent>
      <p:cxnSp>
        <p:nvCxnSpPr>
          <p:cNvPr id="20" name="Straight Connector 19">
            <a:extLst>
              <a:ext uri="{FF2B5EF4-FFF2-40B4-BE49-F238E27FC236}">
                <a16:creationId xmlns:a16="http://schemas.microsoft.com/office/drawing/2014/main" id="{01551636-4BC3-4FF1-8B25-148AF6547942}"/>
              </a:ext>
            </a:extLst>
          </p:cNvPr>
          <p:cNvCxnSpPr>
            <a:cxnSpLocks/>
          </p:cNvCxnSpPr>
          <p:nvPr/>
        </p:nvCxnSpPr>
        <p:spPr>
          <a:xfrm>
            <a:off x="1568097" y="3320194"/>
            <a:ext cx="1031992" cy="157893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540050D-67D7-40CD-B1A9-A93C15D3A85C}"/>
              </a:ext>
            </a:extLst>
          </p:cNvPr>
          <p:cNvCxnSpPr>
            <a:cxnSpLocks/>
          </p:cNvCxnSpPr>
          <p:nvPr/>
        </p:nvCxnSpPr>
        <p:spPr>
          <a:xfrm flipV="1">
            <a:off x="1568097" y="2022247"/>
            <a:ext cx="1031992" cy="1249462"/>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C86B88F-476F-4D44-A4C8-A3ACBE132730}"/>
              </a:ext>
            </a:extLst>
          </p:cNvPr>
          <p:cNvCxnSpPr>
            <a:cxnSpLocks/>
          </p:cNvCxnSpPr>
          <p:nvPr/>
        </p:nvCxnSpPr>
        <p:spPr>
          <a:xfrm flipV="1">
            <a:off x="4098669" y="1664112"/>
            <a:ext cx="610236" cy="36699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67B5C34-774D-4085-9B9F-0F9F53F0D73E}"/>
              </a:ext>
            </a:extLst>
          </p:cNvPr>
          <p:cNvCxnSpPr>
            <a:cxnSpLocks/>
          </p:cNvCxnSpPr>
          <p:nvPr/>
        </p:nvCxnSpPr>
        <p:spPr>
          <a:xfrm>
            <a:off x="4087663" y="2031111"/>
            <a:ext cx="632249" cy="51807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E5C4E46-C3B0-4233-98C7-70ABF013B9F9}"/>
              </a:ext>
            </a:extLst>
          </p:cNvPr>
          <p:cNvCxnSpPr>
            <a:cxnSpLocks/>
          </p:cNvCxnSpPr>
          <p:nvPr/>
        </p:nvCxnSpPr>
        <p:spPr>
          <a:xfrm flipV="1">
            <a:off x="6364613" y="2031111"/>
            <a:ext cx="636474" cy="51549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925434F-C285-4A44-A41B-E6424D25EF5A}"/>
              </a:ext>
            </a:extLst>
          </p:cNvPr>
          <p:cNvCxnSpPr>
            <a:cxnSpLocks/>
          </p:cNvCxnSpPr>
          <p:nvPr/>
        </p:nvCxnSpPr>
        <p:spPr>
          <a:xfrm>
            <a:off x="6353607" y="2546603"/>
            <a:ext cx="632249" cy="423173"/>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17562D8-55D3-4228-9268-B59D0555D1B6}"/>
              </a:ext>
            </a:extLst>
          </p:cNvPr>
          <p:cNvCxnSpPr>
            <a:cxnSpLocks/>
          </p:cNvCxnSpPr>
          <p:nvPr/>
        </p:nvCxnSpPr>
        <p:spPr>
          <a:xfrm flipV="1">
            <a:off x="4098669" y="4401979"/>
            <a:ext cx="610236" cy="52316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52D6952-6F56-4F22-96FA-CBCE47776FF5}"/>
              </a:ext>
            </a:extLst>
          </p:cNvPr>
          <p:cNvCxnSpPr>
            <a:cxnSpLocks/>
          </p:cNvCxnSpPr>
          <p:nvPr/>
        </p:nvCxnSpPr>
        <p:spPr>
          <a:xfrm>
            <a:off x="4087663" y="4925146"/>
            <a:ext cx="632249" cy="404241"/>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D7F8031-FAF0-4572-AA96-46D11AE47258}"/>
              </a:ext>
            </a:extLst>
          </p:cNvPr>
          <p:cNvCxnSpPr>
            <a:cxnSpLocks/>
          </p:cNvCxnSpPr>
          <p:nvPr/>
        </p:nvCxnSpPr>
        <p:spPr>
          <a:xfrm flipV="1">
            <a:off x="6320011" y="1996352"/>
            <a:ext cx="681076" cy="568383"/>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6FD8C8B3-4FB1-41F1-95C2-229CC2421DE9}"/>
              </a:ext>
            </a:extLst>
          </p:cNvPr>
          <p:cNvSpPr txBox="1"/>
          <p:nvPr/>
        </p:nvSpPr>
        <p:spPr>
          <a:xfrm>
            <a:off x="2047876" y="2568255"/>
            <a:ext cx="3248024" cy="1477328"/>
          </a:xfrm>
          <a:prstGeom prst="rect">
            <a:avLst/>
          </a:prstGeom>
          <a:noFill/>
        </p:spPr>
        <p:txBody>
          <a:bodyPr wrap="square" rtlCol="0">
            <a:spAutoFit/>
          </a:bodyPr>
          <a:lstStyle/>
          <a:p>
            <a:r>
              <a:rPr lang="en-US" dirty="0"/>
              <a:t>Symptoms-based testing</a:t>
            </a:r>
          </a:p>
          <a:p>
            <a:pPr marL="285750" indent="-285750">
              <a:buFont typeface="Arial" panose="020B0604020202020204" pitchFamily="34" charset="0"/>
              <a:buChar char="•"/>
            </a:pPr>
            <a:r>
              <a:rPr lang="en-US" dirty="0"/>
              <a:t>Rectal symptoms </a:t>
            </a:r>
            <a:r>
              <a:rPr lang="en-US" dirty="0">
                <a:sym typeface="Wingdings" panose="05000000000000000000" pitchFamily="2" charset="2"/>
              </a:rPr>
              <a:t> tested for both rectal NG and CT</a:t>
            </a:r>
          </a:p>
          <a:p>
            <a:pPr marL="285750" indent="-285750">
              <a:buFont typeface="Arial" panose="020B0604020202020204" pitchFamily="34" charset="0"/>
              <a:buChar char="•"/>
            </a:pPr>
            <a:r>
              <a:rPr lang="en-US" dirty="0">
                <a:sym typeface="Wingdings" panose="05000000000000000000" pitchFamily="2" charset="2"/>
              </a:rPr>
              <a:t>Urethral symptoms  tested for both urethral NG and CT</a:t>
            </a:r>
            <a:endParaRPr lang="en-US" dirty="0"/>
          </a:p>
        </p:txBody>
      </p:sp>
      <p:sp>
        <p:nvSpPr>
          <p:cNvPr id="25" name="TextBox 24">
            <a:extLst>
              <a:ext uri="{FF2B5EF4-FFF2-40B4-BE49-F238E27FC236}">
                <a16:creationId xmlns:a16="http://schemas.microsoft.com/office/drawing/2014/main" id="{EFA0DE7A-F067-49FE-A890-0E02EB957C1D}"/>
              </a:ext>
            </a:extLst>
          </p:cNvPr>
          <p:cNvSpPr txBox="1"/>
          <p:nvPr/>
        </p:nvSpPr>
        <p:spPr>
          <a:xfrm>
            <a:off x="6526789" y="3750526"/>
            <a:ext cx="2493386" cy="2031325"/>
          </a:xfrm>
          <a:prstGeom prst="rect">
            <a:avLst/>
          </a:prstGeom>
          <a:noFill/>
        </p:spPr>
        <p:txBody>
          <a:bodyPr wrap="square" rtlCol="0">
            <a:spAutoFit/>
          </a:bodyPr>
          <a:lstStyle/>
          <a:p>
            <a:r>
              <a:rPr lang="en-US" dirty="0"/>
              <a:t>Site-specific screening</a:t>
            </a:r>
          </a:p>
          <a:p>
            <a:pPr marL="285750" indent="-285750">
              <a:buFont typeface="Arial" panose="020B0604020202020204" pitchFamily="34" charset="0"/>
              <a:buChar char="•"/>
            </a:pPr>
            <a:r>
              <a:rPr lang="en-US" dirty="0"/>
              <a:t>Receptive </a:t>
            </a:r>
            <a:r>
              <a:rPr lang="en-US" dirty="0">
                <a:sym typeface="Wingdings" panose="05000000000000000000" pitchFamily="2" charset="2"/>
              </a:rPr>
              <a:t></a:t>
            </a:r>
            <a:r>
              <a:rPr lang="en-US" dirty="0"/>
              <a:t> tested at rectal site</a:t>
            </a:r>
          </a:p>
          <a:p>
            <a:pPr marL="285750" indent="-285750">
              <a:buFont typeface="Arial" panose="020B0604020202020204" pitchFamily="34" charset="0"/>
              <a:buChar char="•"/>
            </a:pPr>
            <a:r>
              <a:rPr lang="en-US" dirty="0"/>
              <a:t>Insertive </a:t>
            </a:r>
            <a:r>
              <a:rPr lang="en-US" dirty="0">
                <a:sym typeface="Wingdings" panose="05000000000000000000" pitchFamily="2" charset="2"/>
              </a:rPr>
              <a:t></a:t>
            </a:r>
            <a:r>
              <a:rPr lang="en-US" dirty="0"/>
              <a:t> tested at urethral site</a:t>
            </a:r>
          </a:p>
          <a:p>
            <a:pPr marL="285750" indent="-285750">
              <a:buFont typeface="Arial" panose="020B0604020202020204" pitchFamily="34" charset="0"/>
              <a:buChar char="•"/>
            </a:pPr>
            <a:r>
              <a:rPr lang="en-US" dirty="0"/>
              <a:t>Versatile </a:t>
            </a:r>
            <a:r>
              <a:rPr lang="en-US" dirty="0">
                <a:sym typeface="Wingdings" panose="05000000000000000000" pitchFamily="2" charset="2"/>
              </a:rPr>
              <a:t></a:t>
            </a:r>
            <a:r>
              <a:rPr lang="en-US" dirty="0"/>
              <a:t> tested at both sites</a:t>
            </a:r>
          </a:p>
        </p:txBody>
      </p:sp>
    </p:spTree>
    <p:extLst>
      <p:ext uri="{BB962C8B-B14F-4D97-AF65-F5344CB8AC3E}">
        <p14:creationId xmlns:p14="http://schemas.microsoft.com/office/powerpoint/2010/main" val="3266052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fade">
                                      <p:cBhvr>
                                        <p:cTn id="1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FC81-B2FF-400B-89C5-AB6240EA3BCF}"/>
              </a:ext>
            </a:extLst>
          </p:cNvPr>
          <p:cNvSpPr>
            <a:spLocks noGrp="1"/>
          </p:cNvSpPr>
          <p:nvPr>
            <p:ph type="title"/>
          </p:nvPr>
        </p:nvSpPr>
        <p:spPr>
          <a:xfrm>
            <a:off x="100587" y="171449"/>
            <a:ext cx="7214613" cy="1005839"/>
          </a:xfrm>
        </p:spPr>
        <p:txBody>
          <a:bodyPr>
            <a:normAutofit fontScale="90000"/>
          </a:bodyPr>
          <a:lstStyle/>
          <a:p>
            <a:r>
              <a:rPr lang="en-US" dirty="0">
                <a:latin typeface="Garamond" panose="02020404030301010803" pitchFamily="18" charset="0"/>
              </a:rPr>
              <a:t>Screening Indications are Dynamic </a:t>
            </a:r>
          </a:p>
        </p:txBody>
      </p:sp>
      <p:graphicFrame>
        <p:nvGraphicFramePr>
          <p:cNvPr id="4" name="Diagram 3"/>
          <p:cNvGraphicFramePr/>
          <p:nvPr>
            <p:extLst/>
          </p:nvPr>
        </p:nvGraphicFramePr>
        <p:xfrm>
          <a:off x="100587" y="1528997"/>
          <a:ext cx="3832342" cy="3089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a:cxnSpLocks/>
          </p:cNvCxnSpPr>
          <p:nvPr/>
        </p:nvCxnSpPr>
        <p:spPr>
          <a:xfrm>
            <a:off x="4893753" y="2035838"/>
            <a:ext cx="5864" cy="2776383"/>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a:cxnSpLocks/>
          </p:cNvCxnSpPr>
          <p:nvPr/>
        </p:nvCxnSpPr>
        <p:spPr>
          <a:xfrm flipH="1">
            <a:off x="4707638" y="2035838"/>
            <a:ext cx="3722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flipH="1">
            <a:off x="4761479" y="2461094"/>
            <a:ext cx="287176" cy="1836"/>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Straight Connector 15"/>
          <p:cNvCxnSpPr>
            <a:cxnSpLocks/>
          </p:cNvCxnSpPr>
          <p:nvPr/>
        </p:nvCxnSpPr>
        <p:spPr>
          <a:xfrm flipH="1">
            <a:off x="4792348" y="2824112"/>
            <a:ext cx="205834" cy="0"/>
          </a:xfrm>
          <a:prstGeom prst="line">
            <a:avLst/>
          </a:prstGeom>
          <a:ln w="38100">
            <a:solidFill>
              <a:schemeClr val="accent4">
                <a:lumMod val="60000"/>
                <a:lumOff val="40000"/>
              </a:schemeClr>
            </a:solidFill>
          </a:ln>
        </p:spPr>
        <p:style>
          <a:lnRef idx="1">
            <a:schemeClr val="accent2"/>
          </a:lnRef>
          <a:fillRef idx="0">
            <a:schemeClr val="accent2"/>
          </a:fillRef>
          <a:effectRef idx="0">
            <a:schemeClr val="accent2"/>
          </a:effectRef>
          <a:fontRef idx="minor">
            <a:schemeClr val="tx1"/>
          </a:fontRef>
        </p:style>
      </p:cxnSp>
      <p:sp>
        <p:nvSpPr>
          <p:cNvPr id="20" name="TextBox 19"/>
          <p:cNvSpPr txBox="1"/>
          <p:nvPr/>
        </p:nvSpPr>
        <p:spPr>
          <a:xfrm>
            <a:off x="5315395" y="1864585"/>
            <a:ext cx="2096878" cy="338554"/>
          </a:xfrm>
          <a:prstGeom prst="rect">
            <a:avLst/>
          </a:prstGeom>
          <a:noFill/>
        </p:spPr>
        <p:txBody>
          <a:bodyPr wrap="square" rtlCol="0">
            <a:spAutoFit/>
          </a:bodyPr>
          <a:lstStyle/>
          <a:p>
            <a:r>
              <a:rPr lang="en-US" sz="1600" dirty="0">
                <a:latin typeface="Garamond" panose="02020404030301010803" pitchFamily="18" charset="0"/>
              </a:rPr>
              <a:t>Month 0: Entrance</a:t>
            </a:r>
          </a:p>
        </p:txBody>
      </p:sp>
      <p:sp>
        <p:nvSpPr>
          <p:cNvPr id="21" name="TextBox 20"/>
          <p:cNvSpPr txBox="1"/>
          <p:nvPr/>
        </p:nvSpPr>
        <p:spPr>
          <a:xfrm>
            <a:off x="5315395" y="2300048"/>
            <a:ext cx="2932584" cy="338554"/>
          </a:xfrm>
          <a:prstGeom prst="rect">
            <a:avLst/>
          </a:prstGeom>
          <a:noFill/>
        </p:spPr>
        <p:txBody>
          <a:bodyPr wrap="square" rtlCol="0">
            <a:spAutoFit/>
          </a:bodyPr>
          <a:lstStyle/>
          <a:p>
            <a:r>
              <a:rPr lang="en-US" sz="1600" dirty="0">
                <a:latin typeface="Garamond" panose="02020404030301010803" pitchFamily="18" charset="0"/>
              </a:rPr>
              <a:t>Month 1: Active with Partner A</a:t>
            </a:r>
          </a:p>
        </p:txBody>
      </p:sp>
      <p:sp>
        <p:nvSpPr>
          <p:cNvPr id="25" name="TextBox 24"/>
          <p:cNvSpPr txBox="1"/>
          <p:nvPr/>
        </p:nvSpPr>
        <p:spPr>
          <a:xfrm>
            <a:off x="5243332" y="3113807"/>
            <a:ext cx="2631414" cy="338554"/>
          </a:xfrm>
          <a:prstGeom prst="rect">
            <a:avLst/>
          </a:prstGeom>
          <a:noFill/>
        </p:spPr>
        <p:txBody>
          <a:bodyPr wrap="square" rtlCol="0">
            <a:spAutoFit/>
          </a:bodyPr>
          <a:lstStyle/>
          <a:p>
            <a:pPr algn="ctr"/>
            <a:r>
              <a:rPr lang="en-US" sz="1600" dirty="0">
                <a:latin typeface="Garamond" panose="02020404030301010803" pitchFamily="18" charset="0"/>
              </a:rPr>
              <a:t>Month 3: Clinical Evaluation</a:t>
            </a:r>
          </a:p>
        </p:txBody>
      </p:sp>
      <p:sp>
        <p:nvSpPr>
          <p:cNvPr id="26" name="TextBox 25"/>
          <p:cNvSpPr txBox="1"/>
          <p:nvPr/>
        </p:nvSpPr>
        <p:spPr>
          <a:xfrm>
            <a:off x="3736075" y="2999292"/>
            <a:ext cx="509048" cy="300082"/>
          </a:xfrm>
          <a:prstGeom prst="rect">
            <a:avLst/>
          </a:prstGeom>
          <a:noFill/>
        </p:spPr>
        <p:txBody>
          <a:bodyPr wrap="square" rtlCol="0">
            <a:spAutoFit/>
          </a:bodyPr>
          <a:lstStyle/>
          <a:p>
            <a:endParaRPr lang="en-US" sz="1350" dirty="0"/>
          </a:p>
        </p:txBody>
      </p:sp>
      <p:cxnSp>
        <p:nvCxnSpPr>
          <p:cNvPr id="38" name="Straight Connector 37"/>
          <p:cNvCxnSpPr>
            <a:cxnSpLocks/>
          </p:cNvCxnSpPr>
          <p:nvPr/>
        </p:nvCxnSpPr>
        <p:spPr>
          <a:xfrm flipH="1">
            <a:off x="4772892" y="3284848"/>
            <a:ext cx="25382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275645" y="3401824"/>
            <a:ext cx="2978198"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latin typeface="Garamond" panose="02020404030301010803" pitchFamily="18" charset="0"/>
              </a:rPr>
              <a:t>&gt;1 partner in prior 6 months? Yes</a:t>
            </a:r>
          </a:p>
          <a:p>
            <a:pPr marL="171450" indent="-171450">
              <a:buFont typeface="Arial" panose="020B0604020202020204" pitchFamily="34" charset="0"/>
              <a:buChar char="•"/>
            </a:pPr>
            <a:r>
              <a:rPr lang="en-US" sz="1400" b="1" dirty="0">
                <a:latin typeface="Garamond" panose="02020404030301010803" pitchFamily="18" charset="0"/>
              </a:rPr>
              <a:t>≥1 partner in prior 12 months? Yes</a:t>
            </a:r>
          </a:p>
          <a:p>
            <a:pPr algn="ctr"/>
            <a:r>
              <a:rPr lang="en-US" sz="1400" b="1" i="1" dirty="0">
                <a:latin typeface="Garamond" panose="02020404030301010803" pitchFamily="18" charset="0"/>
              </a:rPr>
              <a:t>Test again in 6 months</a:t>
            </a:r>
          </a:p>
        </p:txBody>
      </p:sp>
      <p:cxnSp>
        <p:nvCxnSpPr>
          <p:cNvPr id="45" name="Straight Connector 44"/>
          <p:cNvCxnSpPr>
            <a:cxnSpLocks/>
          </p:cNvCxnSpPr>
          <p:nvPr/>
        </p:nvCxnSpPr>
        <p:spPr>
          <a:xfrm flipH="1">
            <a:off x="4744156" y="4335926"/>
            <a:ext cx="32395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274090" y="4440875"/>
            <a:ext cx="2981307" cy="738664"/>
          </a:xfrm>
          <a:prstGeom prst="rect">
            <a:avLst/>
          </a:prstGeom>
          <a:noFill/>
        </p:spPr>
        <p:txBody>
          <a:bodyPr wrap="square" rtlCol="0">
            <a:spAutoFit/>
          </a:bodyPr>
          <a:lstStyle/>
          <a:p>
            <a:pPr marL="171450" indent="-171450">
              <a:buFont typeface="Arial" panose="020B0604020202020204" pitchFamily="34" charset="0"/>
              <a:buChar char="•"/>
            </a:pPr>
            <a:r>
              <a:rPr lang="en-US" sz="1400" b="1" dirty="0">
                <a:latin typeface="Garamond" panose="02020404030301010803" pitchFamily="18" charset="0"/>
              </a:rPr>
              <a:t>&gt;1 partner in prior 6 months? No</a:t>
            </a:r>
          </a:p>
          <a:p>
            <a:pPr marL="171450" indent="-171450">
              <a:buFont typeface="Arial" panose="020B0604020202020204" pitchFamily="34" charset="0"/>
              <a:buChar char="•"/>
            </a:pPr>
            <a:r>
              <a:rPr lang="en-US" sz="1400" b="1" dirty="0">
                <a:latin typeface="Garamond" panose="02020404030301010803" pitchFamily="18" charset="0"/>
              </a:rPr>
              <a:t>≥1 partner in prior 12 months? Yes</a:t>
            </a:r>
          </a:p>
          <a:p>
            <a:pPr algn="ctr"/>
            <a:r>
              <a:rPr lang="en-US" sz="1400" b="1" i="1" dirty="0">
                <a:latin typeface="Garamond" panose="02020404030301010803" pitchFamily="18" charset="0"/>
              </a:rPr>
              <a:t>Test again in 12 months</a:t>
            </a:r>
          </a:p>
        </p:txBody>
      </p:sp>
      <p:sp>
        <p:nvSpPr>
          <p:cNvPr id="43" name="TextBox 42">
            <a:extLst>
              <a:ext uri="{FF2B5EF4-FFF2-40B4-BE49-F238E27FC236}">
                <a16:creationId xmlns:a16="http://schemas.microsoft.com/office/drawing/2014/main" id="{0D12A624-C97E-4FB9-9268-33EB6D307F95}"/>
              </a:ext>
            </a:extLst>
          </p:cNvPr>
          <p:cNvSpPr txBox="1"/>
          <p:nvPr/>
        </p:nvSpPr>
        <p:spPr>
          <a:xfrm>
            <a:off x="218758" y="4780398"/>
            <a:ext cx="3114127" cy="1600438"/>
          </a:xfrm>
          <a:prstGeom prst="rect">
            <a:avLst/>
          </a:prstGeom>
          <a:noFill/>
        </p:spPr>
        <p:txBody>
          <a:bodyPr wrap="square" rtlCol="0">
            <a:spAutoFit/>
          </a:bodyPr>
          <a:lstStyle/>
          <a:p>
            <a:pPr algn="ctr"/>
            <a:r>
              <a:rPr lang="en-US" sz="1400" b="1" dirty="0">
                <a:latin typeface="Garamond" panose="02020404030301010803" pitchFamily="18" charset="0"/>
              </a:rPr>
              <a:t>Risk Categorization:</a:t>
            </a:r>
          </a:p>
          <a:p>
            <a:pPr algn="ctr"/>
            <a:endParaRPr lang="en-US" sz="1400" b="1" dirty="0">
              <a:latin typeface="Garamond" panose="02020404030301010803" pitchFamily="18" charset="0"/>
            </a:endParaRPr>
          </a:p>
          <a:p>
            <a:r>
              <a:rPr lang="en-US" sz="1400" b="1" dirty="0">
                <a:latin typeface="Garamond" panose="02020404030301010803" pitchFamily="18" charset="0"/>
              </a:rPr>
              <a:t>Lower-Risk/Sexually Active (SA): </a:t>
            </a:r>
            <a:endParaRPr lang="en-US" sz="1400" dirty="0">
              <a:latin typeface="Garamond" panose="02020404030301010803" pitchFamily="18" charset="0"/>
            </a:endParaRPr>
          </a:p>
          <a:p>
            <a:r>
              <a:rPr lang="en-US" sz="1400" dirty="0">
                <a:latin typeface="Garamond" panose="02020404030301010803" pitchFamily="18" charset="0"/>
              </a:rPr>
              <a:t>At least one partner in prior 12 months</a:t>
            </a:r>
          </a:p>
          <a:p>
            <a:endParaRPr lang="en-US" sz="1400" dirty="0">
              <a:latin typeface="Garamond" panose="02020404030301010803" pitchFamily="18" charset="0"/>
            </a:endParaRPr>
          </a:p>
          <a:p>
            <a:r>
              <a:rPr lang="en-US" sz="1400" b="1" dirty="0">
                <a:latin typeface="Garamond" panose="02020404030301010803" pitchFamily="18" charset="0"/>
              </a:rPr>
              <a:t>Higher-Risk (HR): </a:t>
            </a:r>
          </a:p>
          <a:p>
            <a:r>
              <a:rPr lang="en-US" sz="1400" dirty="0">
                <a:latin typeface="Garamond" panose="02020404030301010803" pitchFamily="18" charset="0"/>
              </a:rPr>
              <a:t>More than one partner in prior 6 months</a:t>
            </a:r>
          </a:p>
        </p:txBody>
      </p:sp>
      <p:sp>
        <p:nvSpPr>
          <p:cNvPr id="29" name="TextBox 28">
            <a:extLst>
              <a:ext uri="{FF2B5EF4-FFF2-40B4-BE49-F238E27FC236}">
                <a16:creationId xmlns:a16="http://schemas.microsoft.com/office/drawing/2014/main" id="{A8AC4EB3-6651-49AF-898B-0B31608EBD44}"/>
              </a:ext>
            </a:extLst>
          </p:cNvPr>
          <p:cNvSpPr txBox="1"/>
          <p:nvPr/>
        </p:nvSpPr>
        <p:spPr>
          <a:xfrm>
            <a:off x="5322813" y="2638602"/>
            <a:ext cx="2932584" cy="338554"/>
          </a:xfrm>
          <a:prstGeom prst="rect">
            <a:avLst/>
          </a:prstGeom>
          <a:noFill/>
        </p:spPr>
        <p:txBody>
          <a:bodyPr wrap="square" rtlCol="0">
            <a:spAutoFit/>
          </a:bodyPr>
          <a:lstStyle/>
          <a:p>
            <a:r>
              <a:rPr lang="en-US" sz="1600" dirty="0">
                <a:latin typeface="Garamond" panose="02020404030301010803" pitchFamily="18" charset="0"/>
              </a:rPr>
              <a:t>Month 2: Active with Partner B</a:t>
            </a:r>
          </a:p>
        </p:txBody>
      </p:sp>
      <p:sp>
        <p:nvSpPr>
          <p:cNvPr id="33" name="TextBox 32">
            <a:extLst>
              <a:ext uri="{FF2B5EF4-FFF2-40B4-BE49-F238E27FC236}">
                <a16:creationId xmlns:a16="http://schemas.microsoft.com/office/drawing/2014/main" id="{704CB2C5-FEBA-445D-9603-DEFD2AAB75B1}"/>
              </a:ext>
            </a:extLst>
          </p:cNvPr>
          <p:cNvSpPr txBox="1"/>
          <p:nvPr/>
        </p:nvSpPr>
        <p:spPr>
          <a:xfrm>
            <a:off x="5220737" y="4154424"/>
            <a:ext cx="2631414" cy="338554"/>
          </a:xfrm>
          <a:prstGeom prst="rect">
            <a:avLst/>
          </a:prstGeom>
          <a:noFill/>
        </p:spPr>
        <p:txBody>
          <a:bodyPr wrap="square" rtlCol="0">
            <a:spAutoFit/>
          </a:bodyPr>
          <a:lstStyle/>
          <a:p>
            <a:pPr algn="ctr"/>
            <a:r>
              <a:rPr lang="en-US" sz="1600" dirty="0">
                <a:latin typeface="Garamond" panose="02020404030301010803" pitchFamily="18" charset="0"/>
              </a:rPr>
              <a:t>Month 9: Clinical Evaluation</a:t>
            </a:r>
          </a:p>
        </p:txBody>
      </p:sp>
    </p:spTree>
    <p:extLst>
      <p:ext uri="{BB962C8B-B14F-4D97-AF65-F5344CB8AC3E}">
        <p14:creationId xmlns:p14="http://schemas.microsoft.com/office/powerpoint/2010/main" val="4006905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5" grpId="0"/>
      <p:bldP spid="40" grpId="0"/>
      <p:bldP spid="48" grpId="0"/>
      <p:bldP spid="29"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8E71-6DF3-FF46-9104-21AB11669BBF}"/>
              </a:ext>
            </a:extLst>
          </p:cNvPr>
          <p:cNvSpPr>
            <a:spLocks noGrp="1"/>
          </p:cNvSpPr>
          <p:nvPr>
            <p:ph type="title"/>
          </p:nvPr>
        </p:nvSpPr>
        <p:spPr/>
        <p:txBody>
          <a:bodyPr/>
          <a:lstStyle/>
          <a:p>
            <a:r>
              <a:rPr lang="en-US" dirty="0"/>
              <a:t>Limitations to Analysis</a:t>
            </a:r>
          </a:p>
        </p:txBody>
      </p:sp>
      <p:sp>
        <p:nvSpPr>
          <p:cNvPr id="3" name="Content Placeholder 2">
            <a:extLst>
              <a:ext uri="{FF2B5EF4-FFF2-40B4-BE49-F238E27FC236}">
                <a16:creationId xmlns:a16="http://schemas.microsoft.com/office/drawing/2014/main" id="{6FAC7237-6393-5246-B56C-EF83C0CF5559}"/>
              </a:ext>
            </a:extLst>
          </p:cNvPr>
          <p:cNvSpPr>
            <a:spLocks noGrp="1"/>
          </p:cNvSpPr>
          <p:nvPr>
            <p:ph idx="1"/>
          </p:nvPr>
        </p:nvSpPr>
        <p:spPr/>
        <p:txBody>
          <a:bodyPr>
            <a:normAutofit lnSpcReduction="10000"/>
          </a:bodyPr>
          <a:lstStyle/>
          <a:p>
            <a:r>
              <a:rPr lang="en-US" dirty="0"/>
              <a:t>Three-STI model</a:t>
            </a:r>
          </a:p>
          <a:p>
            <a:r>
              <a:rPr lang="en-US" dirty="0"/>
              <a:t>Results contingent on model assumptions</a:t>
            </a:r>
          </a:p>
          <a:p>
            <a:pPr lvl="1"/>
            <a:r>
              <a:rPr lang="en-US" dirty="0"/>
              <a:t>Epidemiological (HIV prevalence) and network (Atlanta MSM)</a:t>
            </a:r>
          </a:p>
          <a:p>
            <a:r>
              <a:rPr lang="en-US" dirty="0"/>
              <a:t>Assessed PAF in an acquisition-only model</a:t>
            </a:r>
          </a:p>
          <a:p>
            <a:pPr lvl="1"/>
            <a:r>
              <a:rPr lang="en-US" dirty="0"/>
              <a:t>Higher PIA expected if accounting for transmission</a:t>
            </a:r>
          </a:p>
          <a:p>
            <a:r>
              <a:rPr lang="en-US" dirty="0"/>
              <a:t>No enforced correlation of HIV and STI screening</a:t>
            </a:r>
          </a:p>
          <a:p>
            <a:pPr lvl="1"/>
            <a:r>
              <a:rPr lang="en-US" dirty="0"/>
              <a:t>Additional data required to account for this (commercial)</a:t>
            </a:r>
          </a:p>
          <a:p>
            <a:r>
              <a:rPr lang="en-US" dirty="0"/>
              <a:t>Assumed 100% rectal screening in receptive and versatile individuals </a:t>
            </a:r>
          </a:p>
          <a:p>
            <a:pPr lvl="1"/>
            <a:r>
              <a:rPr lang="en-US" dirty="0"/>
              <a:t>Patel STD 2018 – Only 11.6% of MSM were tested for NG or CT </a:t>
            </a:r>
            <a:r>
              <a:rPr lang="en-US" dirty="0" err="1"/>
              <a:t>extragenitally</a:t>
            </a:r>
            <a:r>
              <a:rPr lang="en-US" dirty="0"/>
              <a:t> in the prior 12 months</a:t>
            </a:r>
          </a:p>
          <a:p>
            <a:r>
              <a:rPr lang="en-US" dirty="0"/>
              <a:t>“Higher-risk” defined by recent number of partners</a:t>
            </a:r>
          </a:p>
        </p:txBody>
      </p:sp>
    </p:spTree>
    <p:extLst>
      <p:ext uri="{BB962C8B-B14F-4D97-AF65-F5344CB8AC3E}">
        <p14:creationId xmlns:p14="http://schemas.microsoft.com/office/powerpoint/2010/main" val="939665982"/>
      </p:ext>
    </p:extLst>
  </p:cSld>
  <p:clrMapOvr>
    <a:masterClrMapping/>
  </p:clrMapOvr>
</p:sld>
</file>

<file path=ppt/theme/theme1.xml><?xml version="1.0" encoding="utf-8"?>
<a:theme xmlns:a="http://schemas.openxmlformats.org/drawingml/2006/main" name="Office Theme">
  <a:themeElements>
    <a:clrScheme name="Custom 1">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18503</TotalTime>
  <Words>2721</Words>
  <Application>Microsoft Office PowerPoint</Application>
  <PresentationFormat>On-screen Show (4:3)</PresentationFormat>
  <Paragraphs>472</Paragraphs>
  <Slides>17</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Cambria Math</vt:lpstr>
      <vt:lpstr>Garamond</vt:lpstr>
      <vt:lpstr>Symbol</vt:lpstr>
      <vt:lpstr>Office Theme</vt:lpstr>
      <vt:lpstr>HIV averted through adhering to the STD screening recommendations for MSM in the STD treatment guidelines</vt:lpstr>
      <vt:lpstr>HIV and STI Epidemiology</vt:lpstr>
      <vt:lpstr>Relationship between HIV &amp; STIs</vt:lpstr>
      <vt:lpstr>Modeling HIV and STI Transmission in Dynamic Sexual Networks</vt:lpstr>
      <vt:lpstr>Population attributable fraction (PAF)</vt:lpstr>
      <vt:lpstr>PAF Modeling Results</vt:lpstr>
      <vt:lpstr>STI Control  Effects on HIV?</vt:lpstr>
      <vt:lpstr>STI Screening Coverage and HIV</vt:lpstr>
      <vt:lpstr>STI Screening Intervals and HIV</vt:lpstr>
      <vt:lpstr>Discussion</vt:lpstr>
      <vt:lpstr>Next Steps</vt:lpstr>
      <vt:lpstr>Acknowledgements</vt:lpstr>
      <vt:lpstr>Appendix</vt:lpstr>
      <vt:lpstr>Screening Recommendations:  2015 STD Treatment Guidelines</vt:lpstr>
      <vt:lpstr>Screening and Testing Processes</vt:lpstr>
      <vt:lpstr>Screening Indications are Dynamic </vt:lpstr>
      <vt:lpstr>Limitations to Analysis</vt:lpstr>
    </vt:vector>
  </TitlesOfParts>
  <Company>Emory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Kevin Weiss</cp:lastModifiedBy>
  <cp:revision>529</cp:revision>
  <dcterms:created xsi:type="dcterms:W3CDTF">2016-03-01T17:23:09Z</dcterms:created>
  <dcterms:modified xsi:type="dcterms:W3CDTF">2019-03-20T15:23:11Z</dcterms:modified>
</cp:coreProperties>
</file>