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Lst>
  <p:sldSz cx="18516600" cy="32918400"/>
  <p:notesSz cx="6858000" cy="9144000"/>
  <p:defaultTextStyle>
    <a:defPPr>
      <a:defRPr lang="en-US"/>
    </a:defPPr>
    <a:lvl1pPr marL="0" algn="l" defTabSz="899130" rtl="0" eaLnBrk="1" latinLnBrk="0" hangingPunct="1">
      <a:defRPr sz="1770" kern="1200">
        <a:solidFill>
          <a:schemeClr val="tx1"/>
        </a:solidFill>
        <a:latin typeface="+mn-lt"/>
        <a:ea typeface="+mn-ea"/>
        <a:cs typeface="+mn-cs"/>
      </a:defRPr>
    </a:lvl1pPr>
    <a:lvl2pPr marL="449565" algn="l" defTabSz="899130" rtl="0" eaLnBrk="1" latinLnBrk="0" hangingPunct="1">
      <a:defRPr sz="1770" kern="1200">
        <a:solidFill>
          <a:schemeClr val="tx1"/>
        </a:solidFill>
        <a:latin typeface="+mn-lt"/>
        <a:ea typeface="+mn-ea"/>
        <a:cs typeface="+mn-cs"/>
      </a:defRPr>
    </a:lvl2pPr>
    <a:lvl3pPr marL="899130" algn="l" defTabSz="899130" rtl="0" eaLnBrk="1" latinLnBrk="0" hangingPunct="1">
      <a:defRPr sz="1770" kern="1200">
        <a:solidFill>
          <a:schemeClr val="tx1"/>
        </a:solidFill>
        <a:latin typeface="+mn-lt"/>
        <a:ea typeface="+mn-ea"/>
        <a:cs typeface="+mn-cs"/>
      </a:defRPr>
    </a:lvl3pPr>
    <a:lvl4pPr marL="1348694" algn="l" defTabSz="899130" rtl="0" eaLnBrk="1" latinLnBrk="0" hangingPunct="1">
      <a:defRPr sz="1770" kern="1200">
        <a:solidFill>
          <a:schemeClr val="tx1"/>
        </a:solidFill>
        <a:latin typeface="+mn-lt"/>
        <a:ea typeface="+mn-ea"/>
        <a:cs typeface="+mn-cs"/>
      </a:defRPr>
    </a:lvl4pPr>
    <a:lvl5pPr marL="1798259" algn="l" defTabSz="899130" rtl="0" eaLnBrk="1" latinLnBrk="0" hangingPunct="1">
      <a:defRPr sz="1770" kern="1200">
        <a:solidFill>
          <a:schemeClr val="tx1"/>
        </a:solidFill>
        <a:latin typeface="+mn-lt"/>
        <a:ea typeface="+mn-ea"/>
        <a:cs typeface="+mn-cs"/>
      </a:defRPr>
    </a:lvl5pPr>
    <a:lvl6pPr marL="2247824" algn="l" defTabSz="899130" rtl="0" eaLnBrk="1" latinLnBrk="0" hangingPunct="1">
      <a:defRPr sz="1770" kern="1200">
        <a:solidFill>
          <a:schemeClr val="tx1"/>
        </a:solidFill>
        <a:latin typeface="+mn-lt"/>
        <a:ea typeface="+mn-ea"/>
        <a:cs typeface="+mn-cs"/>
      </a:defRPr>
    </a:lvl6pPr>
    <a:lvl7pPr marL="2697389" algn="l" defTabSz="899130" rtl="0" eaLnBrk="1" latinLnBrk="0" hangingPunct="1">
      <a:defRPr sz="1770" kern="1200">
        <a:solidFill>
          <a:schemeClr val="tx1"/>
        </a:solidFill>
        <a:latin typeface="+mn-lt"/>
        <a:ea typeface="+mn-ea"/>
        <a:cs typeface="+mn-cs"/>
      </a:defRPr>
    </a:lvl7pPr>
    <a:lvl8pPr marL="3146953" algn="l" defTabSz="899130" rtl="0" eaLnBrk="1" latinLnBrk="0" hangingPunct="1">
      <a:defRPr sz="1770" kern="1200">
        <a:solidFill>
          <a:schemeClr val="tx1"/>
        </a:solidFill>
        <a:latin typeface="+mn-lt"/>
        <a:ea typeface="+mn-ea"/>
        <a:cs typeface="+mn-cs"/>
      </a:defRPr>
    </a:lvl8pPr>
    <a:lvl9pPr marL="3596518" algn="l" defTabSz="899130" rtl="0" eaLnBrk="1" latinLnBrk="0" hangingPunct="1">
      <a:defRPr sz="177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4754" autoAdjust="0"/>
    <p:restoredTop sz="94626" autoAdjust="0"/>
  </p:normalViewPr>
  <p:slideViewPr>
    <p:cSldViewPr snapToGrid="0">
      <p:cViewPr>
        <p:scale>
          <a:sx n="66" d="100"/>
          <a:sy n="66" d="100"/>
        </p:scale>
        <p:origin x="413" y="-5765"/>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88745" y="5387342"/>
            <a:ext cx="15739110" cy="11460480"/>
          </a:xfrm>
        </p:spPr>
        <p:txBody>
          <a:bodyPr anchor="b"/>
          <a:lstStyle>
            <a:lvl1pPr algn="ctr">
              <a:defRPr sz="12150"/>
            </a:lvl1pPr>
          </a:lstStyle>
          <a:p>
            <a:r>
              <a:rPr lang="en-US" smtClean="0"/>
              <a:t>Click to edit Master title style</a:t>
            </a:r>
            <a:endParaRPr lang="en-US" dirty="0"/>
          </a:p>
        </p:txBody>
      </p:sp>
      <p:sp>
        <p:nvSpPr>
          <p:cNvPr id="3" name="Subtitle 2"/>
          <p:cNvSpPr>
            <a:spLocks noGrp="1"/>
          </p:cNvSpPr>
          <p:nvPr>
            <p:ph type="subTitle" idx="1"/>
          </p:nvPr>
        </p:nvSpPr>
        <p:spPr>
          <a:xfrm>
            <a:off x="2314575" y="17289782"/>
            <a:ext cx="13887450" cy="7947658"/>
          </a:xfrm>
        </p:spPr>
        <p:txBody>
          <a:bodyPr/>
          <a:lstStyle>
            <a:lvl1pPr marL="0" indent="0" algn="ctr">
              <a:buNone/>
              <a:defRPr sz="4860"/>
            </a:lvl1pPr>
            <a:lvl2pPr marL="925830" indent="0" algn="ctr">
              <a:buNone/>
              <a:defRPr sz="4050"/>
            </a:lvl2pPr>
            <a:lvl3pPr marL="1851660" indent="0" algn="ctr">
              <a:buNone/>
              <a:defRPr sz="3645"/>
            </a:lvl3pPr>
            <a:lvl4pPr marL="2777490" indent="0" algn="ctr">
              <a:buNone/>
              <a:defRPr sz="3240"/>
            </a:lvl4pPr>
            <a:lvl5pPr marL="3703320" indent="0" algn="ctr">
              <a:buNone/>
              <a:defRPr sz="3240"/>
            </a:lvl5pPr>
            <a:lvl6pPr marL="4629150" indent="0" algn="ctr">
              <a:buNone/>
              <a:defRPr sz="3240"/>
            </a:lvl6pPr>
            <a:lvl7pPr marL="5554980" indent="0" algn="ctr">
              <a:buNone/>
              <a:defRPr sz="3240"/>
            </a:lvl7pPr>
            <a:lvl8pPr marL="6480810" indent="0" algn="ctr">
              <a:buNone/>
              <a:defRPr sz="3240"/>
            </a:lvl8pPr>
            <a:lvl9pPr marL="7406640" indent="0" algn="ctr">
              <a:buNone/>
              <a:defRPr sz="324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37A64D1-1816-4201-B931-D07D30BA46C3}" type="datetimeFigureOut">
              <a:rPr lang="en-US" smtClean="0"/>
              <a:t>10/18/2018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57F00B-4C20-4428-98FE-EAEFAE0D34BD}" type="slidenum">
              <a:rPr lang="en-US" smtClean="0"/>
              <a:t>‹#›</a:t>
            </a:fld>
            <a:endParaRPr lang="en-US"/>
          </a:p>
        </p:txBody>
      </p:sp>
    </p:spTree>
    <p:extLst>
      <p:ext uri="{BB962C8B-B14F-4D97-AF65-F5344CB8AC3E}">
        <p14:creationId xmlns:p14="http://schemas.microsoft.com/office/powerpoint/2010/main" val="20145926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37A64D1-1816-4201-B931-D07D30BA46C3}" type="datetimeFigureOut">
              <a:rPr lang="en-US" smtClean="0"/>
              <a:t>10/18/2018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57F00B-4C20-4428-98FE-EAEFAE0D34BD}" type="slidenum">
              <a:rPr lang="en-US" smtClean="0"/>
              <a:t>‹#›</a:t>
            </a:fld>
            <a:endParaRPr lang="en-US"/>
          </a:p>
        </p:txBody>
      </p:sp>
    </p:spTree>
    <p:extLst>
      <p:ext uri="{BB962C8B-B14F-4D97-AF65-F5344CB8AC3E}">
        <p14:creationId xmlns:p14="http://schemas.microsoft.com/office/powerpoint/2010/main" val="16540100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63373" y="8206749"/>
            <a:ext cx="15970568" cy="13693138"/>
          </a:xfrm>
        </p:spPr>
        <p:txBody>
          <a:bodyPr anchor="b"/>
          <a:lstStyle>
            <a:lvl1pPr>
              <a:defRPr sz="12150"/>
            </a:lvl1pPr>
          </a:lstStyle>
          <a:p>
            <a:r>
              <a:rPr lang="en-US" smtClean="0"/>
              <a:t>Click to edit Master title style</a:t>
            </a:r>
            <a:endParaRPr lang="en-US" dirty="0"/>
          </a:p>
        </p:txBody>
      </p:sp>
      <p:sp>
        <p:nvSpPr>
          <p:cNvPr id="3" name="Text Placeholder 2"/>
          <p:cNvSpPr>
            <a:spLocks noGrp="1"/>
          </p:cNvSpPr>
          <p:nvPr>
            <p:ph type="body" idx="1"/>
          </p:nvPr>
        </p:nvSpPr>
        <p:spPr>
          <a:xfrm>
            <a:off x="1263373" y="22029429"/>
            <a:ext cx="15970568" cy="7200898"/>
          </a:xfrm>
        </p:spPr>
        <p:txBody>
          <a:bodyPr/>
          <a:lstStyle>
            <a:lvl1pPr marL="0" indent="0">
              <a:buNone/>
              <a:defRPr sz="4860">
                <a:solidFill>
                  <a:schemeClr val="tx1"/>
                </a:solidFill>
              </a:defRPr>
            </a:lvl1pPr>
            <a:lvl2pPr marL="925830" indent="0">
              <a:buNone/>
              <a:defRPr sz="4050">
                <a:solidFill>
                  <a:schemeClr val="tx1">
                    <a:tint val="75000"/>
                  </a:schemeClr>
                </a:solidFill>
              </a:defRPr>
            </a:lvl2pPr>
            <a:lvl3pPr marL="1851660" indent="0">
              <a:buNone/>
              <a:defRPr sz="3645">
                <a:solidFill>
                  <a:schemeClr val="tx1">
                    <a:tint val="75000"/>
                  </a:schemeClr>
                </a:solidFill>
              </a:defRPr>
            </a:lvl3pPr>
            <a:lvl4pPr marL="2777490" indent="0">
              <a:buNone/>
              <a:defRPr sz="3240">
                <a:solidFill>
                  <a:schemeClr val="tx1">
                    <a:tint val="75000"/>
                  </a:schemeClr>
                </a:solidFill>
              </a:defRPr>
            </a:lvl4pPr>
            <a:lvl5pPr marL="3703320" indent="0">
              <a:buNone/>
              <a:defRPr sz="3240">
                <a:solidFill>
                  <a:schemeClr val="tx1">
                    <a:tint val="75000"/>
                  </a:schemeClr>
                </a:solidFill>
              </a:defRPr>
            </a:lvl5pPr>
            <a:lvl6pPr marL="4629150" indent="0">
              <a:buNone/>
              <a:defRPr sz="3240">
                <a:solidFill>
                  <a:schemeClr val="tx1">
                    <a:tint val="75000"/>
                  </a:schemeClr>
                </a:solidFill>
              </a:defRPr>
            </a:lvl6pPr>
            <a:lvl7pPr marL="5554980" indent="0">
              <a:buNone/>
              <a:defRPr sz="3240">
                <a:solidFill>
                  <a:schemeClr val="tx1">
                    <a:tint val="75000"/>
                  </a:schemeClr>
                </a:solidFill>
              </a:defRPr>
            </a:lvl7pPr>
            <a:lvl8pPr marL="6480810" indent="0">
              <a:buNone/>
              <a:defRPr sz="3240">
                <a:solidFill>
                  <a:schemeClr val="tx1">
                    <a:tint val="75000"/>
                  </a:schemeClr>
                </a:solidFill>
              </a:defRPr>
            </a:lvl8pPr>
            <a:lvl9pPr marL="7406640" indent="0">
              <a:buNone/>
              <a:defRPr sz="324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37A64D1-1816-4201-B931-D07D30BA46C3}" type="datetimeFigureOut">
              <a:rPr lang="en-US" smtClean="0"/>
              <a:t>10/18/2018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57F00B-4C20-4428-98FE-EAEFAE0D34BD}" type="slidenum">
              <a:rPr lang="en-US" smtClean="0"/>
              <a:t>‹#›</a:t>
            </a:fld>
            <a:endParaRPr lang="en-US"/>
          </a:p>
        </p:txBody>
      </p:sp>
    </p:spTree>
    <p:extLst>
      <p:ext uri="{BB962C8B-B14F-4D97-AF65-F5344CB8AC3E}">
        <p14:creationId xmlns:p14="http://schemas.microsoft.com/office/powerpoint/2010/main" val="29051518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73016" y="8763000"/>
            <a:ext cx="7869555" cy="2088642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9374029" y="8763000"/>
            <a:ext cx="7869555" cy="2088642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37A64D1-1816-4201-B931-D07D30BA46C3}" type="datetimeFigureOut">
              <a:rPr lang="en-US" smtClean="0"/>
              <a:t>10/18/2018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57F00B-4C20-4428-98FE-EAEFAE0D34BD}" type="slidenum">
              <a:rPr lang="en-US" smtClean="0"/>
              <a:t>‹#›</a:t>
            </a:fld>
            <a:endParaRPr lang="en-US"/>
          </a:p>
        </p:txBody>
      </p:sp>
    </p:spTree>
    <p:extLst>
      <p:ext uri="{BB962C8B-B14F-4D97-AF65-F5344CB8AC3E}">
        <p14:creationId xmlns:p14="http://schemas.microsoft.com/office/powerpoint/2010/main" val="10236525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75428" y="1752607"/>
            <a:ext cx="15970568" cy="6362702"/>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275430" y="8069582"/>
            <a:ext cx="7833389" cy="3954778"/>
          </a:xfrm>
        </p:spPr>
        <p:txBody>
          <a:bodyPr anchor="b"/>
          <a:lstStyle>
            <a:lvl1pPr marL="0" indent="0">
              <a:buNone/>
              <a:defRPr sz="4860" b="1"/>
            </a:lvl1pPr>
            <a:lvl2pPr marL="925830" indent="0">
              <a:buNone/>
              <a:defRPr sz="4050" b="1"/>
            </a:lvl2pPr>
            <a:lvl3pPr marL="1851660" indent="0">
              <a:buNone/>
              <a:defRPr sz="3645" b="1"/>
            </a:lvl3pPr>
            <a:lvl4pPr marL="2777490" indent="0">
              <a:buNone/>
              <a:defRPr sz="3240" b="1"/>
            </a:lvl4pPr>
            <a:lvl5pPr marL="3703320" indent="0">
              <a:buNone/>
              <a:defRPr sz="3240" b="1"/>
            </a:lvl5pPr>
            <a:lvl6pPr marL="4629150" indent="0">
              <a:buNone/>
              <a:defRPr sz="3240" b="1"/>
            </a:lvl6pPr>
            <a:lvl7pPr marL="5554980" indent="0">
              <a:buNone/>
              <a:defRPr sz="3240" b="1"/>
            </a:lvl7pPr>
            <a:lvl8pPr marL="6480810" indent="0">
              <a:buNone/>
              <a:defRPr sz="3240" b="1"/>
            </a:lvl8pPr>
            <a:lvl9pPr marL="7406640" indent="0">
              <a:buNone/>
              <a:defRPr sz="3240" b="1"/>
            </a:lvl9pPr>
          </a:lstStyle>
          <a:p>
            <a:pPr lvl="0"/>
            <a:r>
              <a:rPr lang="en-US" smtClean="0"/>
              <a:t>Edit Master text styles</a:t>
            </a:r>
          </a:p>
        </p:txBody>
      </p:sp>
      <p:sp>
        <p:nvSpPr>
          <p:cNvPr id="4" name="Content Placeholder 3"/>
          <p:cNvSpPr>
            <a:spLocks noGrp="1"/>
          </p:cNvSpPr>
          <p:nvPr>
            <p:ph sz="half" idx="2"/>
          </p:nvPr>
        </p:nvSpPr>
        <p:spPr>
          <a:xfrm>
            <a:off x="1275430" y="12024360"/>
            <a:ext cx="7833389" cy="1768602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9374030" y="8069582"/>
            <a:ext cx="7871967" cy="3954778"/>
          </a:xfrm>
        </p:spPr>
        <p:txBody>
          <a:bodyPr anchor="b"/>
          <a:lstStyle>
            <a:lvl1pPr marL="0" indent="0">
              <a:buNone/>
              <a:defRPr sz="4860" b="1"/>
            </a:lvl1pPr>
            <a:lvl2pPr marL="925830" indent="0">
              <a:buNone/>
              <a:defRPr sz="4050" b="1"/>
            </a:lvl2pPr>
            <a:lvl3pPr marL="1851660" indent="0">
              <a:buNone/>
              <a:defRPr sz="3645" b="1"/>
            </a:lvl3pPr>
            <a:lvl4pPr marL="2777490" indent="0">
              <a:buNone/>
              <a:defRPr sz="3240" b="1"/>
            </a:lvl4pPr>
            <a:lvl5pPr marL="3703320" indent="0">
              <a:buNone/>
              <a:defRPr sz="3240" b="1"/>
            </a:lvl5pPr>
            <a:lvl6pPr marL="4629150" indent="0">
              <a:buNone/>
              <a:defRPr sz="3240" b="1"/>
            </a:lvl6pPr>
            <a:lvl7pPr marL="5554980" indent="0">
              <a:buNone/>
              <a:defRPr sz="3240" b="1"/>
            </a:lvl7pPr>
            <a:lvl8pPr marL="6480810" indent="0">
              <a:buNone/>
              <a:defRPr sz="3240" b="1"/>
            </a:lvl8pPr>
            <a:lvl9pPr marL="7406640" indent="0">
              <a:buNone/>
              <a:defRPr sz="3240" b="1"/>
            </a:lvl9pPr>
          </a:lstStyle>
          <a:p>
            <a:pPr lvl="0"/>
            <a:r>
              <a:rPr lang="en-US" smtClean="0"/>
              <a:t>Edit Master text styles</a:t>
            </a:r>
          </a:p>
        </p:txBody>
      </p:sp>
      <p:sp>
        <p:nvSpPr>
          <p:cNvPr id="6" name="Content Placeholder 5"/>
          <p:cNvSpPr>
            <a:spLocks noGrp="1"/>
          </p:cNvSpPr>
          <p:nvPr>
            <p:ph sz="quarter" idx="4"/>
          </p:nvPr>
        </p:nvSpPr>
        <p:spPr>
          <a:xfrm>
            <a:off x="9374030" y="12024360"/>
            <a:ext cx="7871967" cy="1768602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37A64D1-1816-4201-B931-D07D30BA46C3}" type="datetimeFigureOut">
              <a:rPr lang="en-US" smtClean="0"/>
              <a:t>10/18/2018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E57F00B-4C20-4428-98FE-EAEFAE0D34BD}" type="slidenum">
              <a:rPr lang="en-US" smtClean="0"/>
              <a:t>‹#›</a:t>
            </a:fld>
            <a:endParaRPr lang="en-US"/>
          </a:p>
        </p:txBody>
      </p:sp>
    </p:spTree>
    <p:extLst>
      <p:ext uri="{BB962C8B-B14F-4D97-AF65-F5344CB8AC3E}">
        <p14:creationId xmlns:p14="http://schemas.microsoft.com/office/powerpoint/2010/main" val="33891967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37A64D1-1816-4201-B931-D07D30BA46C3}" type="datetimeFigureOut">
              <a:rPr lang="en-US" smtClean="0"/>
              <a:t>10/18/2018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E57F00B-4C20-4428-98FE-EAEFAE0D34BD}" type="slidenum">
              <a:rPr lang="en-US" smtClean="0"/>
              <a:t>‹#›</a:t>
            </a:fld>
            <a:endParaRPr lang="en-US"/>
          </a:p>
        </p:txBody>
      </p:sp>
    </p:spTree>
    <p:extLst>
      <p:ext uri="{BB962C8B-B14F-4D97-AF65-F5344CB8AC3E}">
        <p14:creationId xmlns:p14="http://schemas.microsoft.com/office/powerpoint/2010/main" val="17404846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37A64D1-1816-4201-B931-D07D30BA46C3}" type="datetimeFigureOut">
              <a:rPr lang="en-US" smtClean="0"/>
              <a:t>10/18/2018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E57F00B-4C20-4428-98FE-EAEFAE0D34BD}" type="slidenum">
              <a:rPr lang="en-US" smtClean="0"/>
              <a:t>‹#›</a:t>
            </a:fld>
            <a:endParaRPr lang="en-US"/>
          </a:p>
        </p:txBody>
      </p:sp>
    </p:spTree>
    <p:extLst>
      <p:ext uri="{BB962C8B-B14F-4D97-AF65-F5344CB8AC3E}">
        <p14:creationId xmlns:p14="http://schemas.microsoft.com/office/powerpoint/2010/main" val="3609031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75428" y="2194560"/>
            <a:ext cx="5972085" cy="7680960"/>
          </a:xfrm>
        </p:spPr>
        <p:txBody>
          <a:bodyPr anchor="b"/>
          <a:lstStyle>
            <a:lvl1pPr>
              <a:defRPr sz="6480"/>
            </a:lvl1pPr>
          </a:lstStyle>
          <a:p>
            <a:r>
              <a:rPr lang="en-US" smtClean="0"/>
              <a:t>Click to edit Master title style</a:t>
            </a:r>
            <a:endParaRPr lang="en-US" dirty="0"/>
          </a:p>
        </p:txBody>
      </p:sp>
      <p:sp>
        <p:nvSpPr>
          <p:cNvPr id="3" name="Content Placeholder 2"/>
          <p:cNvSpPr>
            <a:spLocks noGrp="1"/>
          </p:cNvSpPr>
          <p:nvPr>
            <p:ph idx="1"/>
          </p:nvPr>
        </p:nvSpPr>
        <p:spPr>
          <a:xfrm>
            <a:off x="7871967" y="4739647"/>
            <a:ext cx="9374029" cy="23393400"/>
          </a:xfrm>
        </p:spPr>
        <p:txBody>
          <a:bodyPr/>
          <a:lstStyle>
            <a:lvl1pPr>
              <a:defRPr sz="6480"/>
            </a:lvl1pPr>
            <a:lvl2pPr>
              <a:defRPr sz="5670"/>
            </a:lvl2pPr>
            <a:lvl3pPr>
              <a:defRPr sz="4860"/>
            </a:lvl3pPr>
            <a:lvl4pPr>
              <a:defRPr sz="4050"/>
            </a:lvl4pPr>
            <a:lvl5pPr>
              <a:defRPr sz="4050"/>
            </a:lvl5pPr>
            <a:lvl6pPr>
              <a:defRPr sz="4050"/>
            </a:lvl6pPr>
            <a:lvl7pPr>
              <a:defRPr sz="4050"/>
            </a:lvl7pPr>
            <a:lvl8pPr>
              <a:defRPr sz="4050"/>
            </a:lvl8pPr>
            <a:lvl9pPr>
              <a:defRPr sz="405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275428" y="9875520"/>
            <a:ext cx="5972085" cy="18295622"/>
          </a:xfrm>
        </p:spPr>
        <p:txBody>
          <a:bodyPr/>
          <a:lstStyle>
            <a:lvl1pPr marL="0" indent="0">
              <a:buNone/>
              <a:defRPr sz="3240"/>
            </a:lvl1pPr>
            <a:lvl2pPr marL="925830" indent="0">
              <a:buNone/>
              <a:defRPr sz="2835"/>
            </a:lvl2pPr>
            <a:lvl3pPr marL="1851660" indent="0">
              <a:buNone/>
              <a:defRPr sz="2430"/>
            </a:lvl3pPr>
            <a:lvl4pPr marL="2777490" indent="0">
              <a:buNone/>
              <a:defRPr sz="2025"/>
            </a:lvl4pPr>
            <a:lvl5pPr marL="3703320" indent="0">
              <a:buNone/>
              <a:defRPr sz="2025"/>
            </a:lvl5pPr>
            <a:lvl6pPr marL="4629150" indent="0">
              <a:buNone/>
              <a:defRPr sz="2025"/>
            </a:lvl6pPr>
            <a:lvl7pPr marL="5554980" indent="0">
              <a:buNone/>
              <a:defRPr sz="2025"/>
            </a:lvl7pPr>
            <a:lvl8pPr marL="6480810" indent="0">
              <a:buNone/>
              <a:defRPr sz="2025"/>
            </a:lvl8pPr>
            <a:lvl9pPr marL="7406640" indent="0">
              <a:buNone/>
              <a:defRPr sz="2025"/>
            </a:lvl9pPr>
          </a:lstStyle>
          <a:p>
            <a:pPr lvl="0"/>
            <a:r>
              <a:rPr lang="en-US" smtClean="0"/>
              <a:t>Edit Master text styles</a:t>
            </a:r>
          </a:p>
        </p:txBody>
      </p:sp>
      <p:sp>
        <p:nvSpPr>
          <p:cNvPr id="5" name="Date Placeholder 4"/>
          <p:cNvSpPr>
            <a:spLocks noGrp="1"/>
          </p:cNvSpPr>
          <p:nvPr>
            <p:ph type="dt" sz="half" idx="10"/>
          </p:nvPr>
        </p:nvSpPr>
        <p:spPr/>
        <p:txBody>
          <a:bodyPr/>
          <a:lstStyle/>
          <a:p>
            <a:fld id="{B37A64D1-1816-4201-B931-D07D30BA46C3}" type="datetimeFigureOut">
              <a:rPr lang="en-US" smtClean="0"/>
              <a:t>10/18/2018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57F00B-4C20-4428-98FE-EAEFAE0D34BD}" type="slidenum">
              <a:rPr lang="en-US" smtClean="0"/>
              <a:t>‹#›</a:t>
            </a:fld>
            <a:endParaRPr lang="en-US"/>
          </a:p>
        </p:txBody>
      </p:sp>
    </p:spTree>
    <p:extLst>
      <p:ext uri="{BB962C8B-B14F-4D97-AF65-F5344CB8AC3E}">
        <p14:creationId xmlns:p14="http://schemas.microsoft.com/office/powerpoint/2010/main" val="27962528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75428" y="2194560"/>
            <a:ext cx="5972085" cy="7680960"/>
          </a:xfrm>
        </p:spPr>
        <p:txBody>
          <a:bodyPr anchor="b"/>
          <a:lstStyle>
            <a:lvl1pPr>
              <a:defRPr sz="648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871967" y="4739647"/>
            <a:ext cx="9374029" cy="23393400"/>
          </a:xfrm>
        </p:spPr>
        <p:txBody>
          <a:bodyPr anchor="t"/>
          <a:lstStyle>
            <a:lvl1pPr marL="0" indent="0">
              <a:buNone/>
              <a:defRPr sz="6480"/>
            </a:lvl1pPr>
            <a:lvl2pPr marL="925830" indent="0">
              <a:buNone/>
              <a:defRPr sz="5670"/>
            </a:lvl2pPr>
            <a:lvl3pPr marL="1851660" indent="0">
              <a:buNone/>
              <a:defRPr sz="4860"/>
            </a:lvl3pPr>
            <a:lvl4pPr marL="2777490" indent="0">
              <a:buNone/>
              <a:defRPr sz="4050"/>
            </a:lvl4pPr>
            <a:lvl5pPr marL="3703320" indent="0">
              <a:buNone/>
              <a:defRPr sz="4050"/>
            </a:lvl5pPr>
            <a:lvl6pPr marL="4629150" indent="0">
              <a:buNone/>
              <a:defRPr sz="4050"/>
            </a:lvl6pPr>
            <a:lvl7pPr marL="5554980" indent="0">
              <a:buNone/>
              <a:defRPr sz="4050"/>
            </a:lvl7pPr>
            <a:lvl8pPr marL="6480810" indent="0">
              <a:buNone/>
              <a:defRPr sz="4050"/>
            </a:lvl8pPr>
            <a:lvl9pPr marL="7406640" indent="0">
              <a:buNone/>
              <a:defRPr sz="4050"/>
            </a:lvl9pPr>
          </a:lstStyle>
          <a:p>
            <a:r>
              <a:rPr lang="en-US" smtClean="0"/>
              <a:t>Click icon to add picture</a:t>
            </a:r>
            <a:endParaRPr lang="en-US" dirty="0"/>
          </a:p>
        </p:txBody>
      </p:sp>
      <p:sp>
        <p:nvSpPr>
          <p:cNvPr id="4" name="Text Placeholder 3"/>
          <p:cNvSpPr>
            <a:spLocks noGrp="1"/>
          </p:cNvSpPr>
          <p:nvPr>
            <p:ph type="body" sz="half" idx="2"/>
          </p:nvPr>
        </p:nvSpPr>
        <p:spPr>
          <a:xfrm>
            <a:off x="1275428" y="9875520"/>
            <a:ext cx="5972085" cy="18295622"/>
          </a:xfrm>
        </p:spPr>
        <p:txBody>
          <a:bodyPr/>
          <a:lstStyle>
            <a:lvl1pPr marL="0" indent="0">
              <a:buNone/>
              <a:defRPr sz="3240"/>
            </a:lvl1pPr>
            <a:lvl2pPr marL="925830" indent="0">
              <a:buNone/>
              <a:defRPr sz="2835"/>
            </a:lvl2pPr>
            <a:lvl3pPr marL="1851660" indent="0">
              <a:buNone/>
              <a:defRPr sz="2430"/>
            </a:lvl3pPr>
            <a:lvl4pPr marL="2777490" indent="0">
              <a:buNone/>
              <a:defRPr sz="2025"/>
            </a:lvl4pPr>
            <a:lvl5pPr marL="3703320" indent="0">
              <a:buNone/>
              <a:defRPr sz="2025"/>
            </a:lvl5pPr>
            <a:lvl6pPr marL="4629150" indent="0">
              <a:buNone/>
              <a:defRPr sz="2025"/>
            </a:lvl6pPr>
            <a:lvl7pPr marL="5554980" indent="0">
              <a:buNone/>
              <a:defRPr sz="2025"/>
            </a:lvl7pPr>
            <a:lvl8pPr marL="6480810" indent="0">
              <a:buNone/>
              <a:defRPr sz="2025"/>
            </a:lvl8pPr>
            <a:lvl9pPr marL="7406640" indent="0">
              <a:buNone/>
              <a:defRPr sz="2025"/>
            </a:lvl9pPr>
          </a:lstStyle>
          <a:p>
            <a:pPr lvl="0"/>
            <a:r>
              <a:rPr lang="en-US" smtClean="0"/>
              <a:t>Edit Master text styles</a:t>
            </a:r>
          </a:p>
        </p:txBody>
      </p:sp>
      <p:sp>
        <p:nvSpPr>
          <p:cNvPr id="5" name="Date Placeholder 4"/>
          <p:cNvSpPr>
            <a:spLocks noGrp="1"/>
          </p:cNvSpPr>
          <p:nvPr>
            <p:ph type="dt" sz="half" idx="10"/>
          </p:nvPr>
        </p:nvSpPr>
        <p:spPr/>
        <p:txBody>
          <a:bodyPr/>
          <a:lstStyle/>
          <a:p>
            <a:fld id="{B37A64D1-1816-4201-B931-D07D30BA46C3}" type="datetimeFigureOut">
              <a:rPr lang="en-US" smtClean="0"/>
              <a:t>10/18/2018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57F00B-4C20-4428-98FE-EAEFAE0D34BD}" type="slidenum">
              <a:rPr lang="en-US" smtClean="0"/>
              <a:t>‹#›</a:t>
            </a:fld>
            <a:endParaRPr lang="en-US"/>
          </a:p>
        </p:txBody>
      </p:sp>
    </p:spTree>
    <p:extLst>
      <p:ext uri="{BB962C8B-B14F-4D97-AF65-F5344CB8AC3E}">
        <p14:creationId xmlns:p14="http://schemas.microsoft.com/office/powerpoint/2010/main" val="1694497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37A64D1-1816-4201-B931-D07D30BA46C3}" type="datetimeFigureOut">
              <a:rPr lang="en-US" smtClean="0"/>
              <a:t>10/18/2018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57F00B-4C20-4428-98FE-EAEFAE0D34BD}" type="slidenum">
              <a:rPr lang="en-US" smtClean="0"/>
              <a:t>‹#›</a:t>
            </a:fld>
            <a:endParaRPr lang="en-US"/>
          </a:p>
        </p:txBody>
      </p:sp>
    </p:spTree>
    <p:extLst>
      <p:ext uri="{BB962C8B-B14F-4D97-AF65-F5344CB8AC3E}">
        <p14:creationId xmlns:p14="http://schemas.microsoft.com/office/powerpoint/2010/main" val="2661102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3250943" y="1752600"/>
            <a:ext cx="3992642" cy="2789682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73017" y="1752600"/>
            <a:ext cx="11746468" cy="27896822"/>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37A64D1-1816-4201-B931-D07D30BA46C3}" type="datetimeFigureOut">
              <a:rPr lang="en-US" smtClean="0"/>
              <a:t>10/18/2018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57F00B-4C20-4428-98FE-EAEFAE0D34BD}" type="slidenum">
              <a:rPr lang="en-US" smtClean="0"/>
              <a:t>‹#›</a:t>
            </a:fld>
            <a:endParaRPr lang="en-US"/>
          </a:p>
        </p:txBody>
      </p:sp>
    </p:spTree>
    <p:extLst>
      <p:ext uri="{BB962C8B-B14F-4D97-AF65-F5344CB8AC3E}">
        <p14:creationId xmlns:p14="http://schemas.microsoft.com/office/powerpoint/2010/main" val="25039284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73016" y="1752607"/>
            <a:ext cx="15970568" cy="6362702"/>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73016" y="8763000"/>
            <a:ext cx="15970568" cy="20886422"/>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273016" y="30510487"/>
            <a:ext cx="4166235" cy="1752600"/>
          </a:xfrm>
          <a:prstGeom prst="rect">
            <a:avLst/>
          </a:prstGeom>
        </p:spPr>
        <p:txBody>
          <a:bodyPr vert="horz" lIns="91440" tIns="45720" rIns="91440" bIns="45720" rtlCol="0" anchor="ctr"/>
          <a:lstStyle>
            <a:lvl1pPr algn="l">
              <a:defRPr sz="2430">
                <a:solidFill>
                  <a:schemeClr val="tx1">
                    <a:tint val="75000"/>
                  </a:schemeClr>
                </a:solidFill>
              </a:defRPr>
            </a:lvl1pPr>
          </a:lstStyle>
          <a:p>
            <a:fld id="{B37A64D1-1816-4201-B931-D07D30BA46C3}" type="datetimeFigureOut">
              <a:rPr lang="en-US" smtClean="0"/>
              <a:t>10/18/2018</a:t>
            </a:fld>
            <a:endParaRPr lang="en-US"/>
          </a:p>
        </p:txBody>
      </p:sp>
      <p:sp>
        <p:nvSpPr>
          <p:cNvPr id="5" name="Footer Placeholder 4"/>
          <p:cNvSpPr>
            <a:spLocks noGrp="1"/>
          </p:cNvSpPr>
          <p:nvPr>
            <p:ph type="ftr" sz="quarter" idx="3"/>
          </p:nvPr>
        </p:nvSpPr>
        <p:spPr>
          <a:xfrm>
            <a:off x="6133624" y="30510487"/>
            <a:ext cx="6249353" cy="1752600"/>
          </a:xfrm>
          <a:prstGeom prst="rect">
            <a:avLst/>
          </a:prstGeom>
        </p:spPr>
        <p:txBody>
          <a:bodyPr vert="horz" lIns="91440" tIns="45720" rIns="91440" bIns="45720" rtlCol="0" anchor="ctr"/>
          <a:lstStyle>
            <a:lvl1pPr algn="ctr">
              <a:defRPr sz="243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3077349" y="30510487"/>
            <a:ext cx="4166235" cy="1752600"/>
          </a:xfrm>
          <a:prstGeom prst="rect">
            <a:avLst/>
          </a:prstGeom>
        </p:spPr>
        <p:txBody>
          <a:bodyPr vert="horz" lIns="91440" tIns="45720" rIns="91440" bIns="45720" rtlCol="0" anchor="ctr"/>
          <a:lstStyle>
            <a:lvl1pPr algn="r">
              <a:defRPr sz="2430">
                <a:solidFill>
                  <a:schemeClr val="tx1">
                    <a:tint val="75000"/>
                  </a:schemeClr>
                </a:solidFill>
              </a:defRPr>
            </a:lvl1pPr>
          </a:lstStyle>
          <a:p>
            <a:fld id="{DE57F00B-4C20-4428-98FE-EAEFAE0D34BD}" type="slidenum">
              <a:rPr lang="en-US" smtClean="0"/>
              <a:t>‹#›</a:t>
            </a:fld>
            <a:endParaRPr lang="en-US"/>
          </a:p>
        </p:txBody>
      </p:sp>
    </p:spTree>
    <p:extLst>
      <p:ext uri="{BB962C8B-B14F-4D97-AF65-F5344CB8AC3E}">
        <p14:creationId xmlns:p14="http://schemas.microsoft.com/office/powerpoint/2010/main" val="4006189820"/>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1851660" rtl="0" eaLnBrk="1" latinLnBrk="0" hangingPunct="1">
        <a:lnSpc>
          <a:spcPct val="90000"/>
        </a:lnSpc>
        <a:spcBef>
          <a:spcPct val="0"/>
        </a:spcBef>
        <a:buNone/>
        <a:defRPr sz="8910" kern="1200">
          <a:solidFill>
            <a:schemeClr val="tx1"/>
          </a:solidFill>
          <a:latin typeface="+mj-lt"/>
          <a:ea typeface="+mj-ea"/>
          <a:cs typeface="+mj-cs"/>
        </a:defRPr>
      </a:lvl1pPr>
    </p:titleStyle>
    <p:bodyStyle>
      <a:lvl1pPr marL="462915" indent="-462915" algn="l" defTabSz="1851660" rtl="0" eaLnBrk="1" latinLnBrk="0" hangingPunct="1">
        <a:lnSpc>
          <a:spcPct val="90000"/>
        </a:lnSpc>
        <a:spcBef>
          <a:spcPts val="2025"/>
        </a:spcBef>
        <a:buFont typeface="Arial" panose="020B0604020202020204" pitchFamily="34" charset="0"/>
        <a:buChar char="•"/>
        <a:defRPr sz="5670" kern="1200">
          <a:solidFill>
            <a:schemeClr val="tx1"/>
          </a:solidFill>
          <a:latin typeface="+mn-lt"/>
          <a:ea typeface="+mn-ea"/>
          <a:cs typeface="+mn-cs"/>
        </a:defRPr>
      </a:lvl1pPr>
      <a:lvl2pPr marL="1388745" indent="-462915" algn="l" defTabSz="1851660" rtl="0" eaLnBrk="1" latinLnBrk="0" hangingPunct="1">
        <a:lnSpc>
          <a:spcPct val="90000"/>
        </a:lnSpc>
        <a:spcBef>
          <a:spcPts val="1013"/>
        </a:spcBef>
        <a:buFont typeface="Arial" panose="020B0604020202020204" pitchFamily="34" charset="0"/>
        <a:buChar char="•"/>
        <a:defRPr sz="4860" kern="1200">
          <a:solidFill>
            <a:schemeClr val="tx1"/>
          </a:solidFill>
          <a:latin typeface="+mn-lt"/>
          <a:ea typeface="+mn-ea"/>
          <a:cs typeface="+mn-cs"/>
        </a:defRPr>
      </a:lvl2pPr>
      <a:lvl3pPr marL="2314575" indent="-462915" algn="l" defTabSz="1851660" rtl="0" eaLnBrk="1" latinLnBrk="0" hangingPunct="1">
        <a:lnSpc>
          <a:spcPct val="90000"/>
        </a:lnSpc>
        <a:spcBef>
          <a:spcPts val="1013"/>
        </a:spcBef>
        <a:buFont typeface="Arial" panose="020B0604020202020204" pitchFamily="34" charset="0"/>
        <a:buChar char="•"/>
        <a:defRPr sz="4050" kern="1200">
          <a:solidFill>
            <a:schemeClr val="tx1"/>
          </a:solidFill>
          <a:latin typeface="+mn-lt"/>
          <a:ea typeface="+mn-ea"/>
          <a:cs typeface="+mn-cs"/>
        </a:defRPr>
      </a:lvl3pPr>
      <a:lvl4pPr marL="3240405" indent="-462915" algn="l" defTabSz="1851660" rtl="0" eaLnBrk="1" latinLnBrk="0" hangingPunct="1">
        <a:lnSpc>
          <a:spcPct val="90000"/>
        </a:lnSpc>
        <a:spcBef>
          <a:spcPts val="1013"/>
        </a:spcBef>
        <a:buFont typeface="Arial" panose="020B0604020202020204" pitchFamily="34" charset="0"/>
        <a:buChar char="•"/>
        <a:defRPr sz="3645" kern="1200">
          <a:solidFill>
            <a:schemeClr val="tx1"/>
          </a:solidFill>
          <a:latin typeface="+mn-lt"/>
          <a:ea typeface="+mn-ea"/>
          <a:cs typeface="+mn-cs"/>
        </a:defRPr>
      </a:lvl4pPr>
      <a:lvl5pPr marL="4166235" indent="-462915" algn="l" defTabSz="1851660" rtl="0" eaLnBrk="1" latinLnBrk="0" hangingPunct="1">
        <a:lnSpc>
          <a:spcPct val="90000"/>
        </a:lnSpc>
        <a:spcBef>
          <a:spcPts val="1013"/>
        </a:spcBef>
        <a:buFont typeface="Arial" panose="020B0604020202020204" pitchFamily="34" charset="0"/>
        <a:buChar char="•"/>
        <a:defRPr sz="3645" kern="1200">
          <a:solidFill>
            <a:schemeClr val="tx1"/>
          </a:solidFill>
          <a:latin typeface="+mn-lt"/>
          <a:ea typeface="+mn-ea"/>
          <a:cs typeface="+mn-cs"/>
        </a:defRPr>
      </a:lvl5pPr>
      <a:lvl6pPr marL="5092065" indent="-462915" algn="l" defTabSz="1851660" rtl="0" eaLnBrk="1" latinLnBrk="0" hangingPunct="1">
        <a:lnSpc>
          <a:spcPct val="90000"/>
        </a:lnSpc>
        <a:spcBef>
          <a:spcPts val="1013"/>
        </a:spcBef>
        <a:buFont typeface="Arial" panose="020B0604020202020204" pitchFamily="34" charset="0"/>
        <a:buChar char="•"/>
        <a:defRPr sz="3645" kern="1200">
          <a:solidFill>
            <a:schemeClr val="tx1"/>
          </a:solidFill>
          <a:latin typeface="+mn-lt"/>
          <a:ea typeface="+mn-ea"/>
          <a:cs typeface="+mn-cs"/>
        </a:defRPr>
      </a:lvl6pPr>
      <a:lvl7pPr marL="6017895" indent="-462915" algn="l" defTabSz="1851660" rtl="0" eaLnBrk="1" latinLnBrk="0" hangingPunct="1">
        <a:lnSpc>
          <a:spcPct val="90000"/>
        </a:lnSpc>
        <a:spcBef>
          <a:spcPts val="1013"/>
        </a:spcBef>
        <a:buFont typeface="Arial" panose="020B0604020202020204" pitchFamily="34" charset="0"/>
        <a:buChar char="•"/>
        <a:defRPr sz="3645" kern="1200">
          <a:solidFill>
            <a:schemeClr val="tx1"/>
          </a:solidFill>
          <a:latin typeface="+mn-lt"/>
          <a:ea typeface="+mn-ea"/>
          <a:cs typeface="+mn-cs"/>
        </a:defRPr>
      </a:lvl7pPr>
      <a:lvl8pPr marL="6943725" indent="-462915" algn="l" defTabSz="1851660" rtl="0" eaLnBrk="1" latinLnBrk="0" hangingPunct="1">
        <a:lnSpc>
          <a:spcPct val="90000"/>
        </a:lnSpc>
        <a:spcBef>
          <a:spcPts val="1013"/>
        </a:spcBef>
        <a:buFont typeface="Arial" panose="020B0604020202020204" pitchFamily="34" charset="0"/>
        <a:buChar char="•"/>
        <a:defRPr sz="3645" kern="1200">
          <a:solidFill>
            <a:schemeClr val="tx1"/>
          </a:solidFill>
          <a:latin typeface="+mn-lt"/>
          <a:ea typeface="+mn-ea"/>
          <a:cs typeface="+mn-cs"/>
        </a:defRPr>
      </a:lvl8pPr>
      <a:lvl9pPr marL="7869555" indent="-462915" algn="l" defTabSz="1851660" rtl="0" eaLnBrk="1" latinLnBrk="0" hangingPunct="1">
        <a:lnSpc>
          <a:spcPct val="90000"/>
        </a:lnSpc>
        <a:spcBef>
          <a:spcPts val="1013"/>
        </a:spcBef>
        <a:buFont typeface="Arial" panose="020B0604020202020204" pitchFamily="34" charset="0"/>
        <a:buChar char="•"/>
        <a:defRPr sz="3645" kern="1200">
          <a:solidFill>
            <a:schemeClr val="tx1"/>
          </a:solidFill>
          <a:latin typeface="+mn-lt"/>
          <a:ea typeface="+mn-ea"/>
          <a:cs typeface="+mn-cs"/>
        </a:defRPr>
      </a:lvl9pPr>
    </p:bodyStyle>
    <p:otherStyle>
      <a:defPPr>
        <a:defRPr lang="en-US"/>
      </a:defPPr>
      <a:lvl1pPr marL="0" algn="l" defTabSz="1851660" rtl="0" eaLnBrk="1" latinLnBrk="0" hangingPunct="1">
        <a:defRPr sz="3645" kern="1200">
          <a:solidFill>
            <a:schemeClr val="tx1"/>
          </a:solidFill>
          <a:latin typeface="+mn-lt"/>
          <a:ea typeface="+mn-ea"/>
          <a:cs typeface="+mn-cs"/>
        </a:defRPr>
      </a:lvl1pPr>
      <a:lvl2pPr marL="925830" algn="l" defTabSz="1851660" rtl="0" eaLnBrk="1" latinLnBrk="0" hangingPunct="1">
        <a:defRPr sz="3645" kern="1200">
          <a:solidFill>
            <a:schemeClr val="tx1"/>
          </a:solidFill>
          <a:latin typeface="+mn-lt"/>
          <a:ea typeface="+mn-ea"/>
          <a:cs typeface="+mn-cs"/>
        </a:defRPr>
      </a:lvl2pPr>
      <a:lvl3pPr marL="1851660" algn="l" defTabSz="1851660" rtl="0" eaLnBrk="1" latinLnBrk="0" hangingPunct="1">
        <a:defRPr sz="3645" kern="1200">
          <a:solidFill>
            <a:schemeClr val="tx1"/>
          </a:solidFill>
          <a:latin typeface="+mn-lt"/>
          <a:ea typeface="+mn-ea"/>
          <a:cs typeface="+mn-cs"/>
        </a:defRPr>
      </a:lvl3pPr>
      <a:lvl4pPr marL="2777490" algn="l" defTabSz="1851660" rtl="0" eaLnBrk="1" latinLnBrk="0" hangingPunct="1">
        <a:defRPr sz="3645" kern="1200">
          <a:solidFill>
            <a:schemeClr val="tx1"/>
          </a:solidFill>
          <a:latin typeface="+mn-lt"/>
          <a:ea typeface="+mn-ea"/>
          <a:cs typeface="+mn-cs"/>
        </a:defRPr>
      </a:lvl4pPr>
      <a:lvl5pPr marL="3703320" algn="l" defTabSz="1851660" rtl="0" eaLnBrk="1" latinLnBrk="0" hangingPunct="1">
        <a:defRPr sz="3645" kern="1200">
          <a:solidFill>
            <a:schemeClr val="tx1"/>
          </a:solidFill>
          <a:latin typeface="+mn-lt"/>
          <a:ea typeface="+mn-ea"/>
          <a:cs typeface="+mn-cs"/>
        </a:defRPr>
      </a:lvl5pPr>
      <a:lvl6pPr marL="4629150" algn="l" defTabSz="1851660" rtl="0" eaLnBrk="1" latinLnBrk="0" hangingPunct="1">
        <a:defRPr sz="3645" kern="1200">
          <a:solidFill>
            <a:schemeClr val="tx1"/>
          </a:solidFill>
          <a:latin typeface="+mn-lt"/>
          <a:ea typeface="+mn-ea"/>
          <a:cs typeface="+mn-cs"/>
        </a:defRPr>
      </a:lvl6pPr>
      <a:lvl7pPr marL="5554980" algn="l" defTabSz="1851660" rtl="0" eaLnBrk="1" latinLnBrk="0" hangingPunct="1">
        <a:defRPr sz="3645" kern="1200">
          <a:solidFill>
            <a:schemeClr val="tx1"/>
          </a:solidFill>
          <a:latin typeface="+mn-lt"/>
          <a:ea typeface="+mn-ea"/>
          <a:cs typeface="+mn-cs"/>
        </a:defRPr>
      </a:lvl7pPr>
      <a:lvl8pPr marL="6480810" algn="l" defTabSz="1851660" rtl="0" eaLnBrk="1" latinLnBrk="0" hangingPunct="1">
        <a:defRPr sz="3645" kern="1200">
          <a:solidFill>
            <a:schemeClr val="tx1"/>
          </a:solidFill>
          <a:latin typeface="+mn-lt"/>
          <a:ea typeface="+mn-ea"/>
          <a:cs typeface="+mn-cs"/>
        </a:defRPr>
      </a:lvl8pPr>
      <a:lvl9pPr marL="7406640" algn="l" defTabSz="1851660" rtl="0" eaLnBrk="1" latinLnBrk="0" hangingPunct="1">
        <a:defRPr sz="364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hyperlink" Target="http://www.emorycamp.org/teensparc" TargetMode="External"/><Relationship Id="rId3" Type="http://schemas.openxmlformats.org/officeDocument/2006/relationships/image" Target="../media/image2.jpg"/><Relationship Id="rId7" Type="http://schemas.openxmlformats.org/officeDocument/2006/relationships/hyperlink" Target="mailto:goodreau@uw.edu" TargetMode="External"/><Relationship Id="rId12" Type="http://schemas.openxmlformats.org/officeDocument/2006/relationships/image" Target="../media/image9.pn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hyperlink" Target="https://faculty.washington.edu/goodreau/teensparc" TargetMode="External"/><Relationship Id="rId11" Type="http://schemas.openxmlformats.org/officeDocument/2006/relationships/image" Target="../media/image8.png"/><Relationship Id="rId5" Type="http://schemas.openxmlformats.org/officeDocument/2006/relationships/image" Target="../media/image4.emf"/><Relationship Id="rId15" Type="http://schemas.openxmlformats.org/officeDocument/2006/relationships/image" Target="../media/image11.png"/><Relationship Id="rId10" Type="http://schemas.openxmlformats.org/officeDocument/2006/relationships/image" Target="../media/image7.png"/><Relationship Id="rId4" Type="http://schemas.openxmlformats.org/officeDocument/2006/relationships/image" Target="../media/image3.png"/><Relationship Id="rId9" Type="http://schemas.openxmlformats.org/officeDocument/2006/relationships/image" Target="../media/image6.png"/><Relationship Id="rId1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ctrTitle"/>
          </p:nvPr>
        </p:nvSpPr>
        <p:spPr>
          <a:xfrm>
            <a:off x="0" y="-4921"/>
            <a:ext cx="18516600" cy="4395755"/>
          </a:xfrm>
          <a:solidFill>
            <a:schemeClr val="accent1">
              <a:lumMod val="50000"/>
            </a:schemeClr>
          </a:solidFill>
        </p:spPr>
        <p:txBody>
          <a:bodyPr>
            <a:normAutofit/>
          </a:bodyPr>
          <a:lstStyle/>
          <a:p>
            <a:r>
              <a:rPr lang="en-US" sz="2800" dirty="0" smtClean="0">
                <a:solidFill>
                  <a:schemeClr val="bg1">
                    <a:lumMod val="75000"/>
                  </a:schemeClr>
                </a:solidFill>
                <a:latin typeface="Tahoma" panose="020B0604030504040204" pitchFamily="34" charset="0"/>
                <a:ea typeface="Tahoma" panose="020B0604030504040204" pitchFamily="34" charset="0"/>
                <a:cs typeface="Tahoma" panose="020B0604030504040204" pitchFamily="34" charset="0"/>
              </a:rPr>
              <a:t>Steven M. Goodreau</a:t>
            </a:r>
            <a:r>
              <a:rPr lang="en-US" sz="2800" baseline="30000" dirty="0" smtClean="0">
                <a:solidFill>
                  <a:schemeClr val="bg1">
                    <a:lumMod val="75000"/>
                  </a:schemeClr>
                </a:solidFill>
                <a:latin typeface="Tahoma" panose="020B0604030504040204" pitchFamily="34" charset="0"/>
                <a:ea typeface="Tahoma" panose="020B0604030504040204" pitchFamily="34" charset="0"/>
                <a:cs typeface="Tahoma" panose="020B0604030504040204" pitchFamily="34" charset="0"/>
              </a:rPr>
              <a:t>1,2,3*</a:t>
            </a:r>
            <a:r>
              <a:rPr lang="en-US" sz="2800" dirty="0" smtClean="0">
                <a:solidFill>
                  <a:schemeClr val="bg1">
                    <a:lumMod val="75000"/>
                  </a:schemeClr>
                </a:solidFill>
                <a:latin typeface="Tahoma" panose="020B0604030504040204" pitchFamily="34" charset="0"/>
                <a:ea typeface="Tahoma" panose="020B0604030504040204" pitchFamily="34" charset="0"/>
                <a:cs typeface="Tahoma" panose="020B0604030504040204" pitchFamily="34" charset="0"/>
              </a:rPr>
              <a:t>, Emily D. Pollock</a:t>
            </a:r>
            <a:r>
              <a:rPr lang="en-US" sz="2800" baseline="30000" dirty="0" smtClean="0">
                <a:solidFill>
                  <a:schemeClr val="bg1">
                    <a:lumMod val="75000"/>
                  </a:schemeClr>
                </a:solidFill>
                <a:latin typeface="Tahoma" panose="020B0604030504040204" pitchFamily="34" charset="0"/>
                <a:ea typeface="Tahoma" panose="020B0604030504040204" pitchFamily="34" charset="0"/>
                <a:cs typeface="Tahoma" panose="020B0604030504040204" pitchFamily="34" charset="0"/>
              </a:rPr>
              <a:t>1,2</a:t>
            </a:r>
            <a:r>
              <a:rPr lang="en-US" sz="2800" dirty="0" smtClean="0">
                <a:solidFill>
                  <a:schemeClr val="bg1">
                    <a:lumMod val="75000"/>
                  </a:schemeClr>
                </a:solidFill>
                <a:latin typeface="Tahoma" panose="020B0604030504040204" pitchFamily="34" charset="0"/>
                <a:ea typeface="Tahoma" panose="020B0604030504040204" pitchFamily="34" charset="0"/>
                <a:cs typeface="Tahoma" panose="020B0604030504040204" pitchFamily="34" charset="0"/>
              </a:rPr>
              <a:t>, Li Yan Wang</a:t>
            </a:r>
            <a:r>
              <a:rPr lang="en-US" sz="2800" baseline="30000" dirty="0" smtClean="0">
                <a:solidFill>
                  <a:schemeClr val="bg1">
                    <a:lumMod val="75000"/>
                  </a:schemeClr>
                </a:solidFill>
                <a:latin typeface="Tahoma" panose="020B0604030504040204" pitchFamily="34" charset="0"/>
                <a:ea typeface="Tahoma" panose="020B0604030504040204" pitchFamily="34" charset="0"/>
                <a:cs typeface="Tahoma" panose="020B0604030504040204" pitchFamily="34" charset="0"/>
              </a:rPr>
              <a:t>4</a:t>
            </a:r>
            <a:r>
              <a:rPr lang="en-US" sz="2800" dirty="0" smtClean="0">
                <a:solidFill>
                  <a:schemeClr val="bg1">
                    <a:lumMod val="75000"/>
                  </a:schemeClr>
                </a:solidFill>
                <a:latin typeface="Tahoma" panose="020B0604030504040204" pitchFamily="34" charset="0"/>
                <a:ea typeface="Tahoma" panose="020B0604030504040204" pitchFamily="34" charset="0"/>
                <a:cs typeface="Tahoma" panose="020B0604030504040204" pitchFamily="34" charset="0"/>
              </a:rPr>
              <a:t>, Richard L. Dunville</a:t>
            </a:r>
            <a:r>
              <a:rPr lang="en-US" sz="2800" baseline="30000" dirty="0">
                <a:solidFill>
                  <a:schemeClr val="bg1">
                    <a:lumMod val="75000"/>
                  </a:schemeClr>
                </a:solidFill>
                <a:latin typeface="Tahoma" panose="020B0604030504040204" pitchFamily="34" charset="0"/>
                <a:ea typeface="Tahoma" panose="020B0604030504040204" pitchFamily="34" charset="0"/>
                <a:cs typeface="Tahoma" panose="020B0604030504040204" pitchFamily="34" charset="0"/>
              </a:rPr>
              <a:t>4</a:t>
            </a:r>
            <a:r>
              <a:rPr lang="en-US" sz="2800" dirty="0" smtClean="0">
                <a:solidFill>
                  <a:schemeClr val="bg1">
                    <a:lumMod val="75000"/>
                  </a:schemeClr>
                </a:solidFill>
                <a:latin typeface="Tahoma" panose="020B0604030504040204" pitchFamily="34" charset="0"/>
                <a:ea typeface="Tahoma" panose="020B0604030504040204" pitchFamily="34" charset="0"/>
                <a:cs typeface="Tahoma" panose="020B0604030504040204" pitchFamily="34" charset="0"/>
              </a:rPr>
              <a:t>, Lisa C. Barrios</a:t>
            </a:r>
            <a:r>
              <a:rPr lang="en-US" sz="2800" baseline="30000" dirty="0">
                <a:solidFill>
                  <a:schemeClr val="bg1">
                    <a:lumMod val="75000"/>
                  </a:schemeClr>
                </a:solidFill>
                <a:latin typeface="Tahoma" panose="020B0604030504040204" pitchFamily="34" charset="0"/>
                <a:ea typeface="Tahoma" panose="020B0604030504040204" pitchFamily="34" charset="0"/>
                <a:cs typeface="Tahoma" panose="020B0604030504040204" pitchFamily="34" charset="0"/>
              </a:rPr>
              <a:t>4</a:t>
            </a:r>
            <a:r>
              <a:rPr lang="en-US" sz="2800" dirty="0" smtClean="0">
                <a:solidFill>
                  <a:schemeClr val="bg1">
                    <a:lumMod val="75000"/>
                  </a:schemeClr>
                </a:solidFill>
                <a:latin typeface="Tahoma" panose="020B0604030504040204" pitchFamily="34" charset="0"/>
                <a:ea typeface="Tahoma" panose="020B0604030504040204" pitchFamily="34" charset="0"/>
                <a:cs typeface="Tahoma" panose="020B0604030504040204" pitchFamily="34" charset="0"/>
              </a:rPr>
              <a:t>, </a:t>
            </a:r>
            <a:br>
              <a:rPr lang="en-US" sz="2800" dirty="0" smtClean="0">
                <a:solidFill>
                  <a:schemeClr val="bg1">
                    <a:lumMod val="75000"/>
                  </a:schemeClr>
                </a:solidFill>
                <a:latin typeface="Tahoma" panose="020B0604030504040204" pitchFamily="34" charset="0"/>
                <a:ea typeface="Tahoma" panose="020B0604030504040204" pitchFamily="34" charset="0"/>
                <a:cs typeface="Tahoma" panose="020B0604030504040204" pitchFamily="34" charset="0"/>
              </a:rPr>
            </a:br>
            <a:r>
              <a:rPr lang="en-US" sz="2800" dirty="0" smtClean="0">
                <a:solidFill>
                  <a:schemeClr val="bg1">
                    <a:lumMod val="75000"/>
                  </a:schemeClr>
                </a:solidFill>
                <a:latin typeface="Tahoma" panose="020B0604030504040204" pitchFamily="34" charset="0"/>
                <a:ea typeface="Tahoma" panose="020B0604030504040204" pitchFamily="34" charset="0"/>
                <a:cs typeface="Tahoma" panose="020B0604030504040204" pitchFamily="34" charset="0"/>
              </a:rPr>
              <a:t>Maria V. Aslam</a:t>
            </a:r>
            <a:r>
              <a:rPr lang="en-US" sz="2800" baseline="30000" dirty="0" smtClean="0">
                <a:solidFill>
                  <a:schemeClr val="bg1">
                    <a:lumMod val="75000"/>
                  </a:schemeClr>
                </a:solidFill>
                <a:latin typeface="Tahoma" panose="020B0604030504040204" pitchFamily="34" charset="0"/>
                <a:ea typeface="Tahoma" panose="020B0604030504040204" pitchFamily="34" charset="0"/>
                <a:cs typeface="Tahoma" panose="020B0604030504040204" pitchFamily="34" charset="0"/>
              </a:rPr>
              <a:t>5</a:t>
            </a:r>
            <a:r>
              <a:rPr lang="en-US" sz="2800" dirty="0" smtClean="0">
                <a:solidFill>
                  <a:schemeClr val="bg1">
                    <a:lumMod val="75000"/>
                  </a:schemeClr>
                </a:solidFill>
                <a:latin typeface="Tahoma" panose="020B0604030504040204" pitchFamily="34" charset="0"/>
                <a:ea typeface="Tahoma" panose="020B0604030504040204" pitchFamily="34" charset="0"/>
                <a:cs typeface="Tahoma" panose="020B0604030504040204" pitchFamily="34" charset="0"/>
              </a:rPr>
              <a:t>, Meredith A. Barranco</a:t>
            </a:r>
            <a:r>
              <a:rPr lang="en-US" sz="2800" baseline="30000" dirty="0" smtClean="0">
                <a:solidFill>
                  <a:schemeClr val="bg1">
                    <a:lumMod val="75000"/>
                  </a:schemeClr>
                </a:solidFill>
                <a:latin typeface="Tahoma" panose="020B0604030504040204" pitchFamily="34" charset="0"/>
                <a:ea typeface="Tahoma" panose="020B0604030504040204" pitchFamily="34" charset="0"/>
                <a:cs typeface="Tahoma" panose="020B0604030504040204" pitchFamily="34" charset="0"/>
              </a:rPr>
              <a:t>6</a:t>
            </a:r>
            <a:r>
              <a:rPr lang="en-US" sz="2800" dirty="0" smtClean="0">
                <a:solidFill>
                  <a:schemeClr val="bg1">
                    <a:lumMod val="75000"/>
                  </a:schemeClr>
                </a:solidFill>
                <a:latin typeface="Tahoma" panose="020B0604030504040204" pitchFamily="34" charset="0"/>
                <a:ea typeface="Tahoma" panose="020B0604030504040204" pitchFamily="34" charset="0"/>
                <a:cs typeface="Tahoma" panose="020B0604030504040204" pitchFamily="34" charset="0"/>
              </a:rPr>
              <a:t>, Elizabeth M. Rosenthal</a:t>
            </a:r>
            <a:r>
              <a:rPr lang="en-US" sz="2800" baseline="30000" dirty="0" smtClean="0">
                <a:solidFill>
                  <a:schemeClr val="bg1">
                    <a:lumMod val="75000"/>
                  </a:schemeClr>
                </a:solidFill>
                <a:latin typeface="Tahoma" panose="020B0604030504040204" pitchFamily="34" charset="0"/>
                <a:ea typeface="Tahoma" panose="020B0604030504040204" pitchFamily="34" charset="0"/>
                <a:cs typeface="Tahoma" panose="020B0604030504040204" pitchFamily="34" charset="0"/>
              </a:rPr>
              <a:t>6</a:t>
            </a:r>
            <a:r>
              <a:rPr lang="en-US" sz="2800" dirty="0" smtClean="0">
                <a:solidFill>
                  <a:schemeClr val="bg1">
                    <a:lumMod val="75000"/>
                  </a:schemeClr>
                </a:solidFill>
                <a:latin typeface="Tahoma" panose="020B0604030504040204" pitchFamily="34" charset="0"/>
                <a:ea typeface="Tahoma" panose="020B0604030504040204" pitchFamily="34" charset="0"/>
                <a:cs typeface="Tahoma" panose="020B0604030504040204" pitchFamily="34" charset="0"/>
              </a:rPr>
              <a:t>, Eli S. Rosenberg</a:t>
            </a:r>
            <a:r>
              <a:rPr lang="en-US" sz="2800" baseline="30000" dirty="0">
                <a:solidFill>
                  <a:schemeClr val="bg1">
                    <a:lumMod val="75000"/>
                  </a:schemeClr>
                </a:solidFill>
                <a:latin typeface="Tahoma" panose="020B0604030504040204" pitchFamily="34" charset="0"/>
                <a:ea typeface="Tahoma" panose="020B0604030504040204" pitchFamily="34" charset="0"/>
                <a:cs typeface="Tahoma" panose="020B0604030504040204" pitchFamily="34" charset="0"/>
              </a:rPr>
              <a:t>6</a:t>
            </a:r>
            <a:r>
              <a:rPr lang="en-US" sz="3600" dirty="0" smtClean="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
            </a:r>
            <a:br>
              <a:rPr lang="en-US" sz="3600" dirty="0" smtClean="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br>
            <a:r>
              <a:rPr lang="en-US" sz="1200" dirty="0" smtClean="0">
                <a:solidFill>
                  <a:schemeClr val="bg1"/>
                </a:solidFill>
                <a:latin typeface="Tahoma" panose="020B0604030504040204" pitchFamily="34" charset="0"/>
                <a:ea typeface="Tahoma" panose="020B0604030504040204" pitchFamily="34" charset="0"/>
                <a:cs typeface="Tahoma" panose="020B0604030504040204" pitchFamily="34" charset="0"/>
              </a:rPr>
              <a:t/>
            </a:r>
            <a:br>
              <a:rPr lang="en-US" sz="1200" dirty="0" smtClean="0">
                <a:solidFill>
                  <a:schemeClr val="bg1"/>
                </a:solidFill>
                <a:latin typeface="Tahoma" panose="020B0604030504040204" pitchFamily="34" charset="0"/>
                <a:ea typeface="Tahoma" panose="020B0604030504040204" pitchFamily="34" charset="0"/>
                <a:cs typeface="Tahoma" panose="020B0604030504040204" pitchFamily="34" charset="0"/>
              </a:rPr>
            </a:br>
            <a:r>
              <a:rPr lang="en-US" sz="1600" baseline="30000" dirty="0" smtClean="0">
                <a:solidFill>
                  <a:schemeClr val="bg1">
                    <a:lumMod val="65000"/>
                  </a:schemeClr>
                </a:solidFill>
                <a:latin typeface="Tahoma" panose="020B0604030504040204" pitchFamily="34" charset="0"/>
                <a:ea typeface="Tahoma" panose="020B0604030504040204" pitchFamily="34" charset="0"/>
                <a:cs typeface="Tahoma" panose="020B0604030504040204" pitchFamily="34" charset="0"/>
              </a:rPr>
              <a:t>1</a:t>
            </a:r>
            <a:r>
              <a:rPr lang="en-US" sz="1600" dirty="0" smtClean="0">
                <a:solidFill>
                  <a:schemeClr val="bg1">
                    <a:lumMod val="65000"/>
                  </a:schemeClr>
                </a:solidFill>
                <a:latin typeface="Tahoma" panose="020B0604030504040204" pitchFamily="34" charset="0"/>
                <a:ea typeface="Tahoma" panose="020B0604030504040204" pitchFamily="34" charset="0"/>
                <a:cs typeface="Tahoma" panose="020B0604030504040204" pitchFamily="34" charset="0"/>
              </a:rPr>
              <a:t>Department of Anthropology, University of Washington, Seattle, WA. </a:t>
            </a:r>
            <a:r>
              <a:rPr lang="en-US" sz="1600" baseline="30000" dirty="0" smtClean="0">
                <a:solidFill>
                  <a:schemeClr val="bg1">
                    <a:lumMod val="65000"/>
                  </a:schemeClr>
                </a:solidFill>
                <a:latin typeface="Tahoma" panose="020B0604030504040204" pitchFamily="34" charset="0"/>
                <a:ea typeface="Tahoma" panose="020B0604030504040204" pitchFamily="34" charset="0"/>
                <a:cs typeface="Tahoma" panose="020B0604030504040204" pitchFamily="34" charset="0"/>
              </a:rPr>
              <a:t>2</a:t>
            </a:r>
            <a:r>
              <a:rPr lang="en-US" sz="1600" dirty="0" smtClean="0">
                <a:solidFill>
                  <a:schemeClr val="bg1">
                    <a:lumMod val="65000"/>
                  </a:schemeClr>
                </a:solidFill>
                <a:latin typeface="Tahoma" panose="020B0604030504040204" pitchFamily="34" charset="0"/>
                <a:ea typeface="Tahoma" panose="020B0604030504040204" pitchFamily="34" charset="0"/>
                <a:cs typeface="Tahoma" panose="020B0604030504040204" pitchFamily="34" charset="0"/>
              </a:rPr>
              <a:t>Center for Studies in Demography and Ecology, University of Washington, Seattle, WA. </a:t>
            </a:r>
            <a:br>
              <a:rPr lang="en-US" sz="1600" dirty="0" smtClean="0">
                <a:solidFill>
                  <a:schemeClr val="bg1">
                    <a:lumMod val="65000"/>
                  </a:schemeClr>
                </a:solidFill>
                <a:latin typeface="Tahoma" panose="020B0604030504040204" pitchFamily="34" charset="0"/>
                <a:ea typeface="Tahoma" panose="020B0604030504040204" pitchFamily="34" charset="0"/>
                <a:cs typeface="Tahoma" panose="020B0604030504040204" pitchFamily="34" charset="0"/>
              </a:rPr>
            </a:br>
            <a:r>
              <a:rPr lang="en-US" sz="1600" baseline="30000" dirty="0" smtClean="0">
                <a:solidFill>
                  <a:schemeClr val="bg1">
                    <a:lumMod val="65000"/>
                  </a:schemeClr>
                </a:solidFill>
                <a:latin typeface="Tahoma" panose="020B0604030504040204" pitchFamily="34" charset="0"/>
                <a:ea typeface="Tahoma" panose="020B0604030504040204" pitchFamily="34" charset="0"/>
                <a:cs typeface="Tahoma" panose="020B0604030504040204" pitchFamily="34" charset="0"/>
              </a:rPr>
              <a:t>3</a:t>
            </a:r>
            <a:r>
              <a:rPr lang="en-US" sz="1600" dirty="0" smtClean="0">
                <a:solidFill>
                  <a:schemeClr val="bg1">
                    <a:lumMod val="65000"/>
                  </a:schemeClr>
                </a:solidFill>
                <a:latin typeface="Tahoma" panose="020B0604030504040204" pitchFamily="34" charset="0"/>
                <a:ea typeface="Tahoma" panose="020B0604030504040204" pitchFamily="34" charset="0"/>
                <a:cs typeface="Tahoma" panose="020B0604030504040204" pitchFamily="34" charset="0"/>
              </a:rPr>
              <a:t>Department </a:t>
            </a:r>
            <a:r>
              <a:rPr lang="en-US" sz="1600" dirty="0">
                <a:solidFill>
                  <a:schemeClr val="bg1">
                    <a:lumMod val="65000"/>
                  </a:schemeClr>
                </a:solidFill>
                <a:latin typeface="Tahoma" panose="020B0604030504040204" pitchFamily="34" charset="0"/>
                <a:ea typeface="Tahoma" panose="020B0604030504040204" pitchFamily="34" charset="0"/>
                <a:cs typeface="Tahoma" panose="020B0604030504040204" pitchFamily="34" charset="0"/>
              </a:rPr>
              <a:t>of </a:t>
            </a:r>
            <a:r>
              <a:rPr lang="en-US" sz="1600" dirty="0" smtClean="0">
                <a:solidFill>
                  <a:schemeClr val="bg1">
                    <a:lumMod val="65000"/>
                  </a:schemeClr>
                </a:solidFill>
                <a:latin typeface="Tahoma" panose="020B0604030504040204" pitchFamily="34" charset="0"/>
                <a:ea typeface="Tahoma" panose="020B0604030504040204" pitchFamily="34" charset="0"/>
                <a:cs typeface="Tahoma" panose="020B0604030504040204" pitchFamily="34" charset="0"/>
              </a:rPr>
              <a:t>Epidemiology, </a:t>
            </a:r>
            <a:r>
              <a:rPr lang="en-US" sz="1600" dirty="0">
                <a:solidFill>
                  <a:schemeClr val="bg1">
                    <a:lumMod val="65000"/>
                  </a:schemeClr>
                </a:solidFill>
                <a:latin typeface="Tahoma" panose="020B0604030504040204" pitchFamily="34" charset="0"/>
                <a:ea typeface="Tahoma" panose="020B0604030504040204" pitchFamily="34" charset="0"/>
                <a:cs typeface="Tahoma" panose="020B0604030504040204" pitchFamily="34" charset="0"/>
              </a:rPr>
              <a:t>University of Washington, Seattle, WA. </a:t>
            </a:r>
            <a:r>
              <a:rPr lang="en-US" sz="1600" baseline="30000" dirty="0" smtClean="0">
                <a:solidFill>
                  <a:schemeClr val="bg1">
                    <a:lumMod val="65000"/>
                  </a:schemeClr>
                </a:solidFill>
                <a:latin typeface="Tahoma" panose="020B0604030504040204" pitchFamily="34" charset="0"/>
                <a:ea typeface="Tahoma" panose="020B0604030504040204" pitchFamily="34" charset="0"/>
                <a:cs typeface="Tahoma" panose="020B0604030504040204" pitchFamily="34" charset="0"/>
              </a:rPr>
              <a:t>4</a:t>
            </a:r>
            <a:r>
              <a:rPr lang="en-US" sz="1600" dirty="0" smtClean="0">
                <a:solidFill>
                  <a:schemeClr val="bg1">
                    <a:lumMod val="65000"/>
                  </a:schemeClr>
                </a:solidFill>
                <a:latin typeface="Tahoma" panose="020B0604030504040204" pitchFamily="34" charset="0"/>
                <a:ea typeface="Tahoma" panose="020B0604030504040204" pitchFamily="34" charset="0"/>
                <a:cs typeface="Tahoma" panose="020B0604030504040204" pitchFamily="34" charset="0"/>
              </a:rPr>
              <a:t>Division of Adolescent and School Health, Centers for Disease Control and Prevention, Atlanta, GA. </a:t>
            </a:r>
            <a:br>
              <a:rPr lang="en-US" sz="1600" dirty="0" smtClean="0">
                <a:solidFill>
                  <a:schemeClr val="bg1">
                    <a:lumMod val="65000"/>
                  </a:schemeClr>
                </a:solidFill>
                <a:latin typeface="Tahoma" panose="020B0604030504040204" pitchFamily="34" charset="0"/>
                <a:ea typeface="Tahoma" panose="020B0604030504040204" pitchFamily="34" charset="0"/>
                <a:cs typeface="Tahoma" panose="020B0604030504040204" pitchFamily="34" charset="0"/>
              </a:rPr>
            </a:br>
            <a:r>
              <a:rPr lang="en-US" sz="1600" dirty="0" smtClean="0">
                <a:solidFill>
                  <a:schemeClr val="bg1">
                    <a:lumMod val="65000"/>
                  </a:schemeClr>
                </a:solidFill>
                <a:latin typeface="Tahoma" panose="020B0604030504040204" pitchFamily="34" charset="0"/>
                <a:ea typeface="Tahoma" panose="020B0604030504040204" pitchFamily="34" charset="0"/>
                <a:cs typeface="Tahoma" panose="020B0604030504040204" pitchFamily="34" charset="0"/>
              </a:rPr>
              <a:t> </a:t>
            </a:r>
            <a:r>
              <a:rPr lang="en-US" sz="1600" baseline="30000" dirty="0" smtClean="0">
                <a:solidFill>
                  <a:schemeClr val="bg1">
                    <a:lumMod val="65000"/>
                  </a:schemeClr>
                </a:solidFill>
                <a:latin typeface="Tahoma" panose="020B0604030504040204" pitchFamily="34" charset="0"/>
                <a:ea typeface="Tahoma" panose="020B0604030504040204" pitchFamily="34" charset="0"/>
                <a:cs typeface="Tahoma" panose="020B0604030504040204" pitchFamily="34" charset="0"/>
              </a:rPr>
              <a:t>5 </a:t>
            </a:r>
            <a:r>
              <a:rPr lang="en-US" sz="1600" dirty="0" smtClean="0">
                <a:solidFill>
                  <a:schemeClr val="bg1">
                    <a:lumMod val="65000"/>
                  </a:schemeClr>
                </a:solidFill>
                <a:latin typeface="Tahoma" panose="020B0604030504040204" pitchFamily="34" charset="0"/>
                <a:ea typeface="Tahoma" panose="020B0604030504040204" pitchFamily="34" charset="0"/>
                <a:cs typeface="Tahoma" panose="020B0604030504040204" pitchFamily="34" charset="0"/>
              </a:rPr>
              <a:t>Program </a:t>
            </a:r>
            <a:r>
              <a:rPr lang="en-US" sz="1600" dirty="0">
                <a:solidFill>
                  <a:schemeClr val="bg1">
                    <a:lumMod val="65000"/>
                  </a:schemeClr>
                </a:solidFill>
                <a:latin typeface="Tahoma" panose="020B0604030504040204" pitchFamily="34" charset="0"/>
                <a:ea typeface="Tahoma" panose="020B0604030504040204" pitchFamily="34" charset="0"/>
                <a:cs typeface="Tahoma" panose="020B0604030504040204" pitchFamily="34" charset="0"/>
              </a:rPr>
              <a:t>and Performance Improvement Office National Center for HIV, Viral Hepatitis, STD, and TB Prevention, Centers for Disease Control and Prevention, Atlanta, </a:t>
            </a:r>
            <a:r>
              <a:rPr lang="en-US" sz="1600" dirty="0" smtClean="0">
                <a:solidFill>
                  <a:schemeClr val="bg1">
                    <a:lumMod val="65000"/>
                  </a:schemeClr>
                </a:solidFill>
                <a:latin typeface="Tahoma" panose="020B0604030504040204" pitchFamily="34" charset="0"/>
                <a:ea typeface="Tahoma" panose="020B0604030504040204" pitchFamily="34" charset="0"/>
                <a:cs typeface="Tahoma" panose="020B0604030504040204" pitchFamily="34" charset="0"/>
              </a:rPr>
              <a:t>GA.</a:t>
            </a:r>
            <a:br>
              <a:rPr lang="en-US" sz="1600" dirty="0" smtClean="0">
                <a:solidFill>
                  <a:schemeClr val="bg1">
                    <a:lumMod val="65000"/>
                  </a:schemeClr>
                </a:solidFill>
                <a:latin typeface="Tahoma" panose="020B0604030504040204" pitchFamily="34" charset="0"/>
                <a:ea typeface="Tahoma" panose="020B0604030504040204" pitchFamily="34" charset="0"/>
                <a:cs typeface="Tahoma" panose="020B0604030504040204" pitchFamily="34" charset="0"/>
              </a:rPr>
            </a:br>
            <a:r>
              <a:rPr lang="en-US" sz="1600" baseline="30000" dirty="0" smtClean="0">
                <a:solidFill>
                  <a:schemeClr val="bg1">
                    <a:lumMod val="65000"/>
                  </a:schemeClr>
                </a:solidFill>
                <a:latin typeface="Tahoma" panose="020B0604030504040204" pitchFamily="34" charset="0"/>
                <a:ea typeface="Tahoma" panose="020B0604030504040204" pitchFamily="34" charset="0"/>
                <a:cs typeface="Tahoma" panose="020B0604030504040204" pitchFamily="34" charset="0"/>
              </a:rPr>
              <a:t>6</a:t>
            </a:r>
            <a:r>
              <a:rPr lang="en-US" sz="1600" dirty="0" smtClean="0">
                <a:solidFill>
                  <a:schemeClr val="bg1">
                    <a:lumMod val="65000"/>
                  </a:schemeClr>
                </a:solidFill>
                <a:latin typeface="Tahoma" panose="020B0604030504040204" pitchFamily="34" charset="0"/>
                <a:ea typeface="Tahoma" panose="020B0604030504040204" pitchFamily="34" charset="0"/>
                <a:cs typeface="Tahoma" panose="020B0604030504040204" pitchFamily="34" charset="0"/>
              </a:rPr>
              <a:t>Department </a:t>
            </a:r>
            <a:r>
              <a:rPr lang="en-US" sz="1600" dirty="0">
                <a:solidFill>
                  <a:schemeClr val="bg1">
                    <a:lumMod val="65000"/>
                  </a:schemeClr>
                </a:solidFill>
                <a:latin typeface="Tahoma" panose="020B0604030504040204" pitchFamily="34" charset="0"/>
                <a:ea typeface="Tahoma" panose="020B0604030504040204" pitchFamily="34" charset="0"/>
                <a:cs typeface="Tahoma" panose="020B0604030504040204" pitchFamily="34" charset="0"/>
              </a:rPr>
              <a:t>of Epidemiology and Biostatistics, University at Albany School of Public Health, State University of New York, Rensselaer, </a:t>
            </a:r>
            <a:r>
              <a:rPr lang="en-US" sz="1600" dirty="0" smtClean="0">
                <a:solidFill>
                  <a:schemeClr val="bg1">
                    <a:lumMod val="65000"/>
                  </a:schemeClr>
                </a:solidFill>
                <a:latin typeface="Tahoma" panose="020B0604030504040204" pitchFamily="34" charset="0"/>
                <a:ea typeface="Tahoma" panose="020B0604030504040204" pitchFamily="34" charset="0"/>
                <a:cs typeface="Tahoma" panose="020B0604030504040204" pitchFamily="34" charset="0"/>
              </a:rPr>
              <a:t>NY. *Corresponding author: goodreau@uw.edu</a:t>
            </a:r>
            <a:r>
              <a:rPr lang="en-US" sz="1800" dirty="0" smtClean="0">
                <a:solidFill>
                  <a:schemeClr val="bg1"/>
                </a:solidFill>
                <a:latin typeface="Tahoma" panose="020B0604030504040204" pitchFamily="34" charset="0"/>
                <a:ea typeface="Tahoma" panose="020B0604030504040204" pitchFamily="34" charset="0"/>
                <a:cs typeface="Tahoma" panose="020B0604030504040204" pitchFamily="34" charset="0"/>
              </a:rPr>
              <a:t/>
            </a:r>
            <a:br>
              <a:rPr lang="en-US" sz="1800" dirty="0" smtClean="0">
                <a:solidFill>
                  <a:schemeClr val="bg1"/>
                </a:solidFill>
                <a:latin typeface="Tahoma" panose="020B0604030504040204" pitchFamily="34" charset="0"/>
                <a:ea typeface="Tahoma" panose="020B0604030504040204" pitchFamily="34" charset="0"/>
                <a:cs typeface="Tahoma" panose="020B0604030504040204" pitchFamily="34" charset="0"/>
              </a:rPr>
            </a:br>
            <a:endParaRPr lang="en-US" sz="18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5" name="TextBox 4"/>
          <p:cNvSpPr txBox="1"/>
          <p:nvPr/>
        </p:nvSpPr>
        <p:spPr>
          <a:xfrm>
            <a:off x="417749" y="14918530"/>
            <a:ext cx="5562600" cy="584775"/>
          </a:xfrm>
          <a:prstGeom prst="rect">
            <a:avLst/>
          </a:prstGeom>
          <a:noFill/>
        </p:spPr>
        <p:txBody>
          <a:bodyPr wrap="square" rtlCol="0">
            <a:spAutoFit/>
          </a:bodyPr>
          <a:lstStyle/>
          <a:p>
            <a:r>
              <a:rPr lang="en-US" sz="3200" b="1" u="sng" dirty="0" smtClean="0">
                <a:solidFill>
                  <a:schemeClr val="accent1">
                    <a:lumMod val="50000"/>
                  </a:schemeClr>
                </a:solidFill>
                <a:latin typeface="Tahoma" panose="020B0604030504040204" pitchFamily="34" charset="0"/>
                <a:ea typeface="Tahoma" panose="020B0604030504040204" pitchFamily="34" charset="0"/>
                <a:cs typeface="Tahoma" panose="020B0604030504040204" pitchFamily="34" charset="0"/>
              </a:rPr>
              <a:t>Teen-SPARC Overview</a:t>
            </a:r>
            <a:endParaRPr lang="en-US" sz="3600" b="1" u="sng" dirty="0">
              <a:solidFill>
                <a:schemeClr val="accent1">
                  <a:lumMod val="50000"/>
                </a:schemeClr>
              </a:solidFill>
              <a:latin typeface="Tahoma" panose="020B0604030504040204" pitchFamily="34" charset="0"/>
              <a:ea typeface="Tahoma" panose="020B0604030504040204" pitchFamily="34" charset="0"/>
              <a:cs typeface="Tahoma" panose="020B0604030504040204" pitchFamily="34" charset="0"/>
            </a:endParaRPr>
          </a:p>
        </p:txBody>
      </p:sp>
      <p:sp>
        <p:nvSpPr>
          <p:cNvPr id="9" name="TextBox 8"/>
          <p:cNvSpPr txBox="1"/>
          <p:nvPr/>
        </p:nvSpPr>
        <p:spPr>
          <a:xfrm>
            <a:off x="387810" y="20133386"/>
            <a:ext cx="2334499" cy="2554545"/>
          </a:xfrm>
          <a:prstGeom prst="rect">
            <a:avLst/>
          </a:prstGeom>
          <a:noFill/>
        </p:spPr>
        <p:txBody>
          <a:bodyPr wrap="square" rtlCol="0">
            <a:spAutoFit/>
          </a:bodyPr>
          <a:lstStyle/>
          <a:p>
            <a:pPr marL="457200" indent="-457200">
              <a:spcAft>
                <a:spcPts val="1200"/>
              </a:spcAft>
              <a:buFont typeface="+mj-lt"/>
              <a:buAutoNum type="arabicPeriod"/>
            </a:pPr>
            <a:r>
              <a:rPr lang="en-US" sz="2000" dirty="0" smtClean="0">
                <a:latin typeface="Tahoma" panose="020B0604030504040204" pitchFamily="34" charset="0"/>
                <a:ea typeface="Tahoma" panose="020B0604030504040204" pitchFamily="34" charset="0"/>
                <a:cs typeface="Tahoma" panose="020B0604030504040204" pitchFamily="34" charset="0"/>
              </a:rPr>
              <a:t>Proceed through the three data input sheets, each of which is already filled with national default values:</a:t>
            </a:r>
          </a:p>
        </p:txBody>
      </p:sp>
      <p:sp>
        <p:nvSpPr>
          <p:cNvPr id="11" name="TextBox 10"/>
          <p:cNvSpPr txBox="1"/>
          <p:nvPr/>
        </p:nvSpPr>
        <p:spPr>
          <a:xfrm>
            <a:off x="5119910" y="441461"/>
            <a:ext cx="12885234" cy="1754326"/>
          </a:xfrm>
          <a:prstGeom prst="rect">
            <a:avLst/>
          </a:prstGeom>
          <a:noFill/>
        </p:spPr>
        <p:txBody>
          <a:bodyPr wrap="square" rtlCol="0">
            <a:spAutoFit/>
          </a:bodyPr>
          <a:lstStyle/>
          <a:p>
            <a:pPr algn="ctr"/>
            <a:r>
              <a:rPr lang="en-US" sz="3600" b="1" dirty="0">
                <a:solidFill>
                  <a:schemeClr val="bg1"/>
                </a:solidFill>
                <a:latin typeface="Tahoma" panose="020B0604030504040204" pitchFamily="34" charset="0"/>
                <a:ea typeface="Tahoma" panose="020B0604030504040204" pitchFamily="34" charset="0"/>
                <a:cs typeface="Tahoma" panose="020B0604030504040204" pitchFamily="34" charset="0"/>
              </a:rPr>
              <a:t>A USER-FRIENDLY TOOL FOR HEALTH DEPARTMENTS TO ESTIMATE IMPACTS OF BEHAVIOR CHANGE ON ADOLESCENT STI </a:t>
            </a:r>
            <a:r>
              <a:rPr lang="en-US" sz="3600" b="1" dirty="0" smtClean="0">
                <a:solidFill>
                  <a:schemeClr val="bg1"/>
                </a:solidFill>
                <a:latin typeface="Tahoma" panose="020B0604030504040204" pitchFamily="34" charset="0"/>
                <a:ea typeface="Tahoma" panose="020B0604030504040204" pitchFamily="34" charset="0"/>
                <a:cs typeface="Tahoma" panose="020B0604030504040204" pitchFamily="34" charset="0"/>
              </a:rPr>
              <a:t>BURDEN</a:t>
            </a:r>
            <a:endParaRPr lang="en-US" sz="3600" dirty="0">
              <a:latin typeface="Tahoma" panose="020B0604030504040204" pitchFamily="34" charset="0"/>
              <a:ea typeface="Tahoma" panose="020B0604030504040204" pitchFamily="34" charset="0"/>
              <a:cs typeface="Tahoma" panose="020B0604030504040204" pitchFamily="34" charset="0"/>
            </a:endParaRPr>
          </a:p>
        </p:txBody>
      </p:sp>
      <p:sp>
        <p:nvSpPr>
          <p:cNvPr id="12" name="Title 1"/>
          <p:cNvSpPr txBox="1">
            <a:spLocks/>
          </p:cNvSpPr>
          <p:nvPr/>
        </p:nvSpPr>
        <p:spPr>
          <a:xfrm>
            <a:off x="-9399" y="30863253"/>
            <a:ext cx="18525999" cy="2055147"/>
          </a:xfrm>
          <a:prstGeom prst="rect">
            <a:avLst/>
          </a:prstGeom>
          <a:solidFill>
            <a:schemeClr val="accent1">
              <a:lumMod val="50000"/>
            </a:schemeClr>
          </a:solidFill>
        </p:spPr>
        <p:txBody>
          <a:bodyPr vert="horz" lIns="438912" tIns="219456" rIns="438912" bIns="219456" rtlCol="0" anchor="ctr">
            <a:normAutofit/>
          </a:bodyPr>
          <a:lstStyle>
            <a:lvl1pPr algn="ctr" defTabSz="4389120" rtl="0" eaLnBrk="1" latinLnBrk="0" hangingPunct="1">
              <a:spcBef>
                <a:spcPct val="0"/>
              </a:spcBef>
              <a:buNone/>
              <a:defRPr sz="21100" kern="1200">
                <a:solidFill>
                  <a:schemeClr val="tx1"/>
                </a:solidFill>
                <a:latin typeface="+mj-lt"/>
                <a:ea typeface="+mj-ea"/>
                <a:cs typeface="+mj-cs"/>
              </a:defRPr>
            </a:lvl1pPr>
          </a:lstStyle>
          <a:p>
            <a:endParaRPr lang="en-US" sz="40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13" name="Rectangle 12"/>
          <p:cNvSpPr/>
          <p:nvPr/>
        </p:nvSpPr>
        <p:spPr>
          <a:xfrm>
            <a:off x="-5387" y="30630200"/>
            <a:ext cx="18516748" cy="248293"/>
          </a:xfrm>
          <a:prstGeom prst="rect">
            <a:avLst/>
          </a:prstGeom>
          <a:solidFill>
            <a:srgbClr val="5F9127"/>
          </a:solidFill>
          <a:ln>
            <a:no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dirty="0">
              <a:solidFill>
                <a:srgbClr val="008000"/>
              </a:solidFill>
              <a:latin typeface="Tahoma" panose="020B0604030504040204" pitchFamily="34" charset="0"/>
              <a:ea typeface="Tahoma" panose="020B0604030504040204" pitchFamily="34" charset="0"/>
              <a:cs typeface="Tahoma" panose="020B0604030504040204" pitchFamily="34" charset="0"/>
            </a:endParaRPr>
          </a:p>
        </p:txBody>
      </p:sp>
      <p:sp>
        <p:nvSpPr>
          <p:cNvPr id="14" name="Rectangle 13"/>
          <p:cNvSpPr/>
          <p:nvPr/>
        </p:nvSpPr>
        <p:spPr>
          <a:xfrm>
            <a:off x="0" y="4334997"/>
            <a:ext cx="18516600" cy="528434"/>
          </a:xfrm>
          <a:prstGeom prst="rect">
            <a:avLst/>
          </a:prstGeom>
          <a:solidFill>
            <a:srgbClr val="5F9127"/>
          </a:solidFill>
          <a:ln>
            <a:no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dirty="0">
              <a:solidFill>
                <a:srgbClr val="008000"/>
              </a:solidFill>
              <a:latin typeface="Tahoma" panose="020B0604030504040204" pitchFamily="34" charset="0"/>
              <a:ea typeface="Tahoma" panose="020B0604030504040204" pitchFamily="34" charset="0"/>
              <a:cs typeface="Tahoma" panose="020B0604030504040204" pitchFamily="34" charset="0"/>
            </a:endParaRPr>
          </a:p>
        </p:txBody>
      </p:sp>
      <p:sp>
        <p:nvSpPr>
          <p:cNvPr id="15" name="TextBox 14"/>
          <p:cNvSpPr txBox="1"/>
          <p:nvPr/>
        </p:nvSpPr>
        <p:spPr>
          <a:xfrm>
            <a:off x="155575" y="31103351"/>
            <a:ext cx="3611279" cy="1485022"/>
          </a:xfrm>
          <a:prstGeom prst="rect">
            <a:avLst/>
          </a:prstGeom>
          <a:noFill/>
        </p:spPr>
        <p:txBody>
          <a:bodyPr wrap="square" rtlCol="0">
            <a:spAutoFit/>
          </a:bodyPr>
          <a:lstStyle/>
          <a:p>
            <a:pPr>
              <a:tabLst>
                <a:tab pos="2960688" algn="l"/>
              </a:tabLst>
            </a:pPr>
            <a:r>
              <a:rPr lang="en-US" sz="2000" b="1" dirty="0" smtClean="0">
                <a:solidFill>
                  <a:schemeClr val="bg1"/>
                </a:solidFill>
                <a:latin typeface="Tahoma" panose="020B0604030504040204" pitchFamily="34" charset="0"/>
                <a:ea typeface="Tahoma" panose="020B0604030504040204" pitchFamily="34" charset="0"/>
                <a:cs typeface="Tahoma" panose="020B0604030504040204" pitchFamily="34" charset="0"/>
              </a:rPr>
              <a:t>NCSD 2018</a:t>
            </a:r>
          </a:p>
          <a:p>
            <a:pPr>
              <a:tabLst>
                <a:tab pos="2960688" algn="l"/>
              </a:tabLst>
            </a:pPr>
            <a:endParaRPr lang="en-US" sz="2000" b="1" dirty="0" smtClean="0">
              <a:solidFill>
                <a:schemeClr val="bg1"/>
              </a:solidFill>
              <a:latin typeface="Tahoma" panose="020B0604030504040204" pitchFamily="34" charset="0"/>
              <a:ea typeface="Tahoma" panose="020B0604030504040204" pitchFamily="34" charset="0"/>
              <a:cs typeface="Tahoma" panose="020B0604030504040204" pitchFamily="34" charset="0"/>
            </a:endParaRPr>
          </a:p>
          <a:p>
            <a:pPr>
              <a:tabLst>
                <a:tab pos="2960688" algn="l"/>
              </a:tabLst>
            </a:pPr>
            <a:r>
              <a:rPr lang="en-US" sz="2000" b="1" dirty="0" smtClean="0">
                <a:solidFill>
                  <a:schemeClr val="bg1"/>
                </a:solidFill>
                <a:latin typeface="Tahoma" panose="020B0604030504040204" pitchFamily="34" charset="0"/>
                <a:ea typeface="Tahoma" panose="020B0604030504040204" pitchFamily="34" charset="0"/>
                <a:cs typeface="Tahoma" panose="020B0604030504040204" pitchFamily="34" charset="0"/>
              </a:rPr>
              <a:t>Funding </a:t>
            </a:r>
            <a:r>
              <a:rPr lang="en-US" sz="2000" dirty="0" smtClean="0">
                <a:solidFill>
                  <a:schemeClr val="bg1"/>
                </a:solidFill>
                <a:latin typeface="Tahoma" panose="020B0604030504040204" pitchFamily="34" charset="0"/>
                <a:ea typeface="Tahoma" panose="020B0604030504040204" pitchFamily="34" charset="0"/>
                <a:cs typeface="Tahoma" panose="020B0604030504040204" pitchFamily="34" charset="0"/>
              </a:rPr>
              <a:t>CDC U38-PS004646</a:t>
            </a:r>
          </a:p>
          <a:p>
            <a:r>
              <a:rPr lang="en-US" sz="2000" b="1" dirty="0" smtClean="0">
                <a:solidFill>
                  <a:schemeClr val="bg1"/>
                </a:solidFill>
                <a:latin typeface="Tahoma" panose="020B0604030504040204" pitchFamily="34" charset="0"/>
                <a:ea typeface="Tahoma" panose="020B0604030504040204" pitchFamily="34" charset="0"/>
                <a:cs typeface="Tahoma" panose="020B0604030504040204" pitchFamily="34" charset="0"/>
              </a:rPr>
              <a:t>Contact </a:t>
            </a:r>
            <a:r>
              <a:rPr lang="en-US" sz="2000" dirty="0" smtClean="0">
                <a:solidFill>
                  <a:schemeClr val="bg1"/>
                </a:solidFill>
                <a:latin typeface="Tahoma" panose="020B0604030504040204" pitchFamily="34" charset="0"/>
                <a:ea typeface="Tahoma" panose="020B0604030504040204" pitchFamily="34" charset="0"/>
                <a:cs typeface="Tahoma" panose="020B0604030504040204" pitchFamily="34" charset="0"/>
              </a:rPr>
              <a:t>goodreau@uw.edu</a:t>
            </a:r>
            <a:endParaRPr lang="en-US" sz="2000" dirty="0" smtClean="0">
              <a:latin typeface="Tahoma" panose="020B0604030504040204" pitchFamily="34" charset="0"/>
              <a:ea typeface="Tahoma" panose="020B0604030504040204" pitchFamily="34" charset="0"/>
              <a:cs typeface="Tahoma" panose="020B0604030504040204" pitchFamily="34" charset="0"/>
            </a:endParaRPr>
          </a:p>
          <a:p>
            <a:pPr>
              <a:tabLst>
                <a:tab pos="2960688" algn="l"/>
              </a:tabLst>
            </a:pPr>
            <a:endParaRPr lang="en-US" sz="105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18" name="TextBox 17"/>
          <p:cNvSpPr txBox="1"/>
          <p:nvPr/>
        </p:nvSpPr>
        <p:spPr>
          <a:xfrm>
            <a:off x="3768417" y="31167405"/>
            <a:ext cx="8247842" cy="1323439"/>
          </a:xfrm>
          <a:prstGeom prst="rect">
            <a:avLst/>
          </a:prstGeom>
          <a:noFill/>
        </p:spPr>
        <p:txBody>
          <a:bodyPr wrap="square" rtlCol="0">
            <a:spAutoFit/>
          </a:bodyPr>
          <a:lstStyle/>
          <a:p>
            <a:pPr algn="just"/>
            <a:r>
              <a:rPr lang="en-US" sz="1600" dirty="0" smtClean="0">
                <a:solidFill>
                  <a:schemeClr val="bg1"/>
                </a:solidFill>
                <a:latin typeface="Tahoma" panose="020B0604030504040204" pitchFamily="34" charset="0"/>
                <a:ea typeface="Tahoma" panose="020B0604030504040204" pitchFamily="34" charset="0"/>
                <a:cs typeface="Tahoma" panose="020B0604030504040204" pitchFamily="34" charset="0"/>
              </a:rPr>
              <a:t>This </a:t>
            </a:r>
            <a:r>
              <a:rPr lang="en-US" sz="1600" dirty="0">
                <a:solidFill>
                  <a:schemeClr val="bg1"/>
                </a:solidFill>
                <a:latin typeface="Tahoma" panose="020B0604030504040204" pitchFamily="34" charset="0"/>
                <a:ea typeface="Tahoma" panose="020B0604030504040204" pitchFamily="34" charset="0"/>
                <a:cs typeface="Tahoma" panose="020B0604030504040204" pitchFamily="34" charset="0"/>
              </a:rPr>
              <a:t>effort was supported </a:t>
            </a:r>
            <a:r>
              <a:rPr lang="en-US" sz="1600" dirty="0" smtClean="0">
                <a:solidFill>
                  <a:schemeClr val="bg1"/>
                </a:solidFill>
                <a:latin typeface="Tahoma" panose="020B0604030504040204" pitchFamily="34" charset="0"/>
                <a:ea typeface="Tahoma" panose="020B0604030504040204" pitchFamily="34" charset="0"/>
                <a:cs typeface="Tahoma" panose="020B0604030504040204" pitchFamily="34" charset="0"/>
              </a:rPr>
              <a:t>by </a:t>
            </a:r>
            <a:r>
              <a:rPr lang="en-US" sz="1600" dirty="0">
                <a:solidFill>
                  <a:schemeClr val="bg1"/>
                </a:solidFill>
                <a:latin typeface="Tahoma" panose="020B0604030504040204" pitchFamily="34" charset="0"/>
                <a:ea typeface="Tahoma" panose="020B0604030504040204" pitchFamily="34" charset="0"/>
                <a:cs typeface="Tahoma" panose="020B0604030504040204" pitchFamily="34" charset="0"/>
              </a:rPr>
              <a:t>Cooperative Agreement Number 5U38PS004646 </a:t>
            </a:r>
            <a:r>
              <a:rPr lang="en-US" sz="1600" dirty="0" smtClean="0">
                <a:solidFill>
                  <a:schemeClr val="bg1"/>
                </a:solidFill>
                <a:latin typeface="Tahoma" panose="020B0604030504040204" pitchFamily="34" charset="0"/>
                <a:ea typeface="Tahoma" panose="020B0604030504040204" pitchFamily="34" charset="0"/>
                <a:cs typeface="Tahoma" panose="020B0604030504040204" pitchFamily="34" charset="0"/>
              </a:rPr>
              <a:t>by the </a:t>
            </a:r>
            <a:r>
              <a:rPr lang="en-US" sz="1600" dirty="0">
                <a:solidFill>
                  <a:schemeClr val="bg1"/>
                </a:solidFill>
                <a:latin typeface="Tahoma" panose="020B0604030504040204" pitchFamily="34" charset="0"/>
                <a:ea typeface="Tahoma" panose="020B0604030504040204" pitchFamily="34" charset="0"/>
                <a:cs typeface="Tahoma" panose="020B0604030504040204" pitchFamily="34" charset="0"/>
              </a:rPr>
              <a:t>National Center for HIV, Viral Hepatitis, STD and TB Prevention (NCHHSTP), Centers for Disease Control and Prevention, as part of the NCHHSTP Epidemiologic and Economic Modeling Cooperative Agreement. The findings and conclusions in this report are those of the authors and do not necessarily represent the official position of the CDC</a:t>
            </a:r>
            <a:r>
              <a:rPr lang="en-US" sz="1600" dirty="0" smtClean="0">
                <a:solidFill>
                  <a:schemeClr val="bg1"/>
                </a:solidFill>
                <a:latin typeface="Tahoma" panose="020B0604030504040204" pitchFamily="34" charset="0"/>
                <a:ea typeface="Tahoma" panose="020B0604030504040204" pitchFamily="34" charset="0"/>
                <a:cs typeface="Tahoma" panose="020B0604030504040204" pitchFamily="34" charset="0"/>
              </a:rPr>
              <a:t>.</a:t>
            </a:r>
            <a:r>
              <a:rPr lang="en-US" sz="1600" dirty="0">
                <a:solidFill>
                  <a:schemeClr val="bg1"/>
                </a:solidFill>
                <a:latin typeface="Tahoma" panose="020B0604030504040204" pitchFamily="34" charset="0"/>
                <a:ea typeface="Tahoma" panose="020B0604030504040204" pitchFamily="34" charset="0"/>
                <a:cs typeface="Tahoma" panose="020B0604030504040204" pitchFamily="34" charset="0"/>
              </a:rPr>
              <a:t> </a:t>
            </a:r>
          </a:p>
        </p:txBody>
      </p:sp>
      <p:pic>
        <p:nvPicPr>
          <p:cNvPr id="19" name="Picture 1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074789" y="31210497"/>
            <a:ext cx="1280160" cy="1280160"/>
          </a:xfrm>
          <a:prstGeom prst="rect">
            <a:avLst/>
          </a:prstGeom>
        </p:spPr>
      </p:pic>
      <p:pic>
        <p:nvPicPr>
          <p:cNvPr id="20" name="Picture 1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386076" y="31195444"/>
            <a:ext cx="1463039" cy="1280160"/>
          </a:xfrm>
          <a:prstGeom prst="rect">
            <a:avLst/>
          </a:prstGeom>
        </p:spPr>
      </p:pic>
      <p:sp>
        <p:nvSpPr>
          <p:cNvPr id="23" name="AutoShape 4" descr="Image result for uw log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4" name="AutoShape 6" descr="Image result for uw logo"/>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5" name="AutoShape 12" descr="Image result for uw seal"/>
          <p:cNvSpPr>
            <a:spLocks noChangeAspect="1" noChangeArrowheads="1"/>
          </p:cNvSpPr>
          <p:nvPr/>
        </p:nvSpPr>
        <p:spPr bwMode="auto">
          <a:xfrm>
            <a:off x="-6375856" y="2947080"/>
            <a:ext cx="3048" cy="3048"/>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7" name="TextBox 26"/>
          <p:cNvSpPr txBox="1"/>
          <p:nvPr/>
        </p:nvSpPr>
        <p:spPr>
          <a:xfrm>
            <a:off x="603803" y="15645676"/>
            <a:ext cx="8212493" cy="2708434"/>
          </a:xfrm>
          <a:prstGeom prst="rect">
            <a:avLst/>
          </a:prstGeom>
          <a:noFill/>
        </p:spPr>
        <p:txBody>
          <a:bodyPr wrap="square" rtlCol="0">
            <a:spAutoFit/>
          </a:bodyPr>
          <a:lstStyle/>
          <a:p>
            <a:pPr marL="457200" indent="-457200">
              <a:spcAft>
                <a:spcPts val="1200"/>
              </a:spcAft>
              <a:buFont typeface="Wingdings" panose="05000000000000000000" pitchFamily="2" charset="2"/>
              <a:buChar char="§"/>
            </a:pPr>
            <a:r>
              <a:rPr lang="en-US" sz="2000" dirty="0" smtClean="0">
                <a:latin typeface="Tahoma" panose="020B0604030504040204" pitchFamily="34" charset="0"/>
                <a:ea typeface="Tahoma" panose="020B0604030504040204" pitchFamily="34" charset="0"/>
                <a:cs typeface="Tahoma" panose="020B0604030504040204" pitchFamily="34" charset="0"/>
              </a:rPr>
              <a:t>As part of a CDC/academic collaborative agreement, we have developed a user-friendly Excel tool designed for use by health departments, called Teen-SPARC (STI Prevention and Risk Calculator)</a:t>
            </a:r>
          </a:p>
          <a:p>
            <a:pPr marL="457200" indent="-457200">
              <a:spcAft>
                <a:spcPts val="1200"/>
              </a:spcAft>
              <a:buFont typeface="Wingdings" panose="05000000000000000000" pitchFamily="2" charset="2"/>
              <a:buChar char="§"/>
            </a:pPr>
            <a:r>
              <a:rPr lang="en-US" sz="2000" dirty="0" smtClean="0">
                <a:latin typeface="Tahoma" panose="020B0604030504040204" pitchFamily="34" charset="0"/>
                <a:ea typeface="Tahoma" panose="020B0604030504040204" pitchFamily="34" charset="0"/>
                <a:cs typeface="Tahoma" panose="020B0604030504040204" pitchFamily="34" charset="0"/>
              </a:rPr>
              <a:t>Teen-SPARC uses data from the CDC’s YRBSS (Youth Risk Behavior Surveillance System) as its main source for behavioral inputs.  Most states, and many large counties, cities and tribal governments conduct Youth Risk Behavior Surveys</a:t>
            </a:r>
          </a:p>
        </p:txBody>
      </p:sp>
      <p:sp>
        <p:nvSpPr>
          <p:cNvPr id="45" name="TextBox 44"/>
          <p:cNvSpPr txBox="1"/>
          <p:nvPr/>
        </p:nvSpPr>
        <p:spPr>
          <a:xfrm>
            <a:off x="368840" y="19215032"/>
            <a:ext cx="8364257" cy="584775"/>
          </a:xfrm>
          <a:prstGeom prst="rect">
            <a:avLst/>
          </a:prstGeom>
          <a:noFill/>
        </p:spPr>
        <p:txBody>
          <a:bodyPr wrap="square" rtlCol="0">
            <a:spAutoFit/>
          </a:bodyPr>
          <a:lstStyle/>
          <a:p>
            <a:r>
              <a:rPr lang="en-US" sz="3200" b="1" u="sng" dirty="0" smtClean="0">
                <a:solidFill>
                  <a:schemeClr val="accent1">
                    <a:lumMod val="50000"/>
                  </a:schemeClr>
                </a:solidFill>
                <a:latin typeface="Tahoma" panose="020B0604030504040204" pitchFamily="34" charset="0"/>
                <a:ea typeface="Tahoma" panose="020B0604030504040204" pitchFamily="34" charset="0"/>
                <a:cs typeface="Tahoma" panose="020B0604030504040204" pitchFamily="34" charset="0"/>
              </a:rPr>
              <a:t>Example using default national data</a:t>
            </a:r>
            <a:endParaRPr lang="en-US" sz="3600" b="1" u="sng" dirty="0">
              <a:solidFill>
                <a:schemeClr val="accent1">
                  <a:lumMod val="50000"/>
                </a:schemeClr>
              </a:solidFill>
              <a:latin typeface="Tahoma" panose="020B0604030504040204" pitchFamily="34" charset="0"/>
              <a:ea typeface="Tahoma" panose="020B0604030504040204" pitchFamily="34" charset="0"/>
              <a:cs typeface="Tahoma" panose="020B0604030504040204" pitchFamily="34" charset="0"/>
            </a:endParaRPr>
          </a:p>
        </p:txBody>
      </p:sp>
      <p:pic>
        <p:nvPicPr>
          <p:cNvPr id="50" name="Picture 49"/>
          <p:cNvPicPr/>
          <p:nvPr/>
        </p:nvPicPr>
        <p:blipFill>
          <a:blip r:embed="rId4" cstate="print">
            <a:extLst>
              <a:ext uri="{28A0092B-C50C-407E-A947-70E740481C1C}">
                <a14:useLocalDpi xmlns:a14="http://schemas.microsoft.com/office/drawing/2010/main" val="0"/>
              </a:ext>
            </a:extLst>
          </a:blip>
          <a:stretch>
            <a:fillRect/>
          </a:stretch>
        </p:blipFill>
        <p:spPr>
          <a:xfrm>
            <a:off x="15317614" y="31193652"/>
            <a:ext cx="1725132" cy="1280160"/>
          </a:xfrm>
          <a:prstGeom prst="rect">
            <a:avLst/>
          </a:prstGeom>
        </p:spPr>
      </p:pic>
      <p:pic>
        <p:nvPicPr>
          <p:cNvPr id="57" name="Picture 56"/>
          <p:cNvPicPr>
            <a:picLocks noChangeAspect="1"/>
          </p:cNvPicPr>
          <p:nvPr/>
        </p:nvPicPr>
        <p:blipFill>
          <a:blip r:embed="rId5"/>
          <a:stretch>
            <a:fillRect/>
          </a:stretch>
        </p:blipFill>
        <p:spPr>
          <a:xfrm>
            <a:off x="13957876" y="31199136"/>
            <a:ext cx="1266735" cy="1280160"/>
          </a:xfrm>
          <a:prstGeom prst="rect">
            <a:avLst/>
          </a:prstGeom>
        </p:spPr>
      </p:pic>
      <p:sp>
        <p:nvSpPr>
          <p:cNvPr id="59" name="TextBox 58"/>
          <p:cNvSpPr txBox="1"/>
          <p:nvPr/>
        </p:nvSpPr>
        <p:spPr>
          <a:xfrm>
            <a:off x="417749" y="7186935"/>
            <a:ext cx="5562600" cy="584775"/>
          </a:xfrm>
          <a:prstGeom prst="rect">
            <a:avLst/>
          </a:prstGeom>
          <a:noFill/>
        </p:spPr>
        <p:txBody>
          <a:bodyPr wrap="square" rtlCol="0">
            <a:spAutoFit/>
          </a:bodyPr>
          <a:lstStyle/>
          <a:p>
            <a:r>
              <a:rPr lang="en-US" sz="3200" b="1" u="sng" dirty="0" smtClean="0">
                <a:solidFill>
                  <a:schemeClr val="accent1">
                    <a:lumMod val="50000"/>
                  </a:schemeClr>
                </a:solidFill>
                <a:latin typeface="Tahoma" panose="020B0604030504040204" pitchFamily="34" charset="0"/>
                <a:ea typeface="Tahoma" panose="020B0604030504040204" pitchFamily="34" charset="0"/>
                <a:cs typeface="Tahoma" panose="020B0604030504040204" pitchFamily="34" charset="0"/>
              </a:rPr>
              <a:t>Background</a:t>
            </a:r>
            <a:endParaRPr lang="en-US" sz="3600" b="1" u="sng" dirty="0">
              <a:solidFill>
                <a:schemeClr val="accent1">
                  <a:lumMod val="50000"/>
                </a:schemeClr>
              </a:solidFill>
              <a:latin typeface="Tahoma" panose="020B0604030504040204" pitchFamily="34" charset="0"/>
              <a:ea typeface="Tahoma" panose="020B0604030504040204" pitchFamily="34" charset="0"/>
              <a:cs typeface="Tahoma" panose="020B0604030504040204" pitchFamily="34" charset="0"/>
            </a:endParaRPr>
          </a:p>
        </p:txBody>
      </p:sp>
      <p:sp>
        <p:nvSpPr>
          <p:cNvPr id="26" name="TextBox 25"/>
          <p:cNvSpPr txBox="1"/>
          <p:nvPr/>
        </p:nvSpPr>
        <p:spPr>
          <a:xfrm>
            <a:off x="9574038" y="13152248"/>
            <a:ext cx="7381659" cy="584775"/>
          </a:xfrm>
          <a:prstGeom prst="rect">
            <a:avLst/>
          </a:prstGeom>
          <a:noFill/>
        </p:spPr>
        <p:txBody>
          <a:bodyPr wrap="square" rtlCol="0">
            <a:spAutoFit/>
          </a:bodyPr>
          <a:lstStyle/>
          <a:p>
            <a:r>
              <a:rPr lang="en-US" sz="3200" b="1" u="sng" dirty="0" smtClean="0">
                <a:solidFill>
                  <a:schemeClr val="accent1">
                    <a:lumMod val="50000"/>
                  </a:schemeClr>
                </a:solidFill>
                <a:latin typeface="Tahoma" panose="020B0604030504040204" pitchFamily="34" charset="0"/>
                <a:ea typeface="Tahoma" panose="020B0604030504040204" pitchFamily="34" charset="0"/>
                <a:cs typeface="Tahoma" panose="020B0604030504040204" pitchFamily="34" charset="0"/>
              </a:rPr>
              <a:t>Basic structure</a:t>
            </a:r>
            <a:endParaRPr lang="en-US" sz="3600" b="1" u="sng" dirty="0">
              <a:solidFill>
                <a:schemeClr val="accent1">
                  <a:lumMod val="50000"/>
                </a:schemeClr>
              </a:solidFill>
              <a:latin typeface="Tahoma" panose="020B0604030504040204" pitchFamily="34" charset="0"/>
              <a:ea typeface="Tahoma" panose="020B0604030504040204" pitchFamily="34" charset="0"/>
              <a:cs typeface="Tahoma" panose="020B0604030504040204" pitchFamily="34" charset="0"/>
            </a:endParaRPr>
          </a:p>
        </p:txBody>
      </p:sp>
      <p:sp>
        <p:nvSpPr>
          <p:cNvPr id="2" name="Rectangle 1"/>
          <p:cNvSpPr/>
          <p:nvPr/>
        </p:nvSpPr>
        <p:spPr>
          <a:xfrm>
            <a:off x="9589278" y="13871091"/>
            <a:ext cx="8319979" cy="4862870"/>
          </a:xfrm>
          <a:prstGeom prst="rect">
            <a:avLst/>
          </a:prstGeom>
        </p:spPr>
        <p:txBody>
          <a:bodyPr wrap="square">
            <a:spAutoFit/>
          </a:bodyPr>
          <a:lstStyle/>
          <a:p>
            <a:pPr marL="457200" indent="-457200">
              <a:spcAft>
                <a:spcPts val="2400"/>
              </a:spcAft>
              <a:buFont typeface="Wingdings" panose="05000000000000000000" pitchFamily="2" charset="2"/>
              <a:buChar char="§"/>
            </a:pPr>
            <a:r>
              <a:rPr lang="en-US" sz="2000" dirty="0" smtClean="0">
                <a:latin typeface="Tahoma" panose="020B0604030504040204" pitchFamily="34" charset="0"/>
                <a:ea typeface="Tahoma" panose="020B0604030504040204" pitchFamily="34" charset="0"/>
                <a:cs typeface="Tahoma" panose="020B0604030504040204" pitchFamily="34" charset="0"/>
              </a:rPr>
              <a:t># of new diagnoses are predicted for the coming year for each of 9 subgroups, as a function of:</a:t>
            </a:r>
          </a:p>
          <a:p>
            <a:pPr marL="906765" lvl="1" indent="-457200">
              <a:spcAft>
                <a:spcPts val="600"/>
              </a:spcAft>
              <a:buFont typeface="Wingdings" panose="05000000000000000000" pitchFamily="2" charset="2"/>
              <a:buChar char="§"/>
            </a:pPr>
            <a:r>
              <a:rPr lang="en-US" sz="2000" dirty="0" smtClean="0">
                <a:latin typeface="Tahoma" panose="020B0604030504040204" pitchFamily="34" charset="0"/>
                <a:ea typeface="Tahoma" panose="020B0604030504040204" pitchFamily="34" charset="0"/>
                <a:cs typeface="Tahoma" panose="020B0604030504040204" pitchFamily="34" charset="0"/>
              </a:rPr>
              <a:t># of currently uninfected members of the subgroup</a:t>
            </a:r>
          </a:p>
          <a:p>
            <a:pPr marL="906765" lvl="1" indent="-457200">
              <a:spcAft>
                <a:spcPts val="600"/>
              </a:spcAft>
              <a:buFont typeface="Wingdings" panose="05000000000000000000" pitchFamily="2" charset="2"/>
              <a:buChar char="§"/>
            </a:pPr>
            <a:r>
              <a:rPr lang="en-US" sz="2000" dirty="0" smtClean="0">
                <a:latin typeface="Tahoma" panose="020B0604030504040204" pitchFamily="34" charset="0"/>
                <a:ea typeface="Tahoma" panose="020B0604030504040204" pitchFamily="34" charset="0"/>
                <a:cs typeface="Tahoma" panose="020B0604030504040204" pitchFamily="34" charset="0"/>
              </a:rPr>
              <a:t>Mean rate of new partner acquisition for the subgroup</a:t>
            </a:r>
          </a:p>
          <a:p>
            <a:pPr marL="906765" lvl="1" indent="-457200">
              <a:spcAft>
                <a:spcPts val="600"/>
              </a:spcAft>
              <a:buFont typeface="Wingdings" panose="05000000000000000000" pitchFamily="2" charset="2"/>
              <a:buChar char="§"/>
            </a:pPr>
            <a:r>
              <a:rPr lang="en-US" sz="2000" dirty="0" smtClean="0">
                <a:latin typeface="Tahoma" panose="020B0604030504040204" pitchFamily="34" charset="0"/>
                <a:ea typeface="Tahoma" panose="020B0604030504040204" pitchFamily="34" charset="0"/>
                <a:cs typeface="Tahoma" panose="020B0604030504040204" pitchFamily="34" charset="0"/>
              </a:rPr>
              <a:t>Mean # of coital acts with each partner</a:t>
            </a:r>
          </a:p>
          <a:p>
            <a:pPr marL="906765" lvl="1" indent="-457200">
              <a:spcAft>
                <a:spcPts val="600"/>
              </a:spcAft>
              <a:buFont typeface="Wingdings" panose="05000000000000000000" pitchFamily="2" charset="2"/>
              <a:buChar char="§"/>
            </a:pPr>
            <a:r>
              <a:rPr lang="en-US" sz="2000" dirty="0" smtClean="0">
                <a:latin typeface="Tahoma" panose="020B0604030504040204" pitchFamily="34" charset="0"/>
                <a:ea typeface="Tahoma" panose="020B0604030504040204" pitchFamily="34" charset="0"/>
                <a:cs typeface="Tahoma" panose="020B0604030504040204" pitchFamily="34" charset="0"/>
              </a:rPr>
              <a:t>Prevalence of condom use</a:t>
            </a:r>
          </a:p>
          <a:p>
            <a:pPr marL="906765" lvl="1" indent="-457200">
              <a:spcAft>
                <a:spcPts val="600"/>
              </a:spcAft>
              <a:buFont typeface="Wingdings" panose="05000000000000000000" pitchFamily="2" charset="2"/>
              <a:buChar char="§"/>
            </a:pPr>
            <a:r>
              <a:rPr lang="en-US" sz="2000" dirty="0" smtClean="0">
                <a:latin typeface="Tahoma" panose="020B0604030504040204" pitchFamily="34" charset="0"/>
                <a:ea typeface="Tahoma" panose="020B0604030504040204" pitchFamily="34" charset="0"/>
                <a:cs typeface="Tahoma" panose="020B0604030504040204" pitchFamily="34" charset="0"/>
              </a:rPr>
              <a:t>Probability each partner is infected with each STI</a:t>
            </a:r>
          </a:p>
          <a:p>
            <a:pPr marL="906765" lvl="1" indent="-457200">
              <a:spcAft>
                <a:spcPts val="600"/>
              </a:spcAft>
              <a:buFont typeface="Wingdings" panose="05000000000000000000" pitchFamily="2" charset="2"/>
              <a:buChar char="§"/>
            </a:pPr>
            <a:r>
              <a:rPr lang="en-US" sz="2000" dirty="0" smtClean="0">
                <a:latin typeface="Tahoma" panose="020B0604030504040204" pitchFamily="34" charset="0"/>
                <a:ea typeface="Tahoma" panose="020B0604030504040204" pitchFamily="34" charset="0"/>
                <a:cs typeface="Tahoma" panose="020B0604030504040204" pitchFamily="34" charset="0"/>
              </a:rPr>
              <a:t>Per-act probability of transmission for each STI</a:t>
            </a:r>
            <a:endParaRPr lang="en-US" sz="2000" dirty="0">
              <a:latin typeface="Tahoma" panose="020B0604030504040204" pitchFamily="34" charset="0"/>
              <a:ea typeface="Tahoma" panose="020B0604030504040204" pitchFamily="34" charset="0"/>
              <a:cs typeface="Tahoma" panose="020B0604030504040204" pitchFamily="34" charset="0"/>
            </a:endParaRPr>
          </a:p>
          <a:p>
            <a:pPr marL="457200" indent="-457200">
              <a:spcAft>
                <a:spcPts val="600"/>
              </a:spcAft>
              <a:buFont typeface="Wingdings" panose="05000000000000000000" pitchFamily="2" charset="2"/>
              <a:buChar char="§"/>
            </a:pPr>
            <a:r>
              <a:rPr lang="en-US" sz="2000" dirty="0">
                <a:latin typeface="Tahoma" panose="020B0604030504040204" pitchFamily="34" charset="0"/>
                <a:ea typeface="Tahoma" panose="020B0604030504040204" pitchFamily="34" charset="0"/>
                <a:cs typeface="Tahoma" panose="020B0604030504040204" pitchFamily="34" charset="0"/>
              </a:rPr>
              <a:t>Probability each partner is infected is in turn a function of </a:t>
            </a:r>
            <a:r>
              <a:rPr lang="en-US" sz="2000" b="1" dirty="0">
                <a:latin typeface="Tahoma" panose="020B0604030504040204" pitchFamily="34" charset="0"/>
                <a:ea typeface="Tahoma" panose="020B0604030504040204" pitchFamily="34" charset="0"/>
                <a:cs typeface="Tahoma" panose="020B0604030504040204" pitchFamily="34" charset="0"/>
              </a:rPr>
              <a:t>prevalence</a:t>
            </a:r>
            <a:r>
              <a:rPr lang="en-US" sz="2000" dirty="0">
                <a:latin typeface="Tahoma" panose="020B0604030504040204" pitchFamily="34" charset="0"/>
                <a:ea typeface="Tahoma" panose="020B0604030504040204" pitchFamily="34" charset="0"/>
                <a:cs typeface="Tahoma" panose="020B0604030504040204" pitchFamily="34" charset="0"/>
              </a:rPr>
              <a:t>, estimated from the jurisdiction’s </a:t>
            </a:r>
            <a:r>
              <a:rPr lang="en-US" sz="2000" b="1" dirty="0">
                <a:latin typeface="Tahoma" panose="020B0604030504040204" pitchFamily="34" charset="0"/>
                <a:ea typeface="Tahoma" panose="020B0604030504040204" pitchFamily="34" charset="0"/>
                <a:cs typeface="Tahoma" panose="020B0604030504040204" pitchFamily="34" charset="0"/>
              </a:rPr>
              <a:t># of recent diagnoses</a:t>
            </a:r>
            <a:r>
              <a:rPr lang="en-US" sz="2000" dirty="0">
                <a:latin typeface="Tahoma" panose="020B0604030504040204" pitchFamily="34" charset="0"/>
                <a:ea typeface="Tahoma" panose="020B0604030504040204" pitchFamily="34" charset="0"/>
                <a:cs typeface="Tahoma" panose="020B0604030504040204" pitchFamily="34" charset="0"/>
              </a:rPr>
              <a:t>, information about </a:t>
            </a:r>
            <a:r>
              <a:rPr lang="en-US" sz="2000" b="1" dirty="0">
                <a:latin typeface="Tahoma" panose="020B0604030504040204" pitchFamily="34" charset="0"/>
                <a:ea typeface="Tahoma" panose="020B0604030504040204" pitchFamily="34" charset="0"/>
                <a:cs typeface="Tahoma" panose="020B0604030504040204" pitchFamily="34" charset="0"/>
              </a:rPr>
              <a:t>diagnosis rates or proportions</a:t>
            </a:r>
            <a:r>
              <a:rPr lang="en-US" sz="2000" dirty="0">
                <a:latin typeface="Tahoma" panose="020B0604030504040204" pitchFamily="34" charset="0"/>
                <a:ea typeface="Tahoma" panose="020B0604030504040204" pitchFamily="34" charset="0"/>
                <a:cs typeface="Tahoma" panose="020B0604030504040204" pitchFamily="34" charset="0"/>
              </a:rPr>
              <a:t>, and the </a:t>
            </a:r>
            <a:r>
              <a:rPr lang="en-US" sz="2000" b="1" dirty="0">
                <a:latin typeface="Tahoma" panose="020B0604030504040204" pitchFamily="34" charset="0"/>
                <a:ea typeface="Tahoma" panose="020B0604030504040204" pitchFamily="34" charset="0"/>
                <a:cs typeface="Tahoma" panose="020B0604030504040204" pitchFamily="34" charset="0"/>
              </a:rPr>
              <a:t>duration of infection </a:t>
            </a:r>
            <a:r>
              <a:rPr lang="en-US" sz="2000" dirty="0">
                <a:latin typeface="Tahoma" panose="020B0604030504040204" pitchFamily="34" charset="0"/>
                <a:ea typeface="Tahoma" panose="020B0604030504040204" pitchFamily="34" charset="0"/>
                <a:cs typeface="Tahoma" panose="020B0604030504040204" pitchFamily="34" charset="0"/>
              </a:rPr>
              <a:t>(for </a:t>
            </a:r>
            <a:r>
              <a:rPr lang="en-US" sz="2000" dirty="0" smtClean="0">
                <a:latin typeface="Tahoma" panose="020B0604030504040204" pitchFamily="34" charset="0"/>
                <a:ea typeface="Tahoma" panose="020B0604030504040204" pitchFamily="34" charset="0"/>
                <a:cs typeface="Tahoma" panose="020B0604030504040204" pitchFamily="34" charset="0"/>
              </a:rPr>
              <a:t>gonorrhea </a:t>
            </a:r>
            <a:r>
              <a:rPr lang="en-US" sz="2000" smtClean="0">
                <a:latin typeface="Tahoma" panose="020B0604030504040204" pitchFamily="34" charset="0"/>
                <a:ea typeface="Tahoma" panose="020B0604030504040204" pitchFamily="34" charset="0"/>
                <a:cs typeface="Tahoma" panose="020B0604030504040204" pitchFamily="34" charset="0"/>
              </a:rPr>
              <a:t>and chlamydia) </a:t>
            </a:r>
            <a:r>
              <a:rPr lang="en-US" sz="2000" dirty="0">
                <a:latin typeface="Tahoma" panose="020B0604030504040204" pitchFamily="34" charset="0"/>
                <a:ea typeface="Tahoma" panose="020B0604030504040204" pitchFamily="34" charset="0"/>
                <a:cs typeface="Tahoma" panose="020B0604030504040204" pitchFamily="34" charset="0"/>
              </a:rPr>
              <a:t>or observed </a:t>
            </a:r>
            <a:r>
              <a:rPr lang="en-US" sz="2000" b="1" dirty="0">
                <a:latin typeface="Tahoma" panose="020B0604030504040204" pitchFamily="34" charset="0"/>
                <a:ea typeface="Tahoma" panose="020B0604030504040204" pitchFamily="34" charset="0"/>
                <a:cs typeface="Tahoma" panose="020B0604030504040204" pitchFamily="34" charset="0"/>
              </a:rPr>
              <a:t>prevalence/incidence ratio </a:t>
            </a:r>
            <a:r>
              <a:rPr lang="en-US" sz="2000" dirty="0">
                <a:latin typeface="Tahoma" panose="020B0604030504040204" pitchFamily="34" charset="0"/>
                <a:ea typeface="Tahoma" panose="020B0604030504040204" pitchFamily="34" charset="0"/>
                <a:cs typeface="Tahoma" panose="020B0604030504040204" pitchFamily="34" charset="0"/>
              </a:rPr>
              <a:t>(for HIV</a:t>
            </a:r>
            <a:r>
              <a:rPr lang="en-US" sz="2000" dirty="0" smtClean="0">
                <a:latin typeface="Tahoma" panose="020B0604030504040204" pitchFamily="34" charset="0"/>
                <a:ea typeface="Tahoma" panose="020B0604030504040204" pitchFamily="34" charset="0"/>
                <a:cs typeface="Tahoma" panose="020B0604030504040204" pitchFamily="34" charset="0"/>
              </a:rPr>
              <a:t>)</a:t>
            </a:r>
            <a:endParaRPr lang="en-US" sz="2000" dirty="0">
              <a:latin typeface="Tahoma" panose="020B0604030504040204" pitchFamily="34" charset="0"/>
              <a:ea typeface="Tahoma" panose="020B0604030504040204" pitchFamily="34" charset="0"/>
              <a:cs typeface="Tahoma" panose="020B0604030504040204" pitchFamily="34" charset="0"/>
            </a:endParaRPr>
          </a:p>
        </p:txBody>
      </p:sp>
      <p:sp>
        <p:nvSpPr>
          <p:cNvPr id="30" name="TextBox 29"/>
          <p:cNvSpPr txBox="1"/>
          <p:nvPr/>
        </p:nvSpPr>
        <p:spPr>
          <a:xfrm>
            <a:off x="612775" y="8042573"/>
            <a:ext cx="8046315" cy="7171194"/>
          </a:xfrm>
          <a:prstGeom prst="rect">
            <a:avLst/>
          </a:prstGeom>
          <a:noFill/>
        </p:spPr>
        <p:txBody>
          <a:bodyPr wrap="square" rtlCol="0">
            <a:spAutoFit/>
          </a:bodyPr>
          <a:lstStyle/>
          <a:p>
            <a:pPr marL="457200" indent="-457200">
              <a:spcAft>
                <a:spcPts val="1200"/>
              </a:spcAft>
              <a:buFont typeface="Wingdings" panose="05000000000000000000" pitchFamily="2" charset="2"/>
              <a:buChar char="§"/>
            </a:pPr>
            <a:r>
              <a:rPr lang="en-US" sz="2000" dirty="0">
                <a:latin typeface="Tahoma" panose="020B0604030504040204" pitchFamily="34" charset="0"/>
                <a:ea typeface="Tahoma" panose="020B0604030504040204" pitchFamily="34" charset="0"/>
                <a:cs typeface="Tahoma" panose="020B0604030504040204" pitchFamily="34" charset="0"/>
              </a:rPr>
              <a:t>Adolescents remain highly impacted by gonorrhea and chlamydia, while HIV rates are rising among adolescent males who have sex with </a:t>
            </a:r>
            <a:r>
              <a:rPr lang="en-US" sz="2000" dirty="0" smtClean="0">
                <a:latin typeface="Tahoma" panose="020B0604030504040204" pitchFamily="34" charset="0"/>
                <a:ea typeface="Tahoma" panose="020B0604030504040204" pitchFamily="34" charset="0"/>
                <a:cs typeface="Tahoma" panose="020B0604030504040204" pitchFamily="34" charset="0"/>
              </a:rPr>
              <a:t>males</a:t>
            </a:r>
          </a:p>
          <a:p>
            <a:pPr marL="457200" indent="-457200">
              <a:spcAft>
                <a:spcPts val="1200"/>
              </a:spcAft>
              <a:buFont typeface="Wingdings" panose="05000000000000000000" pitchFamily="2" charset="2"/>
              <a:buChar char="§"/>
            </a:pPr>
            <a:r>
              <a:rPr lang="en-US" sz="2000" dirty="0" smtClean="0">
                <a:latin typeface="Tahoma" panose="020B0604030504040204" pitchFamily="34" charset="0"/>
                <a:ea typeface="Tahoma" panose="020B0604030504040204" pitchFamily="34" charset="0"/>
                <a:cs typeface="Tahoma" panose="020B0604030504040204" pitchFamily="34" charset="0"/>
              </a:rPr>
              <a:t>Health departments are faced with the challenging task of predicting future STI burden in adolescents, and in deciding on interventions to pursue to reduce that burden</a:t>
            </a:r>
          </a:p>
          <a:p>
            <a:pPr marL="457200" indent="-457200">
              <a:spcAft>
                <a:spcPts val="1200"/>
              </a:spcAft>
              <a:buFont typeface="Wingdings" panose="05000000000000000000" pitchFamily="2" charset="2"/>
              <a:buChar char="§"/>
            </a:pPr>
            <a:r>
              <a:rPr lang="en-US" sz="2000" dirty="0" smtClean="0">
                <a:latin typeface="Tahoma" panose="020B0604030504040204" pitchFamily="34" charset="0"/>
                <a:ea typeface="Tahoma" panose="020B0604030504040204" pitchFamily="34" charset="0"/>
                <a:cs typeface="Tahoma" panose="020B0604030504040204" pitchFamily="34" charset="0"/>
              </a:rPr>
              <a:t>Mathematical modeling can help to predict the near future of infectious disease, and the impact of interventions, given appropriate data and assumptions</a:t>
            </a:r>
          </a:p>
          <a:p>
            <a:pPr marL="457200" indent="-457200">
              <a:spcAft>
                <a:spcPts val="1200"/>
              </a:spcAft>
              <a:buFont typeface="Wingdings" panose="05000000000000000000" pitchFamily="2" charset="2"/>
              <a:buChar char="§"/>
            </a:pPr>
            <a:r>
              <a:rPr lang="en-US" sz="2000" dirty="0" smtClean="0">
                <a:latin typeface="Tahoma" panose="020B0604030504040204" pitchFamily="34" charset="0"/>
                <a:ea typeface="Tahoma" panose="020B0604030504040204" pitchFamily="34" charset="0"/>
                <a:cs typeface="Tahoma" panose="020B0604030504040204" pitchFamily="34" charset="0"/>
              </a:rPr>
              <a:t>Most modeling research uses complex dynamic models, which are ideal for incorporating a wide range of behavioral, biological, clinical and demographic factors together</a:t>
            </a:r>
          </a:p>
          <a:p>
            <a:pPr marL="457200" indent="-457200">
              <a:spcAft>
                <a:spcPts val="1200"/>
              </a:spcAft>
              <a:buFont typeface="Wingdings" panose="05000000000000000000" pitchFamily="2" charset="2"/>
              <a:buChar char="§"/>
            </a:pPr>
            <a:r>
              <a:rPr lang="en-US" sz="2000" dirty="0" smtClean="0">
                <a:latin typeface="Tahoma" panose="020B0604030504040204" pitchFamily="34" charset="0"/>
                <a:ea typeface="Tahoma" panose="020B0604030504040204" pitchFamily="34" charset="0"/>
                <a:cs typeface="Tahoma" panose="020B0604030504040204" pitchFamily="34" charset="0"/>
              </a:rPr>
              <a:t>However, these models are not well suited for broad use by non-specialists in modeling, given their complexity</a:t>
            </a:r>
          </a:p>
          <a:p>
            <a:pPr marL="457200" indent="-457200">
              <a:spcAft>
                <a:spcPts val="1200"/>
              </a:spcAft>
              <a:buFont typeface="Wingdings" panose="05000000000000000000" pitchFamily="2" charset="2"/>
              <a:buChar char="§"/>
            </a:pPr>
            <a:r>
              <a:rPr lang="en-US" sz="2000" dirty="0" smtClean="0">
                <a:latin typeface="Tahoma" panose="020B0604030504040204" pitchFamily="34" charset="0"/>
                <a:ea typeface="Tahoma" panose="020B0604030504040204" pitchFamily="34" charset="0"/>
                <a:cs typeface="Tahoma" panose="020B0604030504040204" pitchFamily="34" charset="0"/>
              </a:rPr>
              <a:t>Simpler models using standardized data sets can help health departments gain insight into their local adolescent STI epidemics, compare them with other jurisdictions, and consider the potential impact of behavioral change of different types on the magnitude of STI burden</a:t>
            </a:r>
          </a:p>
          <a:p>
            <a:pPr marL="457200" indent="-457200">
              <a:spcAft>
                <a:spcPts val="1200"/>
              </a:spcAft>
              <a:buFont typeface="Wingdings" panose="05000000000000000000" pitchFamily="2" charset="2"/>
              <a:buChar char="§"/>
            </a:pPr>
            <a:endParaRPr lang="en-US" sz="2000" dirty="0">
              <a:latin typeface="Tahoma" panose="020B0604030504040204" pitchFamily="34" charset="0"/>
              <a:ea typeface="Tahoma" panose="020B0604030504040204" pitchFamily="34" charset="0"/>
              <a:cs typeface="Tahoma" panose="020B0604030504040204" pitchFamily="34" charset="0"/>
            </a:endParaRPr>
          </a:p>
        </p:txBody>
      </p:sp>
      <p:sp>
        <p:nvSpPr>
          <p:cNvPr id="31" name="Rectangle 30"/>
          <p:cNvSpPr/>
          <p:nvPr/>
        </p:nvSpPr>
        <p:spPr>
          <a:xfrm>
            <a:off x="612774" y="5088300"/>
            <a:ext cx="17324705" cy="1031051"/>
          </a:xfrm>
          <a:prstGeom prst="rect">
            <a:avLst/>
          </a:prstGeom>
          <a:ln>
            <a:solidFill>
              <a:srgbClr val="FF0000"/>
            </a:solidFill>
          </a:ln>
        </p:spPr>
        <p:txBody>
          <a:bodyPr wrap="square">
            <a:spAutoFit/>
          </a:bodyPr>
          <a:lstStyle/>
          <a:p>
            <a:pPr algn="ctr">
              <a:spcAft>
                <a:spcPts val="600"/>
              </a:spcAft>
            </a:pPr>
            <a:r>
              <a:rPr lang="en-US" sz="2800" b="1" dirty="0" smtClean="0">
                <a:solidFill>
                  <a:srgbClr val="FF0000"/>
                </a:solidFill>
                <a:latin typeface="Tahoma" panose="020B0604030504040204" pitchFamily="34" charset="0"/>
                <a:ea typeface="Tahoma" panose="020B0604030504040204" pitchFamily="34" charset="0"/>
                <a:cs typeface="Tahoma" panose="020B0604030504040204" pitchFamily="34" charset="0"/>
              </a:rPr>
              <a:t>For up-to-date information on demonstrations of Teen-SPARC at NCSD and beyond, please see:</a:t>
            </a:r>
          </a:p>
          <a:p>
            <a:pPr algn="ctr">
              <a:spcAft>
                <a:spcPts val="600"/>
              </a:spcAft>
            </a:pPr>
            <a:r>
              <a:rPr lang="en-US" sz="2800" b="1" dirty="0" smtClean="0">
                <a:latin typeface="Tahoma" panose="020B0604030504040204" pitchFamily="34" charset="0"/>
                <a:ea typeface="Tahoma" panose="020B0604030504040204" pitchFamily="34" charset="0"/>
                <a:cs typeface="Tahoma" panose="020B0604030504040204" pitchFamily="34" charset="0"/>
                <a:hlinkClick r:id="rId6"/>
              </a:rPr>
              <a:t>https://faculty.washington.edu/goodreau/teensparc</a:t>
            </a:r>
            <a:r>
              <a:rPr lang="en-US" sz="2800" b="1" dirty="0" smtClean="0">
                <a:latin typeface="Tahoma" panose="020B0604030504040204" pitchFamily="34" charset="0"/>
                <a:ea typeface="Tahoma" panose="020B0604030504040204" pitchFamily="34" charset="0"/>
                <a:cs typeface="Tahoma" panose="020B0604030504040204" pitchFamily="34" charset="0"/>
              </a:rPr>
              <a:t> </a:t>
            </a:r>
            <a:r>
              <a:rPr lang="en-US" sz="2800" b="1" dirty="0" smtClean="0">
                <a:solidFill>
                  <a:srgbClr val="FF0000"/>
                </a:solidFill>
                <a:latin typeface="Tahoma" panose="020B0604030504040204" pitchFamily="34" charset="0"/>
                <a:ea typeface="Tahoma" panose="020B0604030504040204" pitchFamily="34" charset="0"/>
                <a:cs typeface="Tahoma" panose="020B0604030504040204" pitchFamily="34" charset="0"/>
              </a:rPr>
              <a:t>or email</a:t>
            </a:r>
            <a:r>
              <a:rPr lang="en-US" sz="2800" b="1" dirty="0" smtClean="0">
                <a:latin typeface="Tahoma" panose="020B0604030504040204" pitchFamily="34" charset="0"/>
                <a:ea typeface="Tahoma" panose="020B0604030504040204" pitchFamily="34" charset="0"/>
                <a:cs typeface="Tahoma" panose="020B0604030504040204" pitchFamily="34" charset="0"/>
              </a:rPr>
              <a:t> </a:t>
            </a:r>
            <a:r>
              <a:rPr lang="en-US" sz="2800" b="1" dirty="0" smtClean="0">
                <a:latin typeface="Tahoma" panose="020B0604030504040204" pitchFamily="34" charset="0"/>
                <a:ea typeface="Tahoma" panose="020B0604030504040204" pitchFamily="34" charset="0"/>
                <a:cs typeface="Tahoma" panose="020B0604030504040204" pitchFamily="34" charset="0"/>
                <a:hlinkClick r:id="rId7"/>
              </a:rPr>
              <a:t>goodreau@uw.edu</a:t>
            </a:r>
            <a:endParaRPr lang="en-US" sz="2800" b="1" dirty="0" smtClean="0">
              <a:latin typeface="Tahoma" panose="020B0604030504040204" pitchFamily="34" charset="0"/>
              <a:ea typeface="Tahoma" panose="020B0604030504040204" pitchFamily="34" charset="0"/>
              <a:cs typeface="Tahoma" panose="020B0604030504040204" pitchFamily="34" charset="0"/>
            </a:endParaRPr>
          </a:p>
        </p:txBody>
      </p:sp>
      <p:pic>
        <p:nvPicPr>
          <p:cNvPr id="29" name="Picture 28"/>
          <p:cNvPicPr>
            <a:picLocks noChangeAspect="1"/>
          </p:cNvPicPr>
          <p:nvPr/>
        </p:nvPicPr>
        <p:blipFill rotWithShape="1">
          <a:blip r:embed="rId8"/>
          <a:srcRect l="3378" r="2449"/>
          <a:stretch/>
        </p:blipFill>
        <p:spPr>
          <a:xfrm>
            <a:off x="2948449" y="20535876"/>
            <a:ext cx="3958542" cy="2061483"/>
          </a:xfrm>
          <a:prstGeom prst="rect">
            <a:avLst/>
          </a:prstGeom>
          <a:ln>
            <a:solidFill>
              <a:schemeClr val="tx1"/>
            </a:solidFill>
          </a:ln>
        </p:spPr>
      </p:pic>
      <p:pic>
        <p:nvPicPr>
          <p:cNvPr id="35" name="Picture 34"/>
          <p:cNvPicPr>
            <a:picLocks noChangeAspect="1"/>
          </p:cNvPicPr>
          <p:nvPr/>
        </p:nvPicPr>
        <p:blipFill>
          <a:blip r:embed="rId9"/>
          <a:stretch>
            <a:fillRect/>
          </a:stretch>
        </p:blipFill>
        <p:spPr>
          <a:xfrm>
            <a:off x="683152" y="315615"/>
            <a:ext cx="4411358" cy="1777911"/>
          </a:xfrm>
          <a:prstGeom prst="rect">
            <a:avLst/>
          </a:prstGeom>
        </p:spPr>
      </p:pic>
      <p:sp>
        <p:nvSpPr>
          <p:cNvPr id="42" name="TextBox 41"/>
          <p:cNvSpPr txBox="1"/>
          <p:nvPr/>
        </p:nvSpPr>
        <p:spPr>
          <a:xfrm>
            <a:off x="9519845" y="7209005"/>
            <a:ext cx="8212493" cy="6324808"/>
          </a:xfrm>
          <a:prstGeom prst="rect">
            <a:avLst/>
          </a:prstGeom>
          <a:noFill/>
        </p:spPr>
        <p:txBody>
          <a:bodyPr wrap="square" rtlCol="0">
            <a:spAutoFit/>
          </a:bodyPr>
          <a:lstStyle/>
          <a:p>
            <a:pPr marL="457200" indent="-457200">
              <a:spcAft>
                <a:spcPts val="1200"/>
              </a:spcAft>
              <a:buFont typeface="Wingdings" panose="05000000000000000000" pitchFamily="2" charset="2"/>
              <a:buChar char="§"/>
            </a:pPr>
            <a:r>
              <a:rPr lang="en-US" sz="2000" dirty="0">
                <a:latin typeface="Tahoma" panose="020B0604030504040204" pitchFamily="34" charset="0"/>
                <a:ea typeface="Tahoma" panose="020B0604030504040204" pitchFamily="34" charset="0"/>
                <a:cs typeface="Tahoma" panose="020B0604030504040204" pitchFamily="34" charset="0"/>
              </a:rPr>
              <a:t>Inputs and outputs cover 9 subgroups, defined by crossing </a:t>
            </a:r>
            <a:r>
              <a:rPr lang="en-US" sz="2000" dirty="0" smtClean="0">
                <a:latin typeface="Tahoma" panose="020B0604030504040204" pitchFamily="34" charset="0"/>
                <a:ea typeface="Tahoma" panose="020B0604030504040204" pitchFamily="34" charset="0"/>
                <a:cs typeface="Tahoma" panose="020B0604030504040204" pitchFamily="34" charset="0"/>
              </a:rPr>
              <a:t>3 age groups (</a:t>
            </a:r>
            <a:r>
              <a:rPr lang="en-US" sz="2000" b="1" dirty="0" smtClean="0">
                <a:latin typeface="Tahoma" panose="020B0604030504040204" pitchFamily="34" charset="0"/>
                <a:ea typeface="Tahoma" panose="020B0604030504040204" pitchFamily="34" charset="0"/>
                <a:cs typeface="Tahoma" panose="020B0604030504040204" pitchFamily="34" charset="0"/>
              </a:rPr>
              <a:t>13-15</a:t>
            </a:r>
            <a:r>
              <a:rPr lang="en-US" sz="2000" b="1" dirty="0">
                <a:latin typeface="Tahoma" panose="020B0604030504040204" pitchFamily="34" charset="0"/>
                <a:ea typeface="Tahoma" panose="020B0604030504040204" pitchFamily="34" charset="0"/>
                <a:cs typeface="Tahoma" panose="020B0604030504040204" pitchFamily="34" charset="0"/>
              </a:rPr>
              <a:t>, 16-17, </a:t>
            </a:r>
            <a:r>
              <a:rPr lang="en-US" sz="2000" b="1" dirty="0" smtClean="0">
                <a:latin typeface="Tahoma" panose="020B0604030504040204" pitchFamily="34" charset="0"/>
                <a:ea typeface="Tahoma" panose="020B0604030504040204" pitchFamily="34" charset="0"/>
                <a:cs typeface="Tahoma" panose="020B0604030504040204" pitchFamily="34" charset="0"/>
              </a:rPr>
              <a:t>18)</a:t>
            </a:r>
            <a:r>
              <a:rPr lang="en-US" sz="2000" dirty="0" smtClean="0">
                <a:latin typeface="Tahoma" panose="020B0604030504040204" pitchFamily="34" charset="0"/>
                <a:ea typeface="Tahoma" panose="020B0604030504040204" pitchFamily="34" charset="0"/>
                <a:cs typeface="Tahoma" panose="020B0604030504040204" pitchFamily="34" charset="0"/>
              </a:rPr>
              <a:t> with sexual </a:t>
            </a:r>
            <a:r>
              <a:rPr lang="en-US" sz="2000" dirty="0">
                <a:latin typeface="Tahoma" panose="020B0604030504040204" pitchFamily="34" charset="0"/>
                <a:ea typeface="Tahoma" panose="020B0604030504040204" pitchFamily="34" charset="0"/>
                <a:cs typeface="Tahoma" panose="020B0604030504040204" pitchFamily="34" charset="0"/>
              </a:rPr>
              <a:t>partnering groups:</a:t>
            </a:r>
          </a:p>
          <a:p>
            <a:pPr marL="906765" lvl="1" indent="-457200">
              <a:buFont typeface="Wingdings" panose="05000000000000000000" pitchFamily="2" charset="2"/>
              <a:buChar char="§"/>
            </a:pPr>
            <a:r>
              <a:rPr lang="en-US" sz="2000" b="1" dirty="0">
                <a:latin typeface="Tahoma" panose="020B0604030504040204" pitchFamily="34" charset="0"/>
                <a:ea typeface="Tahoma" panose="020B0604030504040204" pitchFamily="34" charset="0"/>
                <a:cs typeface="Tahoma" panose="020B0604030504040204" pitchFamily="34" charset="0"/>
              </a:rPr>
              <a:t>MSM: </a:t>
            </a:r>
            <a:r>
              <a:rPr lang="en-US" sz="2000" dirty="0">
                <a:latin typeface="Tahoma" panose="020B0604030504040204" pitchFamily="34" charset="0"/>
                <a:ea typeface="Tahoma" panose="020B0604030504040204" pitchFamily="34" charset="0"/>
                <a:cs typeface="Tahoma" panose="020B0604030504040204" pitchFamily="34" charset="0"/>
              </a:rPr>
              <a:t>Males who have sex with males</a:t>
            </a:r>
            <a:endParaRPr lang="en-US" sz="2000" b="1" dirty="0">
              <a:latin typeface="Tahoma" panose="020B0604030504040204" pitchFamily="34" charset="0"/>
              <a:ea typeface="Tahoma" panose="020B0604030504040204" pitchFamily="34" charset="0"/>
              <a:cs typeface="Tahoma" panose="020B0604030504040204" pitchFamily="34" charset="0"/>
            </a:endParaRPr>
          </a:p>
          <a:p>
            <a:pPr marL="906765" lvl="1" indent="-457200">
              <a:buFont typeface="Wingdings" panose="05000000000000000000" pitchFamily="2" charset="2"/>
              <a:buChar char="§"/>
            </a:pPr>
            <a:r>
              <a:rPr lang="en-US" sz="2000" b="1" dirty="0">
                <a:latin typeface="Tahoma" panose="020B0604030504040204" pitchFamily="34" charset="0"/>
                <a:ea typeface="Tahoma" panose="020B0604030504040204" pitchFamily="34" charset="0"/>
                <a:cs typeface="Tahoma" panose="020B0604030504040204" pitchFamily="34" charset="0"/>
              </a:rPr>
              <a:t>MSF:</a:t>
            </a:r>
            <a:r>
              <a:rPr lang="en-US" sz="2000" dirty="0">
                <a:latin typeface="Tahoma" panose="020B0604030504040204" pitchFamily="34" charset="0"/>
                <a:ea typeface="Tahoma" panose="020B0604030504040204" pitchFamily="34" charset="0"/>
                <a:cs typeface="Tahoma" panose="020B0604030504040204" pitchFamily="34" charset="0"/>
              </a:rPr>
              <a:t> Males who have sex with females only</a:t>
            </a:r>
          </a:p>
          <a:p>
            <a:pPr marL="906765" lvl="1" indent="-457200">
              <a:buFont typeface="Wingdings" panose="05000000000000000000" pitchFamily="2" charset="2"/>
              <a:buChar char="§"/>
            </a:pPr>
            <a:r>
              <a:rPr lang="en-US" sz="2000" b="1" dirty="0">
                <a:latin typeface="Tahoma" panose="020B0604030504040204" pitchFamily="34" charset="0"/>
                <a:ea typeface="Tahoma" panose="020B0604030504040204" pitchFamily="34" charset="0"/>
                <a:cs typeface="Tahoma" panose="020B0604030504040204" pitchFamily="34" charset="0"/>
              </a:rPr>
              <a:t>FSM:</a:t>
            </a:r>
            <a:r>
              <a:rPr lang="en-US" sz="2000" dirty="0">
                <a:latin typeface="Tahoma" panose="020B0604030504040204" pitchFamily="34" charset="0"/>
                <a:ea typeface="Tahoma" panose="020B0604030504040204" pitchFamily="34" charset="0"/>
                <a:cs typeface="Tahoma" panose="020B0604030504040204" pitchFamily="34" charset="0"/>
              </a:rPr>
              <a:t> Females who have sex with </a:t>
            </a:r>
            <a:r>
              <a:rPr lang="en-US" sz="2000" dirty="0" smtClean="0">
                <a:latin typeface="Tahoma" panose="020B0604030504040204" pitchFamily="34" charset="0"/>
                <a:ea typeface="Tahoma" panose="020B0604030504040204" pitchFamily="34" charset="0"/>
                <a:cs typeface="Tahoma" panose="020B0604030504040204" pitchFamily="34" charset="0"/>
              </a:rPr>
              <a:t>males</a:t>
            </a:r>
          </a:p>
          <a:p>
            <a:pPr lvl="1"/>
            <a:endParaRPr lang="en-US" sz="2000" dirty="0">
              <a:latin typeface="Tahoma" panose="020B0604030504040204" pitchFamily="34" charset="0"/>
              <a:ea typeface="Tahoma" panose="020B0604030504040204" pitchFamily="34" charset="0"/>
              <a:cs typeface="Tahoma" panose="020B0604030504040204" pitchFamily="34" charset="0"/>
            </a:endParaRPr>
          </a:p>
          <a:p>
            <a:pPr marL="457200" indent="-457200">
              <a:spcAft>
                <a:spcPts val="1200"/>
              </a:spcAft>
              <a:buFont typeface="Wingdings" panose="05000000000000000000" pitchFamily="2" charset="2"/>
              <a:buChar char="§"/>
            </a:pPr>
            <a:r>
              <a:rPr lang="en-US" sz="2000" dirty="0" smtClean="0">
                <a:latin typeface="Tahoma" panose="020B0604030504040204" pitchFamily="34" charset="0"/>
                <a:ea typeface="Tahoma" panose="020B0604030504040204" pitchFamily="34" charset="0"/>
                <a:cs typeface="Tahoma" panose="020B0604030504040204" pitchFamily="34" charset="0"/>
              </a:rPr>
              <a:t>3 </a:t>
            </a:r>
            <a:r>
              <a:rPr lang="en-US" sz="2000" dirty="0">
                <a:latin typeface="Tahoma" panose="020B0604030504040204" pitchFamily="34" charset="0"/>
                <a:ea typeface="Tahoma" panose="020B0604030504040204" pitchFamily="34" charset="0"/>
                <a:cs typeface="Tahoma" panose="020B0604030504040204" pitchFamily="34" charset="0"/>
              </a:rPr>
              <a:t>STIs are modeled: </a:t>
            </a:r>
            <a:r>
              <a:rPr lang="en-US" sz="2000" b="1" dirty="0">
                <a:latin typeface="Tahoma" panose="020B0604030504040204" pitchFamily="34" charset="0"/>
                <a:ea typeface="Tahoma" panose="020B0604030504040204" pitchFamily="34" charset="0"/>
                <a:cs typeface="Tahoma" panose="020B0604030504040204" pitchFamily="34" charset="0"/>
              </a:rPr>
              <a:t>gonorrhea; chlamydia; HIV </a:t>
            </a:r>
            <a:r>
              <a:rPr lang="en-US" sz="2000" dirty="0">
                <a:latin typeface="Tahoma" panose="020B0604030504040204" pitchFamily="34" charset="0"/>
                <a:ea typeface="Tahoma" panose="020B0604030504040204" pitchFamily="34" charset="0"/>
                <a:cs typeface="Tahoma" panose="020B0604030504040204" pitchFamily="34" charset="0"/>
              </a:rPr>
              <a:t>(for MSM only) </a:t>
            </a:r>
            <a:endParaRPr lang="en-US" sz="2000" dirty="0" smtClean="0">
              <a:latin typeface="Tahoma" panose="020B0604030504040204" pitchFamily="34" charset="0"/>
              <a:ea typeface="Tahoma" panose="020B0604030504040204" pitchFamily="34" charset="0"/>
              <a:cs typeface="Tahoma" panose="020B0604030504040204" pitchFamily="34" charset="0"/>
            </a:endParaRPr>
          </a:p>
          <a:p>
            <a:pPr marL="457200" indent="-457200">
              <a:spcAft>
                <a:spcPts val="1200"/>
              </a:spcAft>
              <a:buFont typeface="Wingdings" panose="05000000000000000000" pitchFamily="2" charset="2"/>
              <a:buChar char="§"/>
            </a:pPr>
            <a:r>
              <a:rPr lang="en-US" sz="2000" dirty="0" smtClean="0">
                <a:latin typeface="Tahoma" panose="020B0604030504040204" pitchFamily="34" charset="0"/>
                <a:ea typeface="Tahoma" panose="020B0604030504040204" pitchFamily="34" charset="0"/>
                <a:cs typeface="Tahoma" panose="020B0604030504040204" pitchFamily="34" charset="0"/>
              </a:rPr>
              <a:t>Teen-SPARC is a one-generation Bernoulli model, predicting incident infections and diagnoses in the coming 12 month period</a:t>
            </a:r>
          </a:p>
          <a:p>
            <a:pPr marL="457200" indent="-457200">
              <a:spcAft>
                <a:spcPts val="1200"/>
              </a:spcAft>
              <a:buFont typeface="Wingdings" panose="05000000000000000000" pitchFamily="2" charset="2"/>
              <a:buChar char="§"/>
            </a:pPr>
            <a:r>
              <a:rPr lang="en-US" sz="2000" dirty="0" smtClean="0">
                <a:latin typeface="Tahoma" panose="020B0604030504040204" pitchFamily="34" charset="0"/>
                <a:ea typeface="Tahoma" panose="020B0604030504040204" pitchFamily="34" charset="0"/>
                <a:cs typeface="Tahoma" panose="020B0604030504040204" pitchFamily="34" charset="0"/>
              </a:rPr>
              <a:t>Behavioral changes to </a:t>
            </a:r>
            <a:r>
              <a:rPr lang="en-US" sz="2000" dirty="0">
                <a:latin typeface="Tahoma" panose="020B0604030504040204" pitchFamily="34" charset="0"/>
                <a:ea typeface="Tahoma" panose="020B0604030504040204" pitchFamily="34" charset="0"/>
                <a:cs typeface="Tahoma" panose="020B0604030504040204" pitchFamily="34" charset="0"/>
              </a:rPr>
              <a:t>explore </a:t>
            </a:r>
            <a:r>
              <a:rPr lang="en-US" sz="2000" dirty="0" smtClean="0">
                <a:latin typeface="Tahoma" panose="020B0604030504040204" pitchFamily="34" charset="0"/>
                <a:ea typeface="Tahoma" panose="020B0604030504040204" pitchFamily="34" charset="0"/>
                <a:cs typeface="Tahoma" panose="020B0604030504040204" pitchFamily="34" charset="0"/>
              </a:rPr>
              <a:t>include:</a:t>
            </a:r>
          </a:p>
          <a:p>
            <a:pPr marL="906765" lvl="1" indent="-457200">
              <a:spcAft>
                <a:spcPts val="600"/>
              </a:spcAft>
              <a:buFont typeface="Wingdings" panose="05000000000000000000" pitchFamily="2" charset="2"/>
              <a:buChar char="§"/>
            </a:pPr>
            <a:r>
              <a:rPr lang="en-US" sz="2000" dirty="0" smtClean="0">
                <a:latin typeface="Tahoma" panose="020B0604030504040204" pitchFamily="34" charset="0"/>
                <a:ea typeface="Tahoma" panose="020B0604030504040204" pitchFamily="34" charset="0"/>
                <a:cs typeface="Tahoma" panose="020B0604030504040204" pitchFamily="34" charset="0"/>
              </a:rPr>
              <a:t>Increases in </a:t>
            </a:r>
            <a:r>
              <a:rPr lang="en-US" sz="2000" b="1" dirty="0" smtClean="0">
                <a:latin typeface="Tahoma" panose="020B0604030504040204" pitchFamily="34" charset="0"/>
                <a:ea typeface="Tahoma" panose="020B0604030504040204" pitchFamily="34" charset="0"/>
                <a:cs typeface="Tahoma" panose="020B0604030504040204" pitchFamily="34" charset="0"/>
              </a:rPr>
              <a:t>condom use</a:t>
            </a:r>
          </a:p>
          <a:p>
            <a:pPr marL="906765" lvl="1" indent="-457200">
              <a:spcAft>
                <a:spcPts val="1200"/>
              </a:spcAft>
              <a:buFont typeface="Wingdings" panose="05000000000000000000" pitchFamily="2" charset="2"/>
              <a:buChar char="§"/>
            </a:pPr>
            <a:r>
              <a:rPr lang="en-US" sz="2000" dirty="0" smtClean="0">
                <a:latin typeface="Tahoma" panose="020B0604030504040204" pitchFamily="34" charset="0"/>
                <a:ea typeface="Tahoma" panose="020B0604030504040204" pitchFamily="34" charset="0"/>
                <a:cs typeface="Tahoma" panose="020B0604030504040204" pitchFamily="34" charset="0"/>
              </a:rPr>
              <a:t>Reductions in </a:t>
            </a:r>
            <a:r>
              <a:rPr lang="en-US" sz="2000" b="1" dirty="0" smtClean="0">
                <a:latin typeface="Tahoma" panose="020B0604030504040204" pitchFamily="34" charset="0"/>
                <a:ea typeface="Tahoma" panose="020B0604030504040204" pitchFamily="34" charset="0"/>
                <a:cs typeface="Tahoma" panose="020B0604030504040204" pitchFamily="34" charset="0"/>
              </a:rPr>
              <a:t>sexual activity</a:t>
            </a:r>
            <a:endParaRPr lang="en-US" sz="2000" dirty="0">
              <a:latin typeface="Tahoma" panose="020B0604030504040204" pitchFamily="34" charset="0"/>
              <a:ea typeface="Tahoma" panose="020B0604030504040204" pitchFamily="34" charset="0"/>
              <a:cs typeface="Tahoma" panose="020B0604030504040204" pitchFamily="34" charset="0"/>
            </a:endParaRPr>
          </a:p>
          <a:p>
            <a:pPr marL="457200" indent="-457200">
              <a:spcAft>
                <a:spcPts val="1200"/>
              </a:spcAft>
              <a:buFont typeface="Wingdings" panose="05000000000000000000" pitchFamily="2" charset="2"/>
              <a:buChar char="§"/>
            </a:pPr>
            <a:r>
              <a:rPr lang="en-US" sz="2000" dirty="0" smtClean="0">
                <a:latin typeface="Tahoma" panose="020B0604030504040204" pitchFamily="34" charset="0"/>
                <a:ea typeface="Tahoma" panose="020B0604030504040204" pitchFamily="34" charset="0"/>
                <a:cs typeface="Tahoma" panose="020B0604030504040204" pitchFamily="34" charset="0"/>
              </a:rPr>
              <a:t>Teen-SPARC also includes:</a:t>
            </a:r>
          </a:p>
          <a:p>
            <a:pPr marL="906765" lvl="1" indent="-457200">
              <a:spcAft>
                <a:spcPts val="1200"/>
              </a:spcAft>
              <a:buFont typeface="Wingdings" panose="05000000000000000000" pitchFamily="2" charset="2"/>
              <a:buChar char="§"/>
            </a:pPr>
            <a:r>
              <a:rPr lang="en-US" sz="2000" dirty="0" smtClean="0">
                <a:latin typeface="Tahoma" panose="020B0604030504040204" pitchFamily="34" charset="0"/>
                <a:ea typeface="Tahoma" panose="020B0604030504040204" pitchFamily="34" charset="0"/>
                <a:cs typeface="Tahoma" panose="020B0604030504040204" pitchFamily="34" charset="0"/>
              </a:rPr>
              <a:t>A </a:t>
            </a:r>
            <a:r>
              <a:rPr lang="en-US" sz="2000" b="1" dirty="0" smtClean="0">
                <a:latin typeface="Tahoma" panose="020B0604030504040204" pitchFamily="34" charset="0"/>
                <a:ea typeface="Tahoma" panose="020B0604030504040204" pitchFamily="34" charset="0"/>
                <a:cs typeface="Tahoma" panose="020B0604030504040204" pitchFamily="34" charset="0"/>
              </a:rPr>
              <a:t>manual </a:t>
            </a:r>
            <a:r>
              <a:rPr lang="en-US" sz="2000" dirty="0" smtClean="0">
                <a:latin typeface="Tahoma" panose="020B0604030504040204" pitchFamily="34" charset="0"/>
                <a:ea typeface="Tahoma" panose="020B0604030504040204" pitchFamily="34" charset="0"/>
                <a:cs typeface="Tahoma" panose="020B0604030504040204" pitchFamily="34" charset="0"/>
              </a:rPr>
              <a:t>and </a:t>
            </a:r>
            <a:r>
              <a:rPr lang="en-US" sz="2000" b="1" dirty="0" smtClean="0">
                <a:latin typeface="Tahoma" panose="020B0604030504040204" pitchFamily="34" charset="0"/>
                <a:ea typeface="Tahoma" panose="020B0604030504040204" pitchFamily="34" charset="0"/>
                <a:cs typeface="Tahoma" panose="020B0604030504040204" pitchFamily="34" charset="0"/>
              </a:rPr>
              <a:t>quick start guide</a:t>
            </a:r>
          </a:p>
          <a:p>
            <a:pPr marL="906765" lvl="1" indent="-457200">
              <a:spcAft>
                <a:spcPts val="1200"/>
              </a:spcAft>
              <a:buFont typeface="Wingdings" panose="05000000000000000000" pitchFamily="2" charset="2"/>
              <a:buChar char="§"/>
            </a:pPr>
            <a:r>
              <a:rPr lang="en-US" sz="2000" dirty="0" smtClean="0">
                <a:latin typeface="Tahoma" panose="020B0604030504040204" pitchFamily="34" charset="0"/>
                <a:ea typeface="Tahoma" panose="020B0604030504040204" pitchFamily="34" charset="0"/>
                <a:cs typeface="Tahoma" panose="020B0604030504040204" pitchFamily="34" charset="0"/>
              </a:rPr>
              <a:t>A set of </a:t>
            </a:r>
            <a:r>
              <a:rPr lang="en-US" sz="2000" b="1" dirty="0" smtClean="0">
                <a:latin typeface="Tahoma" panose="020B0604030504040204" pitchFamily="34" charset="0"/>
                <a:ea typeface="Tahoma" panose="020B0604030504040204" pitchFamily="34" charset="0"/>
                <a:cs typeface="Tahoma" panose="020B0604030504040204" pitchFamily="34" charset="0"/>
              </a:rPr>
              <a:t>default parameters </a:t>
            </a:r>
            <a:r>
              <a:rPr lang="en-US" sz="2000" dirty="0" smtClean="0">
                <a:latin typeface="Tahoma" panose="020B0604030504040204" pitchFamily="34" charset="0"/>
                <a:ea typeface="Tahoma" panose="020B0604030504040204" pitchFamily="34" charset="0"/>
                <a:cs typeface="Tahoma" panose="020B0604030504040204" pitchFamily="34" charset="0"/>
              </a:rPr>
              <a:t>at the national level</a:t>
            </a:r>
            <a:endParaRPr lang="en-US" sz="2000" dirty="0">
              <a:latin typeface="Tahoma" panose="020B0604030504040204" pitchFamily="34" charset="0"/>
              <a:ea typeface="Tahoma" panose="020B0604030504040204" pitchFamily="34" charset="0"/>
              <a:cs typeface="Tahoma" panose="020B0604030504040204" pitchFamily="34" charset="0"/>
            </a:endParaRPr>
          </a:p>
          <a:p>
            <a:pPr>
              <a:spcAft>
                <a:spcPts val="2400"/>
              </a:spcAft>
            </a:pPr>
            <a:endParaRPr lang="en-US" sz="2000" dirty="0" smtClean="0">
              <a:latin typeface="Tahoma" panose="020B0604030504040204" pitchFamily="34" charset="0"/>
              <a:ea typeface="Tahoma" panose="020B0604030504040204" pitchFamily="34" charset="0"/>
              <a:cs typeface="Tahoma" panose="020B0604030504040204" pitchFamily="34" charset="0"/>
            </a:endParaRPr>
          </a:p>
        </p:txBody>
      </p:sp>
      <p:cxnSp>
        <p:nvCxnSpPr>
          <p:cNvPr id="46" name="Straight Connector 45"/>
          <p:cNvCxnSpPr/>
          <p:nvPr/>
        </p:nvCxnSpPr>
        <p:spPr>
          <a:xfrm rot="5400000">
            <a:off x="9110786" y="10285039"/>
            <a:ext cx="0" cy="1728216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TextBox 37"/>
          <p:cNvSpPr txBox="1"/>
          <p:nvPr/>
        </p:nvSpPr>
        <p:spPr>
          <a:xfrm>
            <a:off x="830788" y="22763542"/>
            <a:ext cx="5056321" cy="369332"/>
          </a:xfrm>
          <a:prstGeom prst="rect">
            <a:avLst/>
          </a:prstGeom>
          <a:noFill/>
        </p:spPr>
        <p:txBody>
          <a:bodyPr wrap="none" rtlCol="0">
            <a:spAutoFit/>
          </a:bodyPr>
          <a:lstStyle/>
          <a:p>
            <a:r>
              <a:rPr lang="en-US" sz="1800" dirty="0" smtClean="0">
                <a:latin typeface="Tahoma" panose="020B0604030504040204" pitchFamily="34" charset="0"/>
                <a:ea typeface="Tahoma" panose="020B0604030504040204" pitchFamily="34" charset="0"/>
                <a:cs typeface="Tahoma" panose="020B0604030504040204" pitchFamily="34" charset="0"/>
              </a:rPr>
              <a:t>Screenshot from the </a:t>
            </a:r>
            <a:r>
              <a:rPr lang="en-US" sz="1800" i="1" dirty="0" smtClean="0">
                <a:latin typeface="Tahoma" panose="020B0604030504040204" pitchFamily="34" charset="0"/>
                <a:ea typeface="Tahoma" panose="020B0604030504040204" pitchFamily="34" charset="0"/>
                <a:cs typeface="Tahoma" panose="020B0604030504040204" pitchFamily="34" charset="0"/>
              </a:rPr>
              <a:t>Population sizes </a:t>
            </a:r>
            <a:r>
              <a:rPr lang="en-US" sz="1800" dirty="0" smtClean="0">
                <a:latin typeface="Tahoma" panose="020B0604030504040204" pitchFamily="34" charset="0"/>
                <a:ea typeface="Tahoma" panose="020B0604030504040204" pitchFamily="34" charset="0"/>
                <a:cs typeface="Tahoma" panose="020B0604030504040204" pitchFamily="34" charset="0"/>
              </a:rPr>
              <a:t>worksheet</a:t>
            </a:r>
            <a:endParaRPr lang="en-US" sz="1800" dirty="0">
              <a:latin typeface="Tahoma" panose="020B0604030504040204" pitchFamily="34" charset="0"/>
              <a:ea typeface="Tahoma" panose="020B0604030504040204" pitchFamily="34" charset="0"/>
              <a:cs typeface="Tahoma" panose="020B0604030504040204" pitchFamily="34" charset="0"/>
            </a:endParaRPr>
          </a:p>
        </p:txBody>
      </p:sp>
      <p:sp>
        <p:nvSpPr>
          <p:cNvPr id="48" name="TextBox 47"/>
          <p:cNvSpPr txBox="1"/>
          <p:nvPr/>
        </p:nvSpPr>
        <p:spPr>
          <a:xfrm>
            <a:off x="829517" y="26418800"/>
            <a:ext cx="5056834" cy="369332"/>
          </a:xfrm>
          <a:prstGeom prst="rect">
            <a:avLst/>
          </a:prstGeom>
          <a:noFill/>
        </p:spPr>
        <p:txBody>
          <a:bodyPr wrap="none" rtlCol="0">
            <a:spAutoFit/>
          </a:bodyPr>
          <a:lstStyle/>
          <a:p>
            <a:r>
              <a:rPr lang="en-US" sz="1800" dirty="0" smtClean="0">
                <a:latin typeface="Tahoma" panose="020B0604030504040204" pitchFamily="34" charset="0"/>
                <a:ea typeface="Tahoma" panose="020B0604030504040204" pitchFamily="34" charset="0"/>
                <a:cs typeface="Tahoma" panose="020B0604030504040204" pitchFamily="34" charset="0"/>
              </a:rPr>
              <a:t>Screenshot from the </a:t>
            </a:r>
            <a:r>
              <a:rPr lang="en-US" sz="1800" i="1" dirty="0" smtClean="0">
                <a:latin typeface="Tahoma" panose="020B0604030504040204" pitchFamily="34" charset="0"/>
                <a:ea typeface="Tahoma" panose="020B0604030504040204" pitchFamily="34" charset="0"/>
                <a:cs typeface="Tahoma" panose="020B0604030504040204" pitchFamily="34" charset="0"/>
              </a:rPr>
              <a:t>Sexual behavior </a:t>
            </a:r>
            <a:r>
              <a:rPr lang="en-US" sz="1800" dirty="0" smtClean="0">
                <a:latin typeface="Tahoma" panose="020B0604030504040204" pitchFamily="34" charset="0"/>
                <a:ea typeface="Tahoma" panose="020B0604030504040204" pitchFamily="34" charset="0"/>
                <a:cs typeface="Tahoma" panose="020B0604030504040204" pitchFamily="34" charset="0"/>
              </a:rPr>
              <a:t>worksheet</a:t>
            </a:r>
            <a:endParaRPr lang="en-US" sz="1800" dirty="0">
              <a:latin typeface="Tahoma" panose="020B0604030504040204" pitchFamily="34" charset="0"/>
              <a:ea typeface="Tahoma" panose="020B0604030504040204" pitchFamily="34" charset="0"/>
              <a:cs typeface="Tahoma" panose="020B0604030504040204" pitchFamily="34" charset="0"/>
            </a:endParaRPr>
          </a:p>
        </p:txBody>
      </p:sp>
      <p:sp>
        <p:nvSpPr>
          <p:cNvPr id="52" name="TextBox 51"/>
          <p:cNvSpPr txBox="1"/>
          <p:nvPr/>
        </p:nvSpPr>
        <p:spPr>
          <a:xfrm>
            <a:off x="2571189" y="20108879"/>
            <a:ext cx="4482509" cy="369332"/>
          </a:xfrm>
          <a:prstGeom prst="rect">
            <a:avLst/>
          </a:prstGeom>
          <a:noFill/>
        </p:spPr>
        <p:txBody>
          <a:bodyPr wrap="none" rtlCol="0">
            <a:spAutoFit/>
          </a:bodyPr>
          <a:lstStyle/>
          <a:p>
            <a:r>
              <a:rPr lang="en-US" sz="1800" dirty="0" smtClean="0">
                <a:latin typeface="Tahoma" panose="020B0604030504040204" pitchFamily="34" charset="0"/>
                <a:ea typeface="Tahoma" panose="020B0604030504040204" pitchFamily="34" charset="0"/>
                <a:cs typeface="Tahoma" panose="020B0604030504040204" pitchFamily="34" charset="0"/>
              </a:rPr>
              <a:t>Screenshot from the </a:t>
            </a:r>
            <a:r>
              <a:rPr lang="en-US" sz="1800" i="1" dirty="0" smtClean="0">
                <a:latin typeface="Tahoma" panose="020B0604030504040204" pitchFamily="34" charset="0"/>
                <a:ea typeface="Tahoma" panose="020B0604030504040204" pitchFamily="34" charset="0"/>
                <a:cs typeface="Tahoma" panose="020B0604030504040204" pitchFamily="34" charset="0"/>
              </a:rPr>
              <a:t>Diagnoses </a:t>
            </a:r>
            <a:r>
              <a:rPr lang="en-US" sz="1800" dirty="0" smtClean="0">
                <a:latin typeface="Tahoma" panose="020B0604030504040204" pitchFamily="34" charset="0"/>
                <a:ea typeface="Tahoma" panose="020B0604030504040204" pitchFamily="34" charset="0"/>
                <a:cs typeface="Tahoma" panose="020B0604030504040204" pitchFamily="34" charset="0"/>
              </a:rPr>
              <a:t>worksheet</a:t>
            </a:r>
            <a:endParaRPr lang="en-US" sz="1800" dirty="0">
              <a:latin typeface="Tahoma" panose="020B0604030504040204" pitchFamily="34" charset="0"/>
              <a:ea typeface="Tahoma" panose="020B0604030504040204" pitchFamily="34" charset="0"/>
              <a:cs typeface="Tahoma" panose="020B0604030504040204" pitchFamily="34" charset="0"/>
            </a:endParaRPr>
          </a:p>
        </p:txBody>
      </p:sp>
      <p:sp>
        <p:nvSpPr>
          <p:cNvPr id="53" name="TextBox 52"/>
          <p:cNvSpPr txBox="1"/>
          <p:nvPr/>
        </p:nvSpPr>
        <p:spPr>
          <a:xfrm>
            <a:off x="7717768" y="20072213"/>
            <a:ext cx="7479793" cy="5478423"/>
          </a:xfrm>
          <a:prstGeom prst="rect">
            <a:avLst/>
          </a:prstGeom>
          <a:noFill/>
        </p:spPr>
        <p:txBody>
          <a:bodyPr wrap="square" rtlCol="0">
            <a:spAutoFit/>
          </a:bodyPr>
          <a:lstStyle/>
          <a:p>
            <a:pPr marL="457200" indent="-457200">
              <a:spcAft>
                <a:spcPts val="1200"/>
              </a:spcAft>
              <a:buFont typeface="+mj-lt"/>
              <a:buAutoNum type="arabicPeriod" startAt="2"/>
            </a:pPr>
            <a:r>
              <a:rPr lang="en-US" sz="2000" dirty="0" smtClean="0">
                <a:latin typeface="Tahoma" panose="020B0604030504040204" pitchFamily="34" charset="0"/>
                <a:ea typeface="Tahoma" panose="020B0604030504040204" pitchFamily="34" charset="0"/>
                <a:cs typeface="Tahoma" panose="020B0604030504040204" pitchFamily="34" charset="0"/>
              </a:rPr>
              <a:t>Proceed to </a:t>
            </a:r>
            <a:r>
              <a:rPr lang="en-US" sz="2000" i="1" dirty="0" smtClean="0">
                <a:latin typeface="Tahoma" panose="020B0604030504040204" pitchFamily="34" charset="0"/>
                <a:ea typeface="Tahoma" panose="020B0604030504040204" pitchFamily="34" charset="0"/>
                <a:cs typeface="Tahoma" panose="020B0604030504040204" pitchFamily="34" charset="0"/>
              </a:rPr>
              <a:t>Results </a:t>
            </a:r>
            <a:r>
              <a:rPr lang="en-US" sz="2000" dirty="0" smtClean="0">
                <a:latin typeface="Tahoma" panose="020B0604030504040204" pitchFamily="34" charset="0"/>
                <a:ea typeface="Tahoma" panose="020B0604030504040204" pitchFamily="34" charset="0"/>
                <a:cs typeface="Tahoma" panose="020B0604030504040204" pitchFamily="34" charset="0"/>
              </a:rPr>
              <a:t>worksheet for the baseline model:</a:t>
            </a:r>
          </a:p>
          <a:p>
            <a:pPr marL="457200" indent="-457200">
              <a:spcAft>
                <a:spcPts val="1200"/>
              </a:spcAft>
              <a:buFont typeface="+mj-lt"/>
              <a:buAutoNum type="arabicPeriod" startAt="2"/>
            </a:pPr>
            <a:endParaRPr lang="en-US" sz="2000" dirty="0">
              <a:latin typeface="Tahoma" panose="020B0604030504040204" pitchFamily="34" charset="0"/>
              <a:ea typeface="Tahoma" panose="020B0604030504040204" pitchFamily="34" charset="0"/>
              <a:cs typeface="Tahoma" panose="020B0604030504040204" pitchFamily="34" charset="0"/>
            </a:endParaRPr>
          </a:p>
          <a:p>
            <a:pPr marL="457200" indent="-457200">
              <a:spcAft>
                <a:spcPts val="1200"/>
              </a:spcAft>
              <a:buFont typeface="+mj-lt"/>
              <a:buAutoNum type="arabicPeriod" startAt="2"/>
            </a:pPr>
            <a:endParaRPr lang="en-US" sz="2000" dirty="0" smtClean="0">
              <a:latin typeface="Tahoma" panose="020B0604030504040204" pitchFamily="34" charset="0"/>
              <a:ea typeface="Tahoma" panose="020B0604030504040204" pitchFamily="34" charset="0"/>
              <a:cs typeface="Tahoma" panose="020B0604030504040204" pitchFamily="34" charset="0"/>
            </a:endParaRPr>
          </a:p>
          <a:p>
            <a:pPr marL="457200" indent="-457200">
              <a:spcAft>
                <a:spcPts val="1200"/>
              </a:spcAft>
              <a:buFont typeface="+mj-lt"/>
              <a:buAutoNum type="arabicPeriod" startAt="2"/>
            </a:pPr>
            <a:endParaRPr lang="en-US" sz="2000" dirty="0">
              <a:latin typeface="Tahoma" panose="020B0604030504040204" pitchFamily="34" charset="0"/>
              <a:ea typeface="Tahoma" panose="020B0604030504040204" pitchFamily="34" charset="0"/>
              <a:cs typeface="Tahoma" panose="020B0604030504040204" pitchFamily="34" charset="0"/>
            </a:endParaRPr>
          </a:p>
          <a:p>
            <a:pPr marL="457200" indent="-457200">
              <a:spcAft>
                <a:spcPts val="1200"/>
              </a:spcAft>
              <a:buFont typeface="+mj-lt"/>
              <a:buAutoNum type="arabicPeriod" startAt="2"/>
            </a:pPr>
            <a:r>
              <a:rPr lang="en-US" sz="2000" dirty="0" smtClean="0">
                <a:latin typeface="Tahoma" panose="020B0604030504040204" pitchFamily="34" charset="0"/>
                <a:ea typeface="Tahoma" panose="020B0604030504040204" pitchFamily="34" charset="0"/>
                <a:cs typeface="Tahoma" panose="020B0604030504040204" pitchFamily="34" charset="0"/>
              </a:rPr>
              <a:t>Introduce behavioral change on </a:t>
            </a:r>
            <a:r>
              <a:rPr lang="en-US" sz="2000" i="1" dirty="0" smtClean="0">
                <a:latin typeface="Tahoma" panose="020B0604030504040204" pitchFamily="34" charset="0"/>
                <a:ea typeface="Tahoma" panose="020B0604030504040204" pitchFamily="34" charset="0"/>
                <a:cs typeface="Tahoma" panose="020B0604030504040204" pitchFamily="34" charset="0"/>
              </a:rPr>
              <a:t>Intervention </a:t>
            </a:r>
            <a:r>
              <a:rPr lang="en-US" sz="2000" dirty="0" smtClean="0">
                <a:latin typeface="Tahoma" panose="020B0604030504040204" pitchFamily="34" charset="0"/>
                <a:ea typeface="Tahoma" panose="020B0604030504040204" pitchFamily="34" charset="0"/>
                <a:cs typeface="Tahoma" panose="020B0604030504040204" pitchFamily="34" charset="0"/>
              </a:rPr>
              <a:t>worksheet</a:t>
            </a:r>
          </a:p>
          <a:p>
            <a:pPr marL="457200" indent="-457200">
              <a:spcAft>
                <a:spcPts val="1200"/>
              </a:spcAft>
              <a:buFont typeface="+mj-lt"/>
              <a:buAutoNum type="arabicPeriod" startAt="2"/>
            </a:pPr>
            <a:endParaRPr lang="en-US" sz="2000" dirty="0">
              <a:latin typeface="Tahoma" panose="020B0604030504040204" pitchFamily="34" charset="0"/>
              <a:ea typeface="Tahoma" panose="020B0604030504040204" pitchFamily="34" charset="0"/>
              <a:cs typeface="Tahoma" panose="020B0604030504040204" pitchFamily="34" charset="0"/>
            </a:endParaRPr>
          </a:p>
          <a:p>
            <a:pPr marL="457200" indent="-457200">
              <a:spcAft>
                <a:spcPts val="1200"/>
              </a:spcAft>
              <a:buFont typeface="+mj-lt"/>
              <a:buAutoNum type="arabicPeriod" startAt="2"/>
            </a:pPr>
            <a:endParaRPr lang="en-US" sz="2000" dirty="0" smtClean="0">
              <a:latin typeface="Tahoma" panose="020B0604030504040204" pitchFamily="34" charset="0"/>
              <a:ea typeface="Tahoma" panose="020B0604030504040204" pitchFamily="34" charset="0"/>
              <a:cs typeface="Tahoma" panose="020B0604030504040204" pitchFamily="34" charset="0"/>
            </a:endParaRPr>
          </a:p>
          <a:p>
            <a:pPr marL="457200" indent="-457200">
              <a:spcAft>
                <a:spcPts val="1200"/>
              </a:spcAft>
              <a:buFont typeface="+mj-lt"/>
              <a:buAutoNum type="arabicPeriod" startAt="2"/>
            </a:pPr>
            <a:endParaRPr lang="en-US" sz="2000" dirty="0">
              <a:latin typeface="Tahoma" panose="020B0604030504040204" pitchFamily="34" charset="0"/>
              <a:ea typeface="Tahoma" panose="020B0604030504040204" pitchFamily="34" charset="0"/>
              <a:cs typeface="Tahoma" panose="020B0604030504040204" pitchFamily="34" charset="0"/>
            </a:endParaRPr>
          </a:p>
          <a:p>
            <a:pPr marL="457200" indent="-457200">
              <a:spcAft>
                <a:spcPts val="1200"/>
              </a:spcAft>
              <a:buFont typeface="+mj-lt"/>
              <a:buAutoNum type="arabicPeriod" startAt="2"/>
            </a:pPr>
            <a:endParaRPr lang="en-US" sz="2000" dirty="0" smtClean="0">
              <a:latin typeface="Tahoma" panose="020B0604030504040204" pitchFamily="34" charset="0"/>
              <a:ea typeface="Tahoma" panose="020B0604030504040204" pitchFamily="34" charset="0"/>
              <a:cs typeface="Tahoma" panose="020B0604030504040204" pitchFamily="34" charset="0"/>
            </a:endParaRPr>
          </a:p>
          <a:p>
            <a:pPr marL="457200" indent="-457200">
              <a:spcAft>
                <a:spcPts val="1200"/>
              </a:spcAft>
              <a:buFont typeface="+mj-lt"/>
              <a:buAutoNum type="arabicPeriod" startAt="2"/>
            </a:pPr>
            <a:endParaRPr lang="en-US" sz="2000" dirty="0">
              <a:latin typeface="Tahoma" panose="020B0604030504040204" pitchFamily="34" charset="0"/>
              <a:ea typeface="Tahoma" panose="020B0604030504040204" pitchFamily="34" charset="0"/>
              <a:cs typeface="Tahoma" panose="020B0604030504040204" pitchFamily="34" charset="0"/>
            </a:endParaRPr>
          </a:p>
          <a:p>
            <a:pPr marL="457200" indent="-457200">
              <a:spcAft>
                <a:spcPts val="1200"/>
              </a:spcAft>
              <a:buFont typeface="+mj-lt"/>
              <a:buAutoNum type="arabicPeriod" startAt="2"/>
            </a:pPr>
            <a:r>
              <a:rPr lang="en-US" sz="2000" dirty="0" smtClean="0">
                <a:latin typeface="Tahoma" panose="020B0604030504040204" pitchFamily="34" charset="0"/>
                <a:ea typeface="Tahoma" panose="020B0604030504040204" pitchFamily="34" charset="0"/>
                <a:cs typeface="Tahoma" panose="020B0604030504040204" pitchFamily="34" charset="0"/>
              </a:rPr>
              <a:t>Return to </a:t>
            </a:r>
            <a:r>
              <a:rPr lang="en-US" sz="2000" i="1" dirty="0">
                <a:latin typeface="Tahoma" panose="020B0604030504040204" pitchFamily="34" charset="0"/>
                <a:ea typeface="Tahoma" panose="020B0604030504040204" pitchFamily="34" charset="0"/>
                <a:cs typeface="Tahoma" panose="020B0604030504040204" pitchFamily="34" charset="0"/>
              </a:rPr>
              <a:t>Results</a:t>
            </a:r>
            <a:r>
              <a:rPr lang="en-US" sz="2000" dirty="0" smtClean="0">
                <a:latin typeface="Tahoma" panose="020B0604030504040204" pitchFamily="34" charset="0"/>
                <a:ea typeface="Tahoma" panose="020B0604030504040204" pitchFamily="34" charset="0"/>
                <a:cs typeface="Tahoma" panose="020B0604030504040204" pitchFamily="34" charset="0"/>
              </a:rPr>
              <a:t> worksheet:</a:t>
            </a:r>
          </a:p>
          <a:p>
            <a:pPr marL="457200" indent="-457200">
              <a:spcAft>
                <a:spcPts val="1200"/>
              </a:spcAft>
              <a:buFont typeface="+mj-lt"/>
              <a:buAutoNum type="arabicPeriod" startAt="2"/>
            </a:pPr>
            <a:endParaRPr lang="en-US" sz="2000" dirty="0" smtClean="0">
              <a:latin typeface="Tahoma" panose="020B0604030504040204" pitchFamily="34" charset="0"/>
              <a:ea typeface="Tahoma" panose="020B0604030504040204" pitchFamily="34" charset="0"/>
              <a:cs typeface="Tahoma" panose="020B0604030504040204" pitchFamily="34" charset="0"/>
            </a:endParaRPr>
          </a:p>
        </p:txBody>
      </p:sp>
      <p:pic>
        <p:nvPicPr>
          <p:cNvPr id="39" name="Picture 38"/>
          <p:cNvPicPr>
            <a:picLocks noChangeAspect="1"/>
          </p:cNvPicPr>
          <p:nvPr/>
        </p:nvPicPr>
        <p:blipFill rotWithShape="1">
          <a:blip r:embed="rId10"/>
          <a:srcRect l="1180" r="2047"/>
          <a:stretch/>
        </p:blipFill>
        <p:spPr>
          <a:xfrm>
            <a:off x="7812911" y="20529849"/>
            <a:ext cx="10394067" cy="1261203"/>
          </a:xfrm>
          <a:prstGeom prst="rect">
            <a:avLst/>
          </a:prstGeom>
          <a:ln>
            <a:solidFill>
              <a:schemeClr val="tx1"/>
            </a:solidFill>
          </a:ln>
        </p:spPr>
      </p:pic>
      <p:pic>
        <p:nvPicPr>
          <p:cNvPr id="40" name="Picture 39"/>
          <p:cNvPicPr>
            <a:picLocks noChangeAspect="1"/>
          </p:cNvPicPr>
          <p:nvPr/>
        </p:nvPicPr>
        <p:blipFill>
          <a:blip r:embed="rId11"/>
          <a:stretch>
            <a:fillRect/>
          </a:stretch>
        </p:blipFill>
        <p:spPr>
          <a:xfrm>
            <a:off x="7812911" y="22358859"/>
            <a:ext cx="10423742" cy="2147055"/>
          </a:xfrm>
          <a:prstGeom prst="rect">
            <a:avLst/>
          </a:prstGeom>
          <a:ln>
            <a:solidFill>
              <a:schemeClr val="tx1"/>
            </a:solidFill>
          </a:ln>
        </p:spPr>
      </p:pic>
      <p:sp>
        <p:nvSpPr>
          <p:cNvPr id="55" name="Rounded Rectangle 54"/>
          <p:cNvSpPr/>
          <p:nvPr/>
        </p:nvSpPr>
        <p:spPr>
          <a:xfrm>
            <a:off x="14827170" y="22941024"/>
            <a:ext cx="1944546" cy="1307939"/>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8" name="Picture 57"/>
          <p:cNvPicPr>
            <a:picLocks noChangeAspect="1"/>
          </p:cNvPicPr>
          <p:nvPr/>
        </p:nvPicPr>
        <p:blipFill>
          <a:blip r:embed="rId12"/>
          <a:stretch>
            <a:fillRect/>
          </a:stretch>
        </p:blipFill>
        <p:spPr>
          <a:xfrm>
            <a:off x="7812912" y="25130283"/>
            <a:ext cx="10452735" cy="1074420"/>
          </a:xfrm>
          <a:prstGeom prst="rect">
            <a:avLst/>
          </a:prstGeom>
        </p:spPr>
      </p:pic>
      <p:sp>
        <p:nvSpPr>
          <p:cNvPr id="60" name="TextBox 59"/>
          <p:cNvSpPr txBox="1"/>
          <p:nvPr/>
        </p:nvSpPr>
        <p:spPr>
          <a:xfrm>
            <a:off x="7672049" y="26648433"/>
            <a:ext cx="10793592" cy="3785652"/>
          </a:xfrm>
          <a:prstGeom prst="rect">
            <a:avLst/>
          </a:prstGeom>
          <a:noFill/>
        </p:spPr>
        <p:txBody>
          <a:bodyPr wrap="square" rtlCol="0">
            <a:spAutoFit/>
          </a:bodyPr>
          <a:lstStyle/>
          <a:p>
            <a:pPr marL="342900" indent="-342900">
              <a:spcAft>
                <a:spcPts val="1200"/>
              </a:spcAft>
              <a:buFont typeface="Arial" panose="020B0604020202020204" pitchFamily="34" charset="0"/>
              <a:buChar char="•"/>
            </a:pPr>
            <a:r>
              <a:rPr lang="en-US" sz="2000" dirty="0" smtClean="0">
                <a:latin typeface="Tahoma" panose="020B0604030504040204" pitchFamily="34" charset="0"/>
                <a:ea typeface="Tahoma" panose="020B0604030504040204" pitchFamily="34" charset="0"/>
                <a:cs typeface="Tahoma" panose="020B0604030504040204" pitchFamily="34" charset="0"/>
              </a:rPr>
              <a:t>The Teen-SPARC manual contains detailed instructions and accompanying SAS code that can be used to process YRBS data for any YRBS jurisdiction</a:t>
            </a:r>
          </a:p>
          <a:p>
            <a:pPr marL="342900" indent="-342900">
              <a:spcAft>
                <a:spcPts val="1200"/>
              </a:spcAft>
              <a:buFont typeface="Arial" panose="020B0604020202020204" pitchFamily="34" charset="0"/>
              <a:buChar char="•"/>
            </a:pPr>
            <a:r>
              <a:rPr lang="en-US" sz="2000" dirty="0" smtClean="0">
                <a:latin typeface="Tahoma" panose="020B0604030504040204" pitchFamily="34" charset="0"/>
                <a:ea typeface="Tahoma" panose="020B0604030504040204" pitchFamily="34" charset="0"/>
                <a:cs typeface="Tahoma" panose="020B0604030504040204" pitchFamily="34" charset="0"/>
              </a:rPr>
              <a:t>This code takes the user from raw YRBS data to Excel output formatted for Teen-SPARC. The only edits needed are to point to local file locations and variable names.</a:t>
            </a:r>
          </a:p>
          <a:p>
            <a:pPr marL="342900" indent="-342900">
              <a:spcAft>
                <a:spcPts val="1200"/>
              </a:spcAft>
              <a:buFont typeface="Arial" panose="020B0604020202020204" pitchFamily="34" charset="0"/>
              <a:buChar char="•"/>
            </a:pPr>
            <a:r>
              <a:rPr lang="en-US" sz="2000" dirty="0" smtClean="0">
                <a:latin typeface="Tahoma" panose="020B0604030504040204" pitchFamily="34" charset="0"/>
                <a:ea typeface="Tahoma" panose="020B0604030504040204" pitchFamily="34" charset="0"/>
                <a:cs typeface="Tahoma" panose="020B0604030504040204" pitchFamily="34" charset="0"/>
              </a:rPr>
              <a:t>The manual </a:t>
            </a:r>
            <a:r>
              <a:rPr lang="en-US" sz="2000" dirty="0">
                <a:latin typeface="Tahoma" panose="020B0604030504040204" pitchFamily="34" charset="0"/>
                <a:ea typeface="Tahoma" panose="020B0604030504040204" pitchFamily="34" charset="0"/>
                <a:cs typeface="Tahoma" panose="020B0604030504040204" pitchFamily="34" charset="0"/>
              </a:rPr>
              <a:t>also contains instructions for non-YRBS jurisdictions with </a:t>
            </a:r>
            <a:r>
              <a:rPr lang="en-US" sz="2000" dirty="0" smtClean="0">
                <a:latin typeface="Tahoma" panose="020B0604030504040204" pitchFamily="34" charset="0"/>
                <a:ea typeface="Tahoma" panose="020B0604030504040204" pitchFamily="34" charset="0"/>
                <a:cs typeface="Tahoma" panose="020B0604030504040204" pitchFamily="34" charset="0"/>
              </a:rPr>
              <a:t>local behavioral </a:t>
            </a:r>
            <a:r>
              <a:rPr lang="en-US" sz="2000" dirty="0">
                <a:latin typeface="Tahoma" panose="020B0604030504040204" pitchFamily="34" charset="0"/>
                <a:ea typeface="Tahoma" panose="020B0604030504040204" pitchFamily="34" charset="0"/>
                <a:cs typeface="Tahoma" panose="020B0604030504040204" pitchFamily="34" charset="0"/>
              </a:rPr>
              <a:t>data</a:t>
            </a:r>
          </a:p>
          <a:p>
            <a:pPr marL="342900" indent="-342900">
              <a:spcAft>
                <a:spcPts val="1200"/>
              </a:spcAft>
              <a:buFont typeface="Arial" panose="020B0604020202020204" pitchFamily="34" charset="0"/>
              <a:buChar char="•"/>
            </a:pPr>
            <a:r>
              <a:rPr lang="en-US" sz="2000" dirty="0" smtClean="0">
                <a:latin typeface="Tahoma" panose="020B0604030504040204" pitchFamily="34" charset="0"/>
                <a:ea typeface="Tahoma" panose="020B0604030504040204" pitchFamily="34" charset="0"/>
                <a:cs typeface="Tahoma" panose="020B0604030504040204" pitchFamily="34" charset="0"/>
              </a:rPr>
              <a:t>The manual provides detailed instructions about the model assumptions, the derivation of national data, and methods for users to change additional parameters as they wish</a:t>
            </a:r>
          </a:p>
          <a:p>
            <a:pPr marL="342900" indent="-342900">
              <a:spcAft>
                <a:spcPts val="1200"/>
              </a:spcAft>
              <a:buFont typeface="Arial" panose="020B0604020202020204" pitchFamily="34" charset="0"/>
              <a:buChar char="•"/>
            </a:pPr>
            <a:r>
              <a:rPr lang="en-US" sz="2000" dirty="0" smtClean="0">
                <a:latin typeface="Tahoma" panose="020B0604030504040204" pitchFamily="34" charset="0"/>
                <a:ea typeface="Tahoma" panose="020B0604030504040204" pitchFamily="34" charset="0"/>
                <a:cs typeface="Tahoma" panose="020B0604030504040204" pitchFamily="34" charset="0"/>
              </a:rPr>
              <a:t>Products related to </a:t>
            </a:r>
            <a:r>
              <a:rPr lang="en-US" sz="2000" dirty="0">
                <a:latin typeface="Tahoma" panose="020B0604030504040204" pitchFamily="34" charset="0"/>
                <a:ea typeface="Tahoma" panose="020B0604030504040204" pitchFamily="34" charset="0"/>
                <a:cs typeface="Tahoma" panose="020B0604030504040204" pitchFamily="34" charset="0"/>
              </a:rPr>
              <a:t>Teen-SPARC </a:t>
            </a:r>
            <a:r>
              <a:rPr lang="en-US" sz="2000" dirty="0" smtClean="0">
                <a:latin typeface="Tahoma" panose="020B0604030504040204" pitchFamily="34" charset="0"/>
                <a:ea typeface="Tahoma" panose="020B0604030504040204" pitchFamily="34" charset="0"/>
                <a:cs typeface="Tahoma" panose="020B0604030504040204" pitchFamily="34" charset="0"/>
              </a:rPr>
              <a:t>in development include (1) a case study paper; (2) a lessons learned paper that explains data challenges for adolescents and STI; and (3) a 10-year extension that estimates impacts of observed race-specific behavior change</a:t>
            </a:r>
          </a:p>
        </p:txBody>
      </p:sp>
      <p:sp>
        <p:nvSpPr>
          <p:cNvPr id="63" name="Rectangle 62"/>
          <p:cNvSpPr/>
          <p:nvPr/>
        </p:nvSpPr>
        <p:spPr>
          <a:xfrm>
            <a:off x="201294" y="6337980"/>
            <a:ext cx="18101946" cy="523220"/>
          </a:xfrm>
          <a:prstGeom prst="rect">
            <a:avLst/>
          </a:prstGeom>
          <a:ln>
            <a:solidFill>
              <a:srgbClr val="FF0000"/>
            </a:solidFill>
          </a:ln>
        </p:spPr>
        <p:txBody>
          <a:bodyPr wrap="square">
            <a:spAutoFit/>
          </a:bodyPr>
          <a:lstStyle/>
          <a:p>
            <a:pPr algn="ctr">
              <a:spcAft>
                <a:spcPts val="600"/>
              </a:spcAft>
            </a:pPr>
            <a:r>
              <a:rPr lang="en-US" sz="2800" b="1" dirty="0" smtClean="0">
                <a:solidFill>
                  <a:srgbClr val="FF0000"/>
                </a:solidFill>
                <a:latin typeface="Tahoma" panose="020B0604030504040204" pitchFamily="34" charset="0"/>
                <a:ea typeface="Tahoma" panose="020B0604030504040204" pitchFamily="34" charset="0"/>
                <a:cs typeface="Tahoma" panose="020B0604030504040204" pitchFamily="34" charset="0"/>
              </a:rPr>
              <a:t>Teen-SPARC will be available at </a:t>
            </a:r>
            <a:r>
              <a:rPr lang="en-US" sz="2800" b="1" dirty="0" smtClean="0">
                <a:solidFill>
                  <a:srgbClr val="FF0000"/>
                </a:solidFill>
                <a:latin typeface="Tahoma" panose="020B0604030504040204" pitchFamily="34" charset="0"/>
                <a:ea typeface="Tahoma" panose="020B0604030504040204" pitchFamily="34" charset="0"/>
                <a:cs typeface="Tahoma" panose="020B0604030504040204" pitchFamily="34" charset="0"/>
                <a:hlinkClick r:id="rId13"/>
              </a:rPr>
              <a:t>http://www.emorycamp.org/teensparc</a:t>
            </a:r>
            <a:r>
              <a:rPr lang="en-US" sz="2800" b="1" dirty="0" smtClean="0">
                <a:solidFill>
                  <a:srgbClr val="FF0000"/>
                </a:solidFill>
                <a:latin typeface="Tahoma" panose="020B0604030504040204" pitchFamily="34" charset="0"/>
                <a:ea typeface="Tahoma" panose="020B0604030504040204" pitchFamily="34" charset="0"/>
                <a:cs typeface="Tahoma" panose="020B0604030504040204" pitchFamily="34" charset="0"/>
              </a:rPr>
              <a:t> beginning Dec. 2018 [est.]</a:t>
            </a:r>
          </a:p>
        </p:txBody>
      </p:sp>
      <p:pic>
        <p:nvPicPr>
          <p:cNvPr id="4" name="Picture 3"/>
          <p:cNvPicPr>
            <a:picLocks noChangeAspect="1"/>
          </p:cNvPicPr>
          <p:nvPr/>
        </p:nvPicPr>
        <p:blipFill>
          <a:blip r:embed="rId14"/>
          <a:stretch>
            <a:fillRect/>
          </a:stretch>
        </p:blipFill>
        <p:spPr>
          <a:xfrm>
            <a:off x="931846" y="23272056"/>
            <a:ext cx="5936471" cy="3002288"/>
          </a:xfrm>
          <a:prstGeom prst="rect">
            <a:avLst/>
          </a:prstGeom>
          <a:ln>
            <a:solidFill>
              <a:schemeClr val="tx1"/>
            </a:solidFill>
          </a:ln>
        </p:spPr>
      </p:pic>
      <p:pic>
        <p:nvPicPr>
          <p:cNvPr id="7" name="Picture 6"/>
          <p:cNvPicPr>
            <a:picLocks noChangeAspect="1"/>
          </p:cNvPicPr>
          <p:nvPr/>
        </p:nvPicPr>
        <p:blipFill>
          <a:blip r:embed="rId15"/>
          <a:stretch>
            <a:fillRect/>
          </a:stretch>
        </p:blipFill>
        <p:spPr>
          <a:xfrm>
            <a:off x="901509" y="26874248"/>
            <a:ext cx="6094947" cy="3447288"/>
          </a:xfrm>
          <a:prstGeom prst="rect">
            <a:avLst/>
          </a:prstGeom>
          <a:ln>
            <a:solidFill>
              <a:schemeClr val="tx1"/>
            </a:solidFill>
          </a:ln>
        </p:spPr>
      </p:pic>
    </p:spTree>
    <p:extLst>
      <p:ext uri="{BB962C8B-B14F-4D97-AF65-F5344CB8AC3E}">
        <p14:creationId xmlns:p14="http://schemas.microsoft.com/office/powerpoint/2010/main" val="101139123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491</TotalTime>
  <Words>815</Words>
  <Application>Microsoft Office PowerPoint</Application>
  <PresentationFormat>Custom</PresentationFormat>
  <Paragraphs>63</Paragraphs>
  <Slides>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Arial</vt:lpstr>
      <vt:lpstr>Calibri</vt:lpstr>
      <vt:lpstr>Calibri Light</vt:lpstr>
      <vt:lpstr>Tahoma</vt:lpstr>
      <vt:lpstr>Wingdings</vt:lpstr>
      <vt:lpstr>Office Theme</vt:lpstr>
      <vt:lpstr>Steven M. Goodreau1,2,3*, Emily D. Pollock1,2, Li Yan Wang4, Richard L. Dunville4, Lisa C. Barrios4,  Maria V. Aslam5, Meredith A. Barranco6, Elizabeth M. Rosenthal6, Eli S. Rosenberg6  1Department of Anthropology, University of Washington, Seattle, WA. 2Center for Studies in Demography and Ecology, University of Washington, Seattle, WA.  3Department of Epidemiology, University of Washington, Seattle, WA. 4Division of Adolescent and School Health, Centers for Disease Control and Prevention, Atlanta, GA.   5 Program and Performance Improvement Office National Center for HIV, Viral Hepatitis, STD, and TB Prevention, Centers for Disease Control and Prevention, Atlanta, GA. 6Department of Epidemiology and Biostatistics, University at Albany School of Public Health, State University of New York, Rensselaer, NY. *Corresponding author: goodreau@uw.edu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Steven M. Goodreau</dc:creator>
  <cp:lastModifiedBy>Steven M. Goodreau</cp:lastModifiedBy>
  <cp:revision>127</cp:revision>
  <dcterms:created xsi:type="dcterms:W3CDTF">2018-09-26T20:50:31Z</dcterms:created>
  <dcterms:modified xsi:type="dcterms:W3CDTF">2018-10-18T23:26:44Z</dcterms:modified>
</cp:coreProperties>
</file>