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drawings/drawing2.xml" ContentType="application/vnd.openxmlformats-officedocument.drawingml.chartshapes+xml"/>
  <Override PartName="/ppt/notesSlides/notesSlide12.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drawings/drawing3.xml" ContentType="application/vnd.openxmlformats-officedocument.drawingml.chartshap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847" r:id="rId1"/>
  </p:sldMasterIdLst>
  <p:notesMasterIdLst>
    <p:notesMasterId r:id="rId21"/>
  </p:notesMasterIdLst>
  <p:sldIdLst>
    <p:sldId id="256" r:id="rId2"/>
    <p:sldId id="371" r:id="rId3"/>
    <p:sldId id="372" r:id="rId4"/>
    <p:sldId id="373" r:id="rId5"/>
    <p:sldId id="374" r:id="rId6"/>
    <p:sldId id="375" r:id="rId7"/>
    <p:sldId id="376" r:id="rId8"/>
    <p:sldId id="377" r:id="rId9"/>
    <p:sldId id="367" r:id="rId10"/>
    <p:sldId id="306" r:id="rId11"/>
    <p:sldId id="382" r:id="rId12"/>
    <p:sldId id="384" r:id="rId13"/>
    <p:sldId id="383" r:id="rId14"/>
    <p:sldId id="259" r:id="rId15"/>
    <p:sldId id="354" r:id="rId16"/>
    <p:sldId id="378" r:id="rId17"/>
    <p:sldId id="380" r:id="rId18"/>
    <p:sldId id="381" r:id="rId19"/>
    <p:sldId id="266" r:id="rId20"/>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d Dowdy" initials="DD" lastIdx="1" clrIdx="0">
    <p:extLst>
      <p:ext uri="{19B8F6BF-5375-455C-9EA6-DF929625EA0E}">
        <p15:presenceInfo xmlns:p15="http://schemas.microsoft.com/office/powerpoint/2012/main" userId="David Dowdy" providerId="None"/>
      </p:ext>
    </p:extLst>
  </p:cmAuthor>
  <p:cmAuthor id="2" name="Marks, Suzanne (CDC/OID/NCHHSTP)" initials="MS(" lastIdx="73" clrIdx="1">
    <p:extLst>
      <p:ext uri="{19B8F6BF-5375-455C-9EA6-DF929625EA0E}">
        <p15:presenceInfo xmlns:p15="http://schemas.microsoft.com/office/powerpoint/2012/main" userId="S-1-5-21-1207783550-2075000910-922709458-177003" providerId="AD"/>
      </p:ext>
    </p:extLst>
  </p:cmAuthor>
  <p:cmAuthor id="3" name="Hill, Andrew (CDC/DDID/NCHHSTP)" initials="HA(" lastIdx="14" clrIdx="2">
    <p:extLst>
      <p:ext uri="{19B8F6BF-5375-455C-9EA6-DF929625EA0E}">
        <p15:presenceInfo xmlns:p15="http://schemas.microsoft.com/office/powerpoint/2012/main" userId="S-1-5-21-1207783550-2075000910-922709458-176025" providerId="AD"/>
      </p:ext>
    </p:extLst>
  </p:cmAuthor>
  <p:cmAuthor id="4" name="Asay, Garrett (CDC/DDID/NCHHSTP)" initials="AG(" lastIdx="18" clrIdx="3">
    <p:extLst>
      <p:ext uri="{19B8F6BF-5375-455C-9EA6-DF929625EA0E}">
        <p15:presenceInfo xmlns:p15="http://schemas.microsoft.com/office/powerpoint/2012/main" userId="S-1-5-21-1207783550-2075000910-922709458-221102" providerId="AD"/>
      </p:ext>
    </p:extLst>
  </p:cmAuthor>
  <p:cmAuthor id="5" name="Youngji Jo" initials="YJ" lastIdx="32" clrIdx="4">
    <p:extLst>
      <p:ext uri="{19B8F6BF-5375-455C-9EA6-DF929625EA0E}">
        <p15:presenceInfo xmlns:p15="http://schemas.microsoft.com/office/powerpoint/2012/main" userId="Youngji J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3B3"/>
    <a:srgbClr val="FF5050"/>
    <a:srgbClr val="CC0000"/>
    <a:srgbClr val="D1B2E8"/>
    <a:srgbClr val="FFCCCC"/>
    <a:srgbClr val="660066"/>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9597" autoAdjust="0"/>
  </p:normalViewPr>
  <p:slideViewPr>
    <p:cSldViewPr snapToGrid="0">
      <p:cViewPr varScale="1">
        <p:scale>
          <a:sx n="79" d="100"/>
          <a:sy n="79" d="100"/>
        </p:scale>
        <p:origin x="730"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Youngji%20Jo\Dropbox\2017_TB%20Research\TB%20Modeling\US\Select\TB%20US%20costing%20analysis_0327.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file:///C:\Users\Youngji%20Jo\Dropbox\2017_TB%20Research\TB%20Modeling\US\Select\TB%20US%20Manuscript%20table.xlsx" TargetMode="External"/><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oleObject" Target="file:///C:\Users\Youngji%20Jo\Dropbox\2017_TB%20Research\TB%20Modeling\US\Select\TB%20US%20Manuscript%20table.xlsx"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7.9905834164289591E-2"/>
          <c:y val="0.10281355167180754"/>
          <c:w val="0.89593287681145117"/>
          <c:h val="0.65722729714134376"/>
        </c:manualLayout>
      </c:layout>
      <c:barChart>
        <c:barDir val="col"/>
        <c:grouping val="clustered"/>
        <c:varyColors val="0"/>
        <c:ser>
          <c:idx val="0"/>
          <c:order val="0"/>
          <c:tx>
            <c:strRef>
              <c:f>'1. Model output (2)'!$C$2</c:f>
              <c:strCache>
                <c:ptCount val="1"/>
                <c:pt idx="0">
                  <c:v>California</c:v>
                </c:pt>
              </c:strCache>
            </c:strRef>
          </c:tx>
          <c:spPr>
            <a:solidFill>
              <a:schemeClr val="accent6">
                <a:shade val="58000"/>
              </a:schemeClr>
            </a:solidFill>
            <a:ln>
              <a:noFill/>
            </a:ln>
            <a:effectLst/>
          </c:spPr>
          <c:invertIfNegative val="0"/>
          <c:cat>
            <c:multiLvlStrRef>
              <c:f>'1. Model output (2)'!$A$3:$B$20</c:f>
              <c:multiLvlStrCache>
                <c:ptCount val="18"/>
                <c:lvl>
                  <c:pt idx="0">
                    <c:v>Testing</c:v>
                  </c:pt>
                  <c:pt idx="1">
                    <c:v>Test positive</c:v>
                  </c:pt>
                  <c:pt idx="2">
                    <c:v>Treatment </c:v>
                  </c:pt>
                  <c:pt idx="3">
                    <c:v>Testing</c:v>
                  </c:pt>
                  <c:pt idx="4">
                    <c:v>Test positive</c:v>
                  </c:pt>
                  <c:pt idx="5">
                    <c:v>Treatment </c:v>
                  </c:pt>
                  <c:pt idx="6">
                    <c:v>Testing</c:v>
                  </c:pt>
                  <c:pt idx="7">
                    <c:v>Test positive</c:v>
                  </c:pt>
                  <c:pt idx="8">
                    <c:v>Treatment </c:v>
                  </c:pt>
                  <c:pt idx="9">
                    <c:v>Testing</c:v>
                  </c:pt>
                  <c:pt idx="10">
                    <c:v>Test positive</c:v>
                  </c:pt>
                  <c:pt idx="11">
                    <c:v>Treatment </c:v>
                  </c:pt>
                  <c:pt idx="12">
                    <c:v>Testing</c:v>
                  </c:pt>
                  <c:pt idx="13">
                    <c:v>Test positive</c:v>
                  </c:pt>
                  <c:pt idx="14">
                    <c:v>Treatment </c:v>
                  </c:pt>
                  <c:pt idx="15">
                    <c:v>Testing</c:v>
                  </c:pt>
                  <c:pt idx="16">
                    <c:v>Test positive</c:v>
                  </c:pt>
                  <c:pt idx="17">
                    <c:v>Treatment </c:v>
                  </c:pt>
                </c:lvl>
                <c:lvl>
                  <c:pt idx="0">
                    <c:v>Non US-born</c:v>
                  </c:pt>
                  <c:pt idx="3">
                    <c:v>Diabetic</c:v>
                  </c:pt>
                  <c:pt idx="6">
                    <c:v>HIV-positive</c:v>
                  </c:pt>
                  <c:pt idx="9">
                    <c:v>Homeless</c:v>
                  </c:pt>
                  <c:pt idx="12">
                    <c:v>Incarcerated</c:v>
                  </c:pt>
                  <c:pt idx="15">
                    <c:v>All Interventionsd</c:v>
                  </c:pt>
                </c:lvl>
              </c:multiLvlStrCache>
            </c:multiLvlStrRef>
          </c:cat>
          <c:val>
            <c:numRef>
              <c:f>'1. Model output (2)'!$C$3:$C$17</c:f>
              <c:numCache>
                <c:formatCode>#,##0.00</c:formatCode>
                <c:ptCount val="15"/>
                <c:pt idx="0">
                  <c:v>5258004.874731957</c:v>
                </c:pt>
                <c:pt idx="1">
                  <c:v>905368.96166463429</c:v>
                </c:pt>
                <c:pt idx="2" formatCode="#,##0">
                  <c:v>728711.60329104715</c:v>
                </c:pt>
                <c:pt idx="3">
                  <c:v>3051347.3047716385</c:v>
                </c:pt>
                <c:pt idx="4">
                  <c:v>459696.64452429023</c:v>
                </c:pt>
                <c:pt idx="5">
                  <c:v>297804.66739259497</c:v>
                </c:pt>
                <c:pt idx="6" formatCode="General">
                  <c:v>140721.20347804361</c:v>
                </c:pt>
                <c:pt idx="7" formatCode="#,##0">
                  <c:v>24632.836357028304</c:v>
                </c:pt>
                <c:pt idx="8" formatCode="General">
                  <c:v>15957.857699466878</c:v>
                </c:pt>
                <c:pt idx="9" formatCode="General">
                  <c:v>304860.71173582156</c:v>
                </c:pt>
                <c:pt idx="10" formatCode="#,##0">
                  <c:v>105721.12306821623</c:v>
                </c:pt>
                <c:pt idx="11" formatCode="General">
                  <c:v>68489.174908558867</c:v>
                </c:pt>
                <c:pt idx="12" formatCode="General">
                  <c:v>149113.06749429833</c:v>
                </c:pt>
                <c:pt idx="13" formatCode="#,##0">
                  <c:v>52397.569872746913</c:v>
                </c:pt>
                <c:pt idx="14" formatCode="General">
                  <c:v>33944.648180500531</c:v>
                </c:pt>
              </c:numCache>
            </c:numRef>
          </c:val>
          <c:extLst>
            <c:ext xmlns:c16="http://schemas.microsoft.com/office/drawing/2014/chart" uri="{C3380CC4-5D6E-409C-BE32-E72D297353CC}">
              <c16:uniqueId val="{00000000-C022-4465-A8B4-B843D9ACCC0F}"/>
            </c:ext>
          </c:extLst>
        </c:ser>
        <c:ser>
          <c:idx val="1"/>
          <c:order val="1"/>
          <c:tx>
            <c:strRef>
              <c:f>'1. Model output (2)'!$D$2</c:f>
              <c:strCache>
                <c:ptCount val="1"/>
                <c:pt idx="0">
                  <c:v>Florida</c:v>
                </c:pt>
              </c:strCache>
            </c:strRef>
          </c:tx>
          <c:spPr>
            <a:solidFill>
              <a:schemeClr val="accent6">
                <a:shade val="86000"/>
              </a:schemeClr>
            </a:solidFill>
            <a:ln>
              <a:noFill/>
            </a:ln>
            <a:effectLst/>
          </c:spPr>
          <c:invertIfNegative val="0"/>
          <c:cat>
            <c:multiLvlStrRef>
              <c:f>'1. Model output (2)'!$A$3:$B$20</c:f>
              <c:multiLvlStrCache>
                <c:ptCount val="18"/>
                <c:lvl>
                  <c:pt idx="0">
                    <c:v>Testing</c:v>
                  </c:pt>
                  <c:pt idx="1">
                    <c:v>Test positive</c:v>
                  </c:pt>
                  <c:pt idx="2">
                    <c:v>Treatment </c:v>
                  </c:pt>
                  <c:pt idx="3">
                    <c:v>Testing</c:v>
                  </c:pt>
                  <c:pt idx="4">
                    <c:v>Test positive</c:v>
                  </c:pt>
                  <c:pt idx="5">
                    <c:v>Treatment </c:v>
                  </c:pt>
                  <c:pt idx="6">
                    <c:v>Testing</c:v>
                  </c:pt>
                  <c:pt idx="7">
                    <c:v>Test positive</c:v>
                  </c:pt>
                  <c:pt idx="8">
                    <c:v>Treatment </c:v>
                  </c:pt>
                  <c:pt idx="9">
                    <c:v>Testing</c:v>
                  </c:pt>
                  <c:pt idx="10">
                    <c:v>Test positive</c:v>
                  </c:pt>
                  <c:pt idx="11">
                    <c:v>Treatment </c:v>
                  </c:pt>
                  <c:pt idx="12">
                    <c:v>Testing</c:v>
                  </c:pt>
                  <c:pt idx="13">
                    <c:v>Test positive</c:v>
                  </c:pt>
                  <c:pt idx="14">
                    <c:v>Treatment </c:v>
                  </c:pt>
                  <c:pt idx="15">
                    <c:v>Testing</c:v>
                  </c:pt>
                  <c:pt idx="16">
                    <c:v>Test positive</c:v>
                  </c:pt>
                  <c:pt idx="17">
                    <c:v>Treatment </c:v>
                  </c:pt>
                </c:lvl>
                <c:lvl>
                  <c:pt idx="0">
                    <c:v>Non US-born</c:v>
                  </c:pt>
                  <c:pt idx="3">
                    <c:v>Diabetic</c:v>
                  </c:pt>
                  <c:pt idx="6">
                    <c:v>HIV-positive</c:v>
                  </c:pt>
                  <c:pt idx="9">
                    <c:v>Homeless</c:v>
                  </c:pt>
                  <c:pt idx="12">
                    <c:v>Incarcerated</c:v>
                  </c:pt>
                  <c:pt idx="15">
                    <c:v>All Interventionsd</c:v>
                  </c:pt>
                </c:lvl>
              </c:multiLvlStrCache>
            </c:multiLvlStrRef>
          </c:cat>
          <c:val>
            <c:numRef>
              <c:f>'1. Model output (2)'!$D$3:$D$17</c:f>
              <c:numCache>
                <c:formatCode>#,##0.00</c:formatCode>
                <c:ptCount val="15"/>
                <c:pt idx="0">
                  <c:v>2002148.2040000001</c:v>
                </c:pt>
                <c:pt idx="1">
                  <c:v>202269.95953433323</c:v>
                </c:pt>
                <c:pt idx="2" formatCode="#,##0">
                  <c:v>162802.65035690236</c:v>
                </c:pt>
                <c:pt idx="3">
                  <c:v>1673317.446</c:v>
                </c:pt>
                <c:pt idx="4">
                  <c:v>176444.15366574837</c:v>
                </c:pt>
                <c:pt idx="5" formatCode="General">
                  <c:v>114305.58199999999</c:v>
                </c:pt>
                <c:pt idx="6" formatCode="General">
                  <c:v>120292.84999999999</c:v>
                </c:pt>
                <c:pt idx="7" formatCode="#,##0">
                  <c:v>12258.957230486687</c:v>
                </c:pt>
                <c:pt idx="8" formatCode="General">
                  <c:v>7941.7039999999997</c:v>
                </c:pt>
                <c:pt idx="9" formatCode="General">
                  <c:v>113012.26599999999</c:v>
                </c:pt>
                <c:pt idx="10" formatCode="#,##0">
                  <c:v>35727.65292745638</c:v>
                </c:pt>
                <c:pt idx="11" formatCode="General">
                  <c:v>23145.398000000001</c:v>
                </c:pt>
                <c:pt idx="12" formatCode="General">
                  <c:v>109130.25200000001</c:v>
                </c:pt>
                <c:pt idx="13" formatCode="#,##0">
                  <c:v>20183.907469237831</c:v>
                </c:pt>
                <c:pt idx="14" formatCode="General">
                  <c:v>13075.714</c:v>
                </c:pt>
              </c:numCache>
            </c:numRef>
          </c:val>
          <c:extLst>
            <c:ext xmlns:c16="http://schemas.microsoft.com/office/drawing/2014/chart" uri="{C3380CC4-5D6E-409C-BE32-E72D297353CC}">
              <c16:uniqueId val="{00000001-C022-4465-A8B4-B843D9ACCC0F}"/>
            </c:ext>
          </c:extLst>
        </c:ser>
        <c:ser>
          <c:idx val="2"/>
          <c:order val="2"/>
          <c:tx>
            <c:strRef>
              <c:f>'1. Model output (2)'!$E$2</c:f>
              <c:strCache>
                <c:ptCount val="1"/>
                <c:pt idx="0">
                  <c:v>New York</c:v>
                </c:pt>
              </c:strCache>
            </c:strRef>
          </c:tx>
          <c:spPr>
            <a:solidFill>
              <a:schemeClr val="accent6">
                <a:tint val="86000"/>
              </a:schemeClr>
            </a:solidFill>
            <a:ln>
              <a:noFill/>
            </a:ln>
            <a:effectLst/>
          </c:spPr>
          <c:invertIfNegative val="0"/>
          <c:cat>
            <c:multiLvlStrRef>
              <c:f>'1. Model output (2)'!$A$3:$B$20</c:f>
              <c:multiLvlStrCache>
                <c:ptCount val="18"/>
                <c:lvl>
                  <c:pt idx="0">
                    <c:v>Testing</c:v>
                  </c:pt>
                  <c:pt idx="1">
                    <c:v>Test positive</c:v>
                  </c:pt>
                  <c:pt idx="2">
                    <c:v>Treatment </c:v>
                  </c:pt>
                  <c:pt idx="3">
                    <c:v>Testing</c:v>
                  </c:pt>
                  <c:pt idx="4">
                    <c:v>Test positive</c:v>
                  </c:pt>
                  <c:pt idx="5">
                    <c:v>Treatment </c:v>
                  </c:pt>
                  <c:pt idx="6">
                    <c:v>Testing</c:v>
                  </c:pt>
                  <c:pt idx="7">
                    <c:v>Test positive</c:v>
                  </c:pt>
                  <c:pt idx="8">
                    <c:v>Treatment </c:v>
                  </c:pt>
                  <c:pt idx="9">
                    <c:v>Testing</c:v>
                  </c:pt>
                  <c:pt idx="10">
                    <c:v>Test positive</c:v>
                  </c:pt>
                  <c:pt idx="11">
                    <c:v>Treatment </c:v>
                  </c:pt>
                  <c:pt idx="12">
                    <c:v>Testing</c:v>
                  </c:pt>
                  <c:pt idx="13">
                    <c:v>Test positive</c:v>
                  </c:pt>
                  <c:pt idx="14">
                    <c:v>Treatment </c:v>
                  </c:pt>
                  <c:pt idx="15">
                    <c:v>Testing</c:v>
                  </c:pt>
                  <c:pt idx="16">
                    <c:v>Test positive</c:v>
                  </c:pt>
                  <c:pt idx="17">
                    <c:v>Treatment </c:v>
                  </c:pt>
                </c:lvl>
                <c:lvl>
                  <c:pt idx="0">
                    <c:v>Non US-born</c:v>
                  </c:pt>
                  <c:pt idx="3">
                    <c:v>Diabetic</c:v>
                  </c:pt>
                  <c:pt idx="6">
                    <c:v>HIV-positive</c:v>
                  </c:pt>
                  <c:pt idx="9">
                    <c:v>Homeless</c:v>
                  </c:pt>
                  <c:pt idx="12">
                    <c:v>Incarcerated</c:v>
                  </c:pt>
                  <c:pt idx="15">
                    <c:v>All Interventionsd</c:v>
                  </c:pt>
                </c:lvl>
              </c:multiLvlStrCache>
            </c:multiLvlStrRef>
          </c:cat>
          <c:val>
            <c:numRef>
              <c:f>'1. Model output (2)'!$E$3:$E$17</c:f>
              <c:numCache>
                <c:formatCode>#,##0.00</c:formatCode>
                <c:ptCount val="15"/>
                <c:pt idx="0">
                  <c:v>2173710.08</c:v>
                </c:pt>
                <c:pt idx="1">
                  <c:v>311282.09007113555</c:v>
                </c:pt>
                <c:pt idx="2" formatCode="#,##0">
                  <c:v>250544.12127676766</c:v>
                </c:pt>
                <c:pt idx="3">
                  <c:v>1501340.416</c:v>
                </c:pt>
                <c:pt idx="4">
                  <c:v>249400.85339210287</c:v>
                </c:pt>
                <c:pt idx="5" formatCode="General">
                  <c:v>161569.024</c:v>
                </c:pt>
                <c:pt idx="6" formatCode="General">
                  <c:v>137227.32800000001</c:v>
                </c:pt>
                <c:pt idx="7" formatCode="#,##0">
                  <c:v>22947.598045913681</c:v>
                </c:pt>
                <c:pt idx="8" formatCode="General">
                  <c:v>14866.112000000001</c:v>
                </c:pt>
                <c:pt idx="9" formatCode="General">
                  <c:v>188273.66400000002</c:v>
                </c:pt>
                <c:pt idx="10" formatCode="#,##0">
                  <c:v>43827.982868686879</c:v>
                </c:pt>
                <c:pt idx="11" formatCode="General">
                  <c:v>28393.024000000005</c:v>
                </c:pt>
                <c:pt idx="12" formatCode="General">
                  <c:v>53942.976000000002</c:v>
                </c:pt>
                <c:pt idx="13" formatCode="#,##0">
                  <c:v>17493.217674931129</c:v>
                </c:pt>
                <c:pt idx="14" formatCode="General">
                  <c:v>11332.608</c:v>
                </c:pt>
              </c:numCache>
            </c:numRef>
          </c:val>
          <c:extLst>
            <c:ext xmlns:c16="http://schemas.microsoft.com/office/drawing/2014/chart" uri="{C3380CC4-5D6E-409C-BE32-E72D297353CC}">
              <c16:uniqueId val="{00000002-C022-4465-A8B4-B843D9ACCC0F}"/>
            </c:ext>
          </c:extLst>
        </c:ser>
        <c:ser>
          <c:idx val="3"/>
          <c:order val="3"/>
          <c:tx>
            <c:strRef>
              <c:f>'1. Model output (2)'!$F$2</c:f>
              <c:strCache>
                <c:ptCount val="1"/>
                <c:pt idx="0">
                  <c:v>Texas</c:v>
                </c:pt>
              </c:strCache>
            </c:strRef>
          </c:tx>
          <c:spPr>
            <a:solidFill>
              <a:schemeClr val="accent6">
                <a:tint val="58000"/>
              </a:schemeClr>
            </a:solidFill>
            <a:ln>
              <a:noFill/>
            </a:ln>
            <a:effectLst/>
          </c:spPr>
          <c:invertIfNegative val="0"/>
          <c:cat>
            <c:multiLvlStrRef>
              <c:f>'1. Model output (2)'!$A$3:$B$20</c:f>
              <c:multiLvlStrCache>
                <c:ptCount val="18"/>
                <c:lvl>
                  <c:pt idx="0">
                    <c:v>Testing</c:v>
                  </c:pt>
                  <c:pt idx="1">
                    <c:v>Test positive</c:v>
                  </c:pt>
                  <c:pt idx="2">
                    <c:v>Treatment </c:v>
                  </c:pt>
                  <c:pt idx="3">
                    <c:v>Testing</c:v>
                  </c:pt>
                  <c:pt idx="4">
                    <c:v>Test positive</c:v>
                  </c:pt>
                  <c:pt idx="5">
                    <c:v>Treatment </c:v>
                  </c:pt>
                  <c:pt idx="6">
                    <c:v>Testing</c:v>
                  </c:pt>
                  <c:pt idx="7">
                    <c:v>Test positive</c:v>
                  </c:pt>
                  <c:pt idx="8">
                    <c:v>Treatment </c:v>
                  </c:pt>
                  <c:pt idx="9">
                    <c:v>Testing</c:v>
                  </c:pt>
                  <c:pt idx="10">
                    <c:v>Test positive</c:v>
                  </c:pt>
                  <c:pt idx="11">
                    <c:v>Treatment </c:v>
                  </c:pt>
                  <c:pt idx="12">
                    <c:v>Testing</c:v>
                  </c:pt>
                  <c:pt idx="13">
                    <c:v>Test positive</c:v>
                  </c:pt>
                  <c:pt idx="14">
                    <c:v>Treatment </c:v>
                  </c:pt>
                  <c:pt idx="15">
                    <c:v>Testing</c:v>
                  </c:pt>
                  <c:pt idx="16">
                    <c:v>Test positive</c:v>
                  </c:pt>
                  <c:pt idx="17">
                    <c:v>Treatment </c:v>
                  </c:pt>
                </c:lvl>
                <c:lvl>
                  <c:pt idx="0">
                    <c:v>Non US-born</c:v>
                  </c:pt>
                  <c:pt idx="3">
                    <c:v>Diabetic</c:v>
                  </c:pt>
                  <c:pt idx="6">
                    <c:v>HIV-positive</c:v>
                  </c:pt>
                  <c:pt idx="9">
                    <c:v>Homeless</c:v>
                  </c:pt>
                  <c:pt idx="12">
                    <c:v>Incarcerated</c:v>
                  </c:pt>
                  <c:pt idx="15">
                    <c:v>All Interventionsd</c:v>
                  </c:pt>
                </c:lvl>
              </c:multiLvlStrCache>
            </c:multiLvlStrRef>
          </c:cat>
          <c:val>
            <c:numRef>
              <c:f>'1. Model output (2)'!$F$3:$F$17</c:f>
              <c:numCache>
                <c:formatCode>#,##0.00</c:formatCode>
                <c:ptCount val="15"/>
                <c:pt idx="0">
                  <c:v>2198489.31</c:v>
                </c:pt>
                <c:pt idx="1">
                  <c:v>228296.90328741961</c:v>
                </c:pt>
                <c:pt idx="2" formatCode="#,##0">
                  <c:v>183751.16606060605</c:v>
                </c:pt>
                <c:pt idx="3">
                  <c:v>2201435.5499999998</c:v>
                </c:pt>
                <c:pt idx="4">
                  <c:v>199641.11702479338</c:v>
                </c:pt>
                <c:pt idx="5" formatCode="General">
                  <c:v>129333.24</c:v>
                </c:pt>
                <c:pt idx="6" formatCode="General">
                  <c:v>93353.400000000009</c:v>
                </c:pt>
                <c:pt idx="7" formatCode="#,##0">
                  <c:v>9289.5394214876032</c:v>
                </c:pt>
                <c:pt idx="8" formatCode="General">
                  <c:v>6018.03</c:v>
                </c:pt>
                <c:pt idx="9" formatCode="General">
                  <c:v>75335.58</c:v>
                </c:pt>
                <c:pt idx="10" formatCode="#,##0">
                  <c:v>23527.470495867772</c:v>
                </c:pt>
                <c:pt idx="11" formatCode="General">
                  <c:v>15241.77</c:v>
                </c:pt>
                <c:pt idx="12" formatCode="General">
                  <c:v>179896.41</c:v>
                </c:pt>
                <c:pt idx="13" formatCode="#,##0">
                  <c:v>46236.66909090909</c:v>
                </c:pt>
                <c:pt idx="14" formatCode="General">
                  <c:v>29953.439999999999</c:v>
                </c:pt>
              </c:numCache>
            </c:numRef>
          </c:val>
          <c:extLst>
            <c:ext xmlns:c16="http://schemas.microsoft.com/office/drawing/2014/chart" uri="{C3380CC4-5D6E-409C-BE32-E72D297353CC}">
              <c16:uniqueId val="{00000003-C022-4465-A8B4-B843D9ACCC0F}"/>
            </c:ext>
          </c:extLst>
        </c:ser>
        <c:dLbls>
          <c:showLegendKey val="0"/>
          <c:showVal val="0"/>
          <c:showCatName val="0"/>
          <c:showSerName val="0"/>
          <c:showPercent val="0"/>
          <c:showBubbleSize val="0"/>
        </c:dLbls>
        <c:gapWidth val="219"/>
        <c:overlap val="-27"/>
        <c:axId val="495665680"/>
        <c:axId val="495666008"/>
      </c:barChart>
      <c:catAx>
        <c:axId val="495665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95666008"/>
        <c:crosses val="autoZero"/>
        <c:auto val="1"/>
        <c:lblAlgn val="ctr"/>
        <c:lblOffset val="100"/>
        <c:noMultiLvlLbl val="0"/>
      </c:catAx>
      <c:valAx>
        <c:axId val="4956660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495665680"/>
        <c:crosses val="autoZero"/>
        <c:crossBetween val="between"/>
      </c:valAx>
      <c:spPr>
        <a:noFill/>
        <a:ln>
          <a:noFill/>
        </a:ln>
        <a:effectLst/>
      </c:spPr>
    </c:plotArea>
    <c:legend>
      <c:legendPos val="b"/>
      <c:layout>
        <c:manualLayout>
          <c:xMode val="edge"/>
          <c:yMode val="edge"/>
          <c:x val="0.29830052611471447"/>
          <c:y val="0.92902629082436838"/>
          <c:w val="0.38714684761758777"/>
          <c:h val="5.1973483433932433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832048697046889"/>
          <c:y val="7.9401388888888882E-2"/>
          <c:w val="0.8655828835560162"/>
          <c:h val="0.5252763628265269"/>
        </c:manualLayout>
      </c:layout>
      <c:barChart>
        <c:barDir val="col"/>
        <c:grouping val="stacked"/>
        <c:varyColors val="0"/>
        <c:ser>
          <c:idx val="0"/>
          <c:order val="0"/>
          <c:tx>
            <c:strRef>
              <c:f>Sheet3!$D$8</c:f>
              <c:strCache>
                <c:ptCount val="1"/>
                <c:pt idx="0">
                  <c:v>LTBI Testing</c:v>
                </c:pt>
              </c:strCache>
            </c:strRef>
          </c:tx>
          <c:spPr>
            <a:solidFill>
              <a:schemeClr val="tx2"/>
            </a:solidFill>
            <a:ln>
              <a:solidFill>
                <a:schemeClr val="tx2"/>
              </a:solidFill>
            </a:ln>
          </c:spPr>
          <c:invertIfNegative val="0"/>
          <c:cat>
            <c:multiLvlStrRef>
              <c:f>'[6]finan (2)'!$I$1:$AE$2</c:f>
              <c:multiLvlStrCache>
                <c:ptCount val="23"/>
                <c:lvl>
                  <c:pt idx="0">
                    <c:v>Non USB</c:v>
                  </c:pt>
                  <c:pt idx="1">
                    <c:v>Diabetes</c:v>
                  </c:pt>
                  <c:pt idx="2">
                    <c:v>HIV positive</c:v>
                  </c:pt>
                  <c:pt idx="3">
                    <c:v>Homeless</c:v>
                  </c:pt>
                  <c:pt idx="4">
                    <c:v>Incarcerated</c:v>
                  </c:pt>
                  <c:pt idx="6">
                    <c:v>Non USB</c:v>
                  </c:pt>
                  <c:pt idx="7">
                    <c:v>Diabetes</c:v>
                  </c:pt>
                  <c:pt idx="8">
                    <c:v>HIV positive</c:v>
                  </c:pt>
                  <c:pt idx="9">
                    <c:v>Homeless</c:v>
                  </c:pt>
                  <c:pt idx="10">
                    <c:v>Incarcerated</c:v>
                  </c:pt>
                  <c:pt idx="12">
                    <c:v>Non USB</c:v>
                  </c:pt>
                  <c:pt idx="13">
                    <c:v>Diabetes</c:v>
                  </c:pt>
                  <c:pt idx="14">
                    <c:v>HIV positive</c:v>
                  </c:pt>
                  <c:pt idx="15">
                    <c:v>Homeless</c:v>
                  </c:pt>
                  <c:pt idx="16">
                    <c:v>Incarcerated</c:v>
                  </c:pt>
                  <c:pt idx="18">
                    <c:v>Non USB</c:v>
                  </c:pt>
                  <c:pt idx="19">
                    <c:v>Diabetes</c:v>
                  </c:pt>
                  <c:pt idx="20">
                    <c:v>HIV positive</c:v>
                  </c:pt>
                  <c:pt idx="21">
                    <c:v>Homeless</c:v>
                  </c:pt>
                  <c:pt idx="22">
                    <c:v>Incarcerated</c:v>
                  </c:pt>
                </c:lvl>
                <c:lvl>
                  <c:pt idx="0">
                    <c:v>California</c:v>
                  </c:pt>
                  <c:pt idx="6">
                    <c:v>Florida</c:v>
                  </c:pt>
                  <c:pt idx="12">
                    <c:v>New York</c:v>
                  </c:pt>
                  <c:pt idx="18">
                    <c:v>Texas</c:v>
                  </c:pt>
                </c:lvl>
              </c:multiLvlStrCache>
            </c:multiLvlStrRef>
          </c:cat>
          <c:val>
            <c:numRef>
              <c:f>Sheet3!$I$8:$AE$8</c:f>
              <c:numCache>
                <c:formatCode>General</c:formatCode>
                <c:ptCount val="23"/>
                <c:pt idx="0">
                  <c:v>739584516.42584538</c:v>
                </c:pt>
                <c:pt idx="1">
                  <c:v>425925038.90763658</c:v>
                </c:pt>
                <c:pt idx="2">
                  <c:v>19813711.420566231</c:v>
                </c:pt>
                <c:pt idx="3">
                  <c:v>45533143.657432735</c:v>
                </c:pt>
                <c:pt idx="4">
                  <c:v>22305357.057504907</c:v>
                </c:pt>
                <c:pt idx="6">
                  <c:v>205798345.12795794</c:v>
                </c:pt>
                <c:pt idx="7">
                  <c:v>172274432.90429956</c:v>
                </c:pt>
                <c:pt idx="8">
                  <c:v>12368720.128765615</c:v>
                </c:pt>
                <c:pt idx="9">
                  <c:v>12524385.769285249</c:v>
                </c:pt>
                <c:pt idx="10">
                  <c:v>11559447.59715599</c:v>
                </c:pt>
                <c:pt idx="12">
                  <c:v>288133377.04257172</c:v>
                </c:pt>
                <c:pt idx="13">
                  <c:v>200640460.76962548</c:v>
                </c:pt>
                <c:pt idx="14">
                  <c:v>18346371.72202713</c:v>
                </c:pt>
                <c:pt idx="15">
                  <c:v>25756554.71440329</c:v>
                </c:pt>
                <c:pt idx="16">
                  <c:v>7613771.7015165128</c:v>
                </c:pt>
                <c:pt idx="18">
                  <c:v>207497383.05075949</c:v>
                </c:pt>
                <c:pt idx="19">
                  <c:v>206783144.33406803</c:v>
                </c:pt>
                <c:pt idx="20">
                  <c:v>8797002.042112872</c:v>
                </c:pt>
                <c:pt idx="21">
                  <c:v>7648385.4901517164</c:v>
                </c:pt>
                <c:pt idx="22">
                  <c:v>17923084.777356349</c:v>
                </c:pt>
              </c:numCache>
            </c:numRef>
          </c:val>
          <c:extLst>
            <c:ext xmlns:c16="http://schemas.microsoft.com/office/drawing/2014/chart" uri="{C3380CC4-5D6E-409C-BE32-E72D297353CC}">
              <c16:uniqueId val="{00000000-A53F-4BF9-9E8F-996C0B58924E}"/>
            </c:ext>
          </c:extLst>
        </c:ser>
        <c:ser>
          <c:idx val="1"/>
          <c:order val="1"/>
          <c:tx>
            <c:strRef>
              <c:f>Sheet3!$D$9</c:f>
              <c:strCache>
                <c:ptCount val="1"/>
                <c:pt idx="0">
                  <c:v>LTBI Treatment</c:v>
                </c:pt>
              </c:strCache>
            </c:strRef>
          </c:tx>
          <c:spPr>
            <a:solidFill>
              <a:schemeClr val="accent1">
                <a:lumMod val="40000"/>
                <a:lumOff val="60000"/>
              </a:schemeClr>
            </a:solidFill>
            <a:ln>
              <a:solidFill>
                <a:schemeClr val="accent1"/>
              </a:solidFill>
            </a:ln>
          </c:spPr>
          <c:invertIfNegative val="0"/>
          <c:cat>
            <c:multiLvlStrRef>
              <c:f>'[6]finan (2)'!$I$1:$AE$2</c:f>
              <c:multiLvlStrCache>
                <c:ptCount val="23"/>
                <c:lvl>
                  <c:pt idx="0">
                    <c:v>Non USB</c:v>
                  </c:pt>
                  <c:pt idx="1">
                    <c:v>Diabetes</c:v>
                  </c:pt>
                  <c:pt idx="2">
                    <c:v>HIV positive</c:v>
                  </c:pt>
                  <c:pt idx="3">
                    <c:v>Homeless</c:v>
                  </c:pt>
                  <c:pt idx="4">
                    <c:v>Incarcerated</c:v>
                  </c:pt>
                  <c:pt idx="6">
                    <c:v>Non USB</c:v>
                  </c:pt>
                  <c:pt idx="7">
                    <c:v>Diabetes</c:v>
                  </c:pt>
                  <c:pt idx="8">
                    <c:v>HIV positive</c:v>
                  </c:pt>
                  <c:pt idx="9">
                    <c:v>Homeless</c:v>
                  </c:pt>
                  <c:pt idx="10">
                    <c:v>Incarcerated</c:v>
                  </c:pt>
                  <c:pt idx="12">
                    <c:v>Non USB</c:v>
                  </c:pt>
                  <c:pt idx="13">
                    <c:v>Diabetes</c:v>
                  </c:pt>
                  <c:pt idx="14">
                    <c:v>HIV positive</c:v>
                  </c:pt>
                  <c:pt idx="15">
                    <c:v>Homeless</c:v>
                  </c:pt>
                  <c:pt idx="16">
                    <c:v>Incarcerated</c:v>
                  </c:pt>
                  <c:pt idx="18">
                    <c:v>Non USB</c:v>
                  </c:pt>
                  <c:pt idx="19">
                    <c:v>Diabetes</c:v>
                  </c:pt>
                  <c:pt idx="20">
                    <c:v>HIV positive</c:v>
                  </c:pt>
                  <c:pt idx="21">
                    <c:v>Homeless</c:v>
                  </c:pt>
                  <c:pt idx="22">
                    <c:v>Incarcerated</c:v>
                  </c:pt>
                </c:lvl>
                <c:lvl>
                  <c:pt idx="0">
                    <c:v>California</c:v>
                  </c:pt>
                  <c:pt idx="6">
                    <c:v>Florida</c:v>
                  </c:pt>
                  <c:pt idx="12">
                    <c:v>New York</c:v>
                  </c:pt>
                  <c:pt idx="18">
                    <c:v>Texas</c:v>
                  </c:pt>
                </c:lvl>
              </c:multiLvlStrCache>
            </c:multiLvlStrRef>
          </c:cat>
          <c:val>
            <c:numRef>
              <c:f>Sheet3!$I$9:$AE$9</c:f>
              <c:numCache>
                <c:formatCode>General</c:formatCode>
                <c:ptCount val="23"/>
                <c:pt idx="0">
                  <c:v>534824451.74906963</c:v>
                </c:pt>
                <c:pt idx="1">
                  <c:v>271554489.15164</c:v>
                </c:pt>
                <c:pt idx="2">
                  <c:v>14551242.374655427</c:v>
                </c:pt>
                <c:pt idx="3">
                  <c:v>62452153.848188773</c:v>
                </c:pt>
                <c:pt idx="4">
                  <c:v>30952575.984768376</c:v>
                </c:pt>
                <c:pt idx="6">
                  <c:v>89573984.702583253</c:v>
                </c:pt>
                <c:pt idx="7">
                  <c:v>78137188.328419536</c:v>
                </c:pt>
                <c:pt idx="8">
                  <c:v>5428802.428008833</c:v>
                </c:pt>
                <c:pt idx="9">
                  <c:v>15821767.325958105</c:v>
                </c:pt>
                <c:pt idx="10">
                  <c:v>8938317.0049084015</c:v>
                </c:pt>
                <c:pt idx="12">
                  <c:v>175083052.66606331</c:v>
                </c:pt>
                <c:pt idx="13">
                  <c:v>140277465.81704062</c:v>
                </c:pt>
                <c:pt idx="14">
                  <c:v>12907056.478303026</c:v>
                </c:pt>
                <c:pt idx="15">
                  <c:v>24651392.667956047</c:v>
                </c:pt>
                <c:pt idx="16">
                  <c:v>9839197.4648427721</c:v>
                </c:pt>
                <c:pt idx="18">
                  <c:v>92737411.278144747</c:v>
                </c:pt>
                <c:pt idx="19">
                  <c:v>81097028.084728822</c:v>
                </c:pt>
                <c:pt idx="20">
                  <c:v>3773541.4957882487</c:v>
                </c:pt>
                <c:pt idx="21">
                  <c:v>9557189.2403760795</c:v>
                </c:pt>
                <c:pt idx="22">
                  <c:v>18781984.932212628</c:v>
                </c:pt>
              </c:numCache>
            </c:numRef>
          </c:val>
          <c:extLst>
            <c:ext xmlns:c16="http://schemas.microsoft.com/office/drawing/2014/chart" uri="{C3380CC4-5D6E-409C-BE32-E72D297353CC}">
              <c16:uniqueId val="{00000001-A53F-4BF9-9E8F-996C0B58924E}"/>
            </c:ext>
          </c:extLst>
        </c:ser>
        <c:dLbls>
          <c:showLegendKey val="0"/>
          <c:showVal val="0"/>
          <c:showCatName val="0"/>
          <c:showSerName val="0"/>
          <c:showPercent val="0"/>
          <c:showBubbleSize val="0"/>
        </c:dLbls>
        <c:gapWidth val="30"/>
        <c:overlap val="100"/>
        <c:axId val="1288985376"/>
        <c:axId val="1288985768"/>
      </c:barChart>
      <c:catAx>
        <c:axId val="1288985376"/>
        <c:scaling>
          <c:orientation val="minMax"/>
        </c:scaling>
        <c:delete val="0"/>
        <c:axPos val="b"/>
        <c:numFmt formatCode="General" sourceLinked="1"/>
        <c:majorTickMark val="out"/>
        <c:minorTickMark val="none"/>
        <c:tickLblPos val="nextTo"/>
        <c:crossAx val="1288985768"/>
        <c:crosses val="autoZero"/>
        <c:auto val="1"/>
        <c:lblAlgn val="ctr"/>
        <c:lblOffset val="100"/>
        <c:noMultiLvlLbl val="0"/>
      </c:catAx>
      <c:valAx>
        <c:axId val="1288985768"/>
        <c:scaling>
          <c:orientation val="minMax"/>
          <c:max val="1500000000"/>
          <c:min val="0"/>
        </c:scaling>
        <c:delete val="0"/>
        <c:axPos val="l"/>
        <c:majorGridlines>
          <c:spPr>
            <a:ln>
              <a:solidFill>
                <a:schemeClr val="bg1">
                  <a:lumMod val="95000"/>
                </a:schemeClr>
              </a:solidFill>
            </a:ln>
          </c:spPr>
        </c:majorGridlines>
        <c:numFmt formatCode="General" sourceLinked="1"/>
        <c:majorTickMark val="out"/>
        <c:minorTickMark val="none"/>
        <c:tickLblPos val="nextTo"/>
        <c:crossAx val="1288985376"/>
        <c:crosses val="autoZero"/>
        <c:crossBetween val="between"/>
        <c:dispUnits>
          <c:builtInUnit val="millions"/>
        </c:dispUnits>
      </c:valAx>
    </c:plotArea>
    <c:legend>
      <c:legendPos val="b"/>
      <c:layout>
        <c:manualLayout>
          <c:xMode val="edge"/>
          <c:yMode val="edge"/>
          <c:x val="2.700429292929293E-2"/>
          <c:y val="0.92637328042328038"/>
          <c:w val="0.93451085858585858"/>
          <c:h val="6.4163499025341131E-2"/>
        </c:manualLayout>
      </c:layout>
      <c:overlay val="0"/>
    </c:legend>
    <c:plotVisOnly val="1"/>
    <c:dispBlanksAs val="gap"/>
    <c:showDLblsOverMax val="0"/>
  </c:chart>
  <c:spPr>
    <a:solidFill>
      <a:schemeClr val="bg1"/>
    </a:solidFill>
    <a:ln>
      <a:noFill/>
    </a:ln>
  </c:spPr>
  <c:txPr>
    <a:bodyPr/>
    <a:lstStyle/>
    <a:p>
      <a:pPr>
        <a:defRPr sz="1400">
          <a:latin typeface="+mn-lt"/>
          <a:cs typeface="Times New Roman" pitchFamily="18" charset="0"/>
        </a:defRPr>
      </a:pPr>
      <a:endParaRPr lang="en-US"/>
    </a:p>
  </c:txPr>
  <c:externalData r:id="rId2">
    <c:autoUpdate val="0"/>
  </c:externalData>
  <c:userShapes r:id="rId3"/>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594452754610287"/>
          <c:y val="0.10044167414095886"/>
          <c:w val="0.8655828835560162"/>
          <c:h val="0.61003740914652371"/>
        </c:manualLayout>
      </c:layout>
      <c:barChart>
        <c:barDir val="col"/>
        <c:grouping val="stacked"/>
        <c:varyColors val="0"/>
        <c:ser>
          <c:idx val="2"/>
          <c:order val="0"/>
          <c:tx>
            <c:strRef>
              <c:f>Sheet1!$D$8</c:f>
              <c:strCache>
                <c:ptCount val="1"/>
                <c:pt idx="0">
                  <c:v>LTBI Testing</c:v>
                </c:pt>
              </c:strCache>
            </c:strRef>
          </c:tx>
          <c:spPr>
            <a:solidFill>
              <a:schemeClr val="tx2"/>
            </a:solidFill>
            <a:ln>
              <a:solidFill>
                <a:schemeClr val="tx2"/>
              </a:solidFill>
            </a:ln>
          </c:spPr>
          <c:invertIfNegative val="0"/>
          <c:dPt>
            <c:idx val="1"/>
            <c:invertIfNegative val="0"/>
            <c:bubble3D val="0"/>
            <c:spPr>
              <a:solidFill>
                <a:srgbClr val="C00000"/>
              </a:solidFill>
              <a:ln>
                <a:solidFill>
                  <a:srgbClr val="C00000"/>
                </a:solidFill>
              </a:ln>
            </c:spPr>
            <c:extLst>
              <c:ext xmlns:c16="http://schemas.microsoft.com/office/drawing/2014/chart" uri="{C3380CC4-5D6E-409C-BE32-E72D297353CC}">
                <c16:uniqueId val="{00000001-5722-4B76-8E5C-BBF2A3AED23E}"/>
              </c:ext>
            </c:extLst>
          </c:dPt>
          <c:dPt>
            <c:idx val="3"/>
            <c:invertIfNegative val="0"/>
            <c:bubble3D val="0"/>
            <c:spPr>
              <a:solidFill>
                <a:srgbClr val="C00000"/>
              </a:solidFill>
              <a:ln>
                <a:solidFill>
                  <a:srgbClr val="C00000"/>
                </a:solidFill>
              </a:ln>
            </c:spPr>
            <c:extLst>
              <c:ext xmlns:c16="http://schemas.microsoft.com/office/drawing/2014/chart" uri="{C3380CC4-5D6E-409C-BE32-E72D297353CC}">
                <c16:uniqueId val="{00000003-5722-4B76-8E5C-BBF2A3AED23E}"/>
              </c:ext>
            </c:extLst>
          </c:dPt>
          <c:dPt>
            <c:idx val="5"/>
            <c:invertIfNegative val="0"/>
            <c:bubble3D val="0"/>
            <c:spPr>
              <a:solidFill>
                <a:srgbClr val="C00000"/>
              </a:solidFill>
              <a:ln>
                <a:solidFill>
                  <a:srgbClr val="C00000"/>
                </a:solidFill>
              </a:ln>
            </c:spPr>
            <c:extLst>
              <c:ext xmlns:c16="http://schemas.microsoft.com/office/drawing/2014/chart" uri="{C3380CC4-5D6E-409C-BE32-E72D297353CC}">
                <c16:uniqueId val="{00000005-5722-4B76-8E5C-BBF2A3AED23E}"/>
              </c:ext>
            </c:extLst>
          </c:dPt>
          <c:dPt>
            <c:idx val="7"/>
            <c:invertIfNegative val="0"/>
            <c:bubble3D val="0"/>
            <c:spPr>
              <a:solidFill>
                <a:srgbClr val="C00000"/>
              </a:solidFill>
              <a:ln>
                <a:solidFill>
                  <a:srgbClr val="C00000"/>
                </a:solidFill>
              </a:ln>
            </c:spPr>
            <c:extLst>
              <c:ext xmlns:c16="http://schemas.microsoft.com/office/drawing/2014/chart" uri="{C3380CC4-5D6E-409C-BE32-E72D297353CC}">
                <c16:uniqueId val="{00000007-5722-4B76-8E5C-BBF2A3AED23E}"/>
              </c:ext>
            </c:extLst>
          </c:dPt>
          <c:cat>
            <c:multiLvlStrRef>
              <c:f>Sheet1!$I$1:$R$2</c:f>
              <c:multiLvlStrCache>
                <c:ptCount val="10"/>
                <c:lvl>
                  <c:pt idx="0">
                    <c:v>Cost of intervention</c:v>
                  </c:pt>
                  <c:pt idx="1">
                    <c:v>Costs averted</c:v>
                  </c:pt>
                  <c:pt idx="2">
                    <c:v>Cost of intervention</c:v>
                  </c:pt>
                  <c:pt idx="3">
                    <c:v>Costs averted</c:v>
                  </c:pt>
                  <c:pt idx="4">
                    <c:v>Cost of intervention</c:v>
                  </c:pt>
                  <c:pt idx="5">
                    <c:v>Costs averted</c:v>
                  </c:pt>
                  <c:pt idx="6">
                    <c:v>Cost of intervention</c:v>
                  </c:pt>
                  <c:pt idx="7">
                    <c:v>Costs averted</c:v>
                  </c:pt>
                  <c:pt idx="8">
                    <c:v>Cost of intervention</c:v>
                  </c:pt>
                  <c:pt idx="9">
                    <c:v>Costs averted</c:v>
                  </c:pt>
                </c:lvl>
                <c:lvl>
                  <c:pt idx="0">
                    <c:v>Non USB</c:v>
                  </c:pt>
                  <c:pt idx="2">
                    <c:v>Diabetic</c:v>
                  </c:pt>
                  <c:pt idx="4">
                    <c:v>HIV positive</c:v>
                  </c:pt>
                  <c:pt idx="6">
                    <c:v>Homeless</c:v>
                  </c:pt>
                  <c:pt idx="8">
                    <c:v>Incarcerated</c:v>
                  </c:pt>
                </c:lvl>
              </c:multiLvlStrCache>
            </c:multiLvlStrRef>
          </c:cat>
          <c:val>
            <c:numRef>
              <c:f>Sheet1!$I$8:$R$8</c:f>
              <c:numCache>
                <c:formatCode>#,##0</c:formatCode>
                <c:ptCount val="10"/>
                <c:pt idx="0">
                  <c:v>739584516.42584538</c:v>
                </c:pt>
                <c:pt idx="1">
                  <c:v>279842119.95231509</c:v>
                </c:pt>
                <c:pt idx="2">
                  <c:v>425925038.90763658</c:v>
                </c:pt>
                <c:pt idx="3">
                  <c:v>95519102.752389476</c:v>
                </c:pt>
                <c:pt idx="4">
                  <c:v>19813711.420566231</c:v>
                </c:pt>
                <c:pt idx="5">
                  <c:v>19312574.098187573</c:v>
                </c:pt>
                <c:pt idx="6">
                  <c:v>45533143.657432735</c:v>
                </c:pt>
                <c:pt idx="7">
                  <c:v>11945251.383533819</c:v>
                </c:pt>
                <c:pt idx="8">
                  <c:v>22305357.057504907</c:v>
                </c:pt>
                <c:pt idx="9">
                  <c:v>7813110.2322444897</c:v>
                </c:pt>
              </c:numCache>
            </c:numRef>
          </c:val>
          <c:extLst>
            <c:ext xmlns:c16="http://schemas.microsoft.com/office/drawing/2014/chart" uri="{C3380CC4-5D6E-409C-BE32-E72D297353CC}">
              <c16:uniqueId val="{00000008-5722-4B76-8E5C-BBF2A3AED23E}"/>
            </c:ext>
          </c:extLst>
        </c:ser>
        <c:ser>
          <c:idx val="3"/>
          <c:order val="1"/>
          <c:tx>
            <c:strRef>
              <c:f>Sheet1!$D$9</c:f>
              <c:strCache>
                <c:ptCount val="1"/>
                <c:pt idx="0">
                  <c:v>LTBI Treatment</c:v>
                </c:pt>
              </c:strCache>
            </c:strRef>
          </c:tx>
          <c:spPr>
            <a:solidFill>
              <a:schemeClr val="accent1">
                <a:lumMod val="40000"/>
                <a:lumOff val="60000"/>
              </a:schemeClr>
            </a:solidFill>
            <a:ln>
              <a:solidFill>
                <a:schemeClr val="accent1"/>
              </a:solidFill>
            </a:ln>
          </c:spPr>
          <c:invertIfNegative val="0"/>
          <c:cat>
            <c:multiLvlStrRef>
              <c:f>Sheet1!$I$1:$R$2</c:f>
              <c:multiLvlStrCache>
                <c:ptCount val="10"/>
                <c:lvl>
                  <c:pt idx="0">
                    <c:v>Cost of intervention</c:v>
                  </c:pt>
                  <c:pt idx="1">
                    <c:v>Costs averted</c:v>
                  </c:pt>
                  <c:pt idx="2">
                    <c:v>Cost of intervention</c:v>
                  </c:pt>
                  <c:pt idx="3">
                    <c:v>Costs averted</c:v>
                  </c:pt>
                  <c:pt idx="4">
                    <c:v>Cost of intervention</c:v>
                  </c:pt>
                  <c:pt idx="5">
                    <c:v>Costs averted</c:v>
                  </c:pt>
                  <c:pt idx="6">
                    <c:v>Cost of intervention</c:v>
                  </c:pt>
                  <c:pt idx="7">
                    <c:v>Costs averted</c:v>
                  </c:pt>
                  <c:pt idx="8">
                    <c:v>Cost of intervention</c:v>
                  </c:pt>
                  <c:pt idx="9">
                    <c:v>Costs averted</c:v>
                  </c:pt>
                </c:lvl>
                <c:lvl>
                  <c:pt idx="0">
                    <c:v>Non USB</c:v>
                  </c:pt>
                  <c:pt idx="2">
                    <c:v>Diabetic</c:v>
                  </c:pt>
                  <c:pt idx="4">
                    <c:v>HIV positive</c:v>
                  </c:pt>
                  <c:pt idx="6">
                    <c:v>Homeless</c:v>
                  </c:pt>
                  <c:pt idx="8">
                    <c:v>Incarcerated</c:v>
                  </c:pt>
                </c:lvl>
              </c:multiLvlStrCache>
            </c:multiLvlStrRef>
          </c:cat>
          <c:val>
            <c:numRef>
              <c:f>Sheet1!$I$9:$R$9</c:f>
              <c:numCache>
                <c:formatCode>General</c:formatCode>
                <c:ptCount val="10"/>
                <c:pt idx="0" formatCode="#,##0">
                  <c:v>534824451.74906963</c:v>
                </c:pt>
                <c:pt idx="2" formatCode="#,##0">
                  <c:v>271554489.15164</c:v>
                </c:pt>
                <c:pt idx="4" formatCode="#,##0">
                  <c:v>14551242.374655427</c:v>
                </c:pt>
                <c:pt idx="6" formatCode="#,##0">
                  <c:v>62452153.848188773</c:v>
                </c:pt>
                <c:pt idx="8" formatCode="#,##0">
                  <c:v>30952575.984768376</c:v>
                </c:pt>
              </c:numCache>
            </c:numRef>
          </c:val>
          <c:extLst>
            <c:ext xmlns:c16="http://schemas.microsoft.com/office/drawing/2014/chart" uri="{C3380CC4-5D6E-409C-BE32-E72D297353CC}">
              <c16:uniqueId val="{00000009-5722-4B76-8E5C-BBF2A3AED23E}"/>
            </c:ext>
          </c:extLst>
        </c:ser>
        <c:dLbls>
          <c:showLegendKey val="0"/>
          <c:showVal val="0"/>
          <c:showCatName val="0"/>
          <c:showSerName val="0"/>
          <c:showPercent val="0"/>
          <c:showBubbleSize val="0"/>
        </c:dLbls>
        <c:gapWidth val="30"/>
        <c:overlap val="100"/>
        <c:axId val="1288985376"/>
        <c:axId val="1288985768"/>
      </c:barChart>
      <c:catAx>
        <c:axId val="1288985376"/>
        <c:scaling>
          <c:orientation val="minMax"/>
        </c:scaling>
        <c:delete val="0"/>
        <c:axPos val="b"/>
        <c:numFmt formatCode="General" sourceLinked="1"/>
        <c:majorTickMark val="out"/>
        <c:minorTickMark val="none"/>
        <c:tickLblPos val="nextTo"/>
        <c:txPr>
          <a:bodyPr/>
          <a:lstStyle/>
          <a:p>
            <a:pPr>
              <a:defRPr sz="1400"/>
            </a:pPr>
            <a:endParaRPr lang="en-US"/>
          </a:p>
        </c:txPr>
        <c:crossAx val="1288985768"/>
        <c:crosses val="autoZero"/>
        <c:auto val="1"/>
        <c:lblAlgn val="ctr"/>
        <c:lblOffset val="100"/>
        <c:noMultiLvlLbl val="0"/>
      </c:catAx>
      <c:valAx>
        <c:axId val="1288985768"/>
        <c:scaling>
          <c:orientation val="minMax"/>
        </c:scaling>
        <c:delete val="0"/>
        <c:axPos val="l"/>
        <c:majorGridlines>
          <c:spPr>
            <a:ln>
              <a:solidFill>
                <a:schemeClr val="bg1">
                  <a:lumMod val="95000"/>
                </a:schemeClr>
              </a:solidFill>
            </a:ln>
          </c:spPr>
        </c:majorGridlines>
        <c:numFmt formatCode="#,##0" sourceLinked="1"/>
        <c:majorTickMark val="out"/>
        <c:minorTickMark val="none"/>
        <c:tickLblPos val="nextTo"/>
        <c:txPr>
          <a:bodyPr/>
          <a:lstStyle/>
          <a:p>
            <a:pPr>
              <a:defRPr sz="1200"/>
            </a:pPr>
            <a:endParaRPr lang="en-US"/>
          </a:p>
        </c:txPr>
        <c:crossAx val="1288985376"/>
        <c:crosses val="autoZero"/>
        <c:crossBetween val="between"/>
        <c:dispUnits>
          <c:builtInUnit val="millions"/>
        </c:dispUnits>
      </c:valAx>
    </c:plotArea>
    <c:legend>
      <c:legendPos val="b"/>
      <c:layout>
        <c:manualLayout>
          <c:xMode val="edge"/>
          <c:yMode val="edge"/>
          <c:x val="0.22234810610753822"/>
          <c:y val="0.91141592253317094"/>
          <c:w val="0.58267613957067022"/>
          <c:h val="6.4163499025341131E-2"/>
        </c:manualLayout>
      </c:layout>
      <c:overlay val="0"/>
      <c:txPr>
        <a:bodyPr/>
        <a:lstStyle/>
        <a:p>
          <a:pPr>
            <a:defRPr sz="1600"/>
          </a:pPr>
          <a:endParaRPr lang="en-US"/>
        </a:p>
      </c:txPr>
    </c:legend>
    <c:plotVisOnly val="1"/>
    <c:dispBlanksAs val="gap"/>
    <c:showDLblsOverMax val="0"/>
  </c:chart>
  <c:spPr>
    <a:solidFill>
      <a:schemeClr val="bg1"/>
    </a:solidFill>
    <a:ln>
      <a:noFill/>
    </a:ln>
  </c:spPr>
  <c:txPr>
    <a:bodyPr/>
    <a:lstStyle/>
    <a:p>
      <a:pPr>
        <a:defRPr sz="1100">
          <a:latin typeface="+mn-lt"/>
          <a:cs typeface="Times New Roman" pitchFamily="18" charset="0"/>
        </a:defRPr>
      </a:pPr>
      <a:endParaRPr lang="en-US"/>
    </a:p>
  </c:txPr>
  <c:externalData r:id="rId2">
    <c:autoUpdate val="0"/>
  </c:externalData>
  <c:userShapes r:id="rId3"/>
</c:chartSpace>
</file>

<file path=ppt/charts/colors1.xml><?xml version="1.0" encoding="utf-8"?>
<cs:colorStyle xmlns:cs="http://schemas.microsoft.com/office/drawing/2012/chartStyle" xmlns:a="http://schemas.openxmlformats.org/drawingml/2006/main" meth="withinLinear" id="19">
  <a:schemeClr val="accent6"/>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0.08624</cdr:x>
      <cdr:y>0.77334</cdr:y>
    </cdr:from>
    <cdr:to>
      <cdr:x>0.15316</cdr:x>
      <cdr:y>0.82449</cdr:y>
    </cdr:to>
    <cdr:sp macro="" textlink="">
      <cdr:nvSpPr>
        <cdr:cNvPr id="2" name="Rectangle 1">
          <a:extLst xmlns:a="http://schemas.openxmlformats.org/drawingml/2006/main">
            <a:ext uri="{FF2B5EF4-FFF2-40B4-BE49-F238E27FC236}">
              <a16:creationId xmlns:a16="http://schemas.microsoft.com/office/drawing/2014/main" id="{DF5C7064-AD57-428C-905B-03820B43F56E}"/>
            </a:ext>
          </a:extLst>
        </cdr:cNvPr>
        <cdr:cNvSpPr/>
      </cdr:nvSpPr>
      <cdr:spPr>
        <a:xfrm xmlns:a="http://schemas.openxmlformats.org/drawingml/2006/main">
          <a:off x="1037445" y="3874542"/>
          <a:ext cx="805057" cy="256271"/>
        </a:xfrm>
        <a:prstGeom xmlns:a="http://schemas.openxmlformats.org/drawingml/2006/main" prst="rect">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dirty="0">
              <a:solidFill>
                <a:srgbClr val="C00000"/>
              </a:solidFill>
            </a:rPr>
            <a:t>Tested</a:t>
          </a:r>
        </a:p>
      </cdr:txBody>
    </cdr:sp>
  </cdr:relSizeAnchor>
  <cdr:relSizeAnchor xmlns:cdr="http://schemas.openxmlformats.org/drawingml/2006/chartDrawing">
    <cdr:from>
      <cdr:x>0.14361</cdr:x>
      <cdr:y>0.77334</cdr:y>
    </cdr:from>
    <cdr:to>
      <cdr:x>0.20571</cdr:x>
      <cdr:y>0.85225</cdr:y>
    </cdr:to>
    <cdr:sp macro="" textlink="">
      <cdr:nvSpPr>
        <cdr:cNvPr id="3" name="Rectangle 2">
          <a:extLst xmlns:a="http://schemas.openxmlformats.org/drawingml/2006/main">
            <a:ext uri="{FF2B5EF4-FFF2-40B4-BE49-F238E27FC236}">
              <a16:creationId xmlns:a16="http://schemas.microsoft.com/office/drawing/2014/main" id="{F20FC457-A8BF-4E8A-8752-4814A9F0E8EB}"/>
            </a:ext>
          </a:extLst>
        </cdr:cNvPr>
        <cdr:cNvSpPr/>
      </cdr:nvSpPr>
      <cdr:spPr>
        <a:xfrm xmlns:a="http://schemas.openxmlformats.org/drawingml/2006/main">
          <a:off x="1727671" y="3874542"/>
          <a:ext cx="747012" cy="395371"/>
        </a:xfrm>
        <a:prstGeom xmlns:a="http://schemas.openxmlformats.org/drawingml/2006/main" prst="rect">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dirty="0">
              <a:solidFill>
                <a:schemeClr val="tx1"/>
              </a:solidFill>
            </a:rPr>
            <a:t>Tested</a:t>
          </a:r>
        </a:p>
        <a:p xmlns:a="http://schemas.openxmlformats.org/drawingml/2006/main">
          <a:r>
            <a:rPr lang="en-US" dirty="0">
              <a:solidFill>
                <a:schemeClr val="tx1"/>
              </a:solidFill>
            </a:rPr>
            <a:t>positive</a:t>
          </a:r>
        </a:p>
      </cdr:txBody>
    </cdr:sp>
  </cdr:relSizeAnchor>
  <cdr:relSizeAnchor xmlns:cdr="http://schemas.openxmlformats.org/drawingml/2006/chartDrawing">
    <cdr:from>
      <cdr:x>0.19638</cdr:x>
      <cdr:y>0.77375</cdr:y>
    </cdr:from>
    <cdr:to>
      <cdr:x>0.25499</cdr:x>
      <cdr:y>0.85266</cdr:y>
    </cdr:to>
    <cdr:sp macro="" textlink="">
      <cdr:nvSpPr>
        <cdr:cNvPr id="4" name="Rectangle 3">
          <a:extLst xmlns:a="http://schemas.openxmlformats.org/drawingml/2006/main">
            <a:ext uri="{FF2B5EF4-FFF2-40B4-BE49-F238E27FC236}">
              <a16:creationId xmlns:a16="http://schemas.microsoft.com/office/drawing/2014/main" id="{09A3568B-61AF-4467-A5B0-91816F332309}"/>
            </a:ext>
          </a:extLst>
        </cdr:cNvPr>
        <cdr:cNvSpPr/>
      </cdr:nvSpPr>
      <cdr:spPr>
        <a:xfrm xmlns:a="http://schemas.openxmlformats.org/drawingml/2006/main">
          <a:off x="2362518" y="3876586"/>
          <a:ext cx="705010" cy="395371"/>
        </a:xfrm>
        <a:prstGeom xmlns:a="http://schemas.openxmlformats.org/drawingml/2006/main" prst="rect">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dirty="0">
              <a:solidFill>
                <a:schemeClr val="tx1"/>
              </a:solidFill>
            </a:rPr>
            <a:t>Treated</a:t>
          </a:r>
        </a:p>
      </cdr:txBody>
    </cdr:sp>
  </cdr:relSizeAnchor>
  <cdr:relSizeAnchor xmlns:cdr="http://schemas.openxmlformats.org/drawingml/2006/chartDrawing">
    <cdr:from>
      <cdr:x>0.26642</cdr:x>
      <cdr:y>0.77139</cdr:y>
    </cdr:from>
    <cdr:to>
      <cdr:x>0.33334</cdr:x>
      <cdr:y>0.82254</cdr:y>
    </cdr:to>
    <cdr:sp macro="" textlink="">
      <cdr:nvSpPr>
        <cdr:cNvPr id="5" name="Rectangle 4">
          <a:extLst xmlns:a="http://schemas.openxmlformats.org/drawingml/2006/main">
            <a:ext uri="{FF2B5EF4-FFF2-40B4-BE49-F238E27FC236}">
              <a16:creationId xmlns:a16="http://schemas.microsoft.com/office/drawing/2014/main" id="{99E3533A-7C7B-4192-AF7A-5BCB54961BBE}"/>
            </a:ext>
          </a:extLst>
        </cdr:cNvPr>
        <cdr:cNvSpPr/>
      </cdr:nvSpPr>
      <cdr:spPr>
        <a:xfrm xmlns:a="http://schemas.openxmlformats.org/drawingml/2006/main">
          <a:off x="3205005" y="3864779"/>
          <a:ext cx="805057" cy="256271"/>
        </a:xfrm>
        <a:prstGeom xmlns:a="http://schemas.openxmlformats.org/drawingml/2006/main" prst="rect">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dirty="0">
              <a:solidFill>
                <a:srgbClr val="C00000"/>
              </a:solidFill>
            </a:rPr>
            <a:t>Tested</a:t>
          </a:r>
        </a:p>
      </cdr:txBody>
    </cdr:sp>
  </cdr:relSizeAnchor>
  <cdr:relSizeAnchor xmlns:cdr="http://schemas.openxmlformats.org/drawingml/2006/chartDrawing">
    <cdr:from>
      <cdr:x>0.32379</cdr:x>
      <cdr:y>0.77139</cdr:y>
    </cdr:from>
    <cdr:to>
      <cdr:x>0.38589</cdr:x>
      <cdr:y>0.8503</cdr:y>
    </cdr:to>
    <cdr:sp macro="" textlink="">
      <cdr:nvSpPr>
        <cdr:cNvPr id="6" name="Rectangle 5">
          <a:extLst xmlns:a="http://schemas.openxmlformats.org/drawingml/2006/main">
            <a:ext uri="{FF2B5EF4-FFF2-40B4-BE49-F238E27FC236}">
              <a16:creationId xmlns:a16="http://schemas.microsoft.com/office/drawing/2014/main" id="{96181EC5-875C-45D0-8455-17935F106749}"/>
            </a:ext>
          </a:extLst>
        </cdr:cNvPr>
        <cdr:cNvSpPr/>
      </cdr:nvSpPr>
      <cdr:spPr>
        <a:xfrm xmlns:a="http://schemas.openxmlformats.org/drawingml/2006/main">
          <a:off x="3895231" y="3864779"/>
          <a:ext cx="747012" cy="395371"/>
        </a:xfrm>
        <a:prstGeom xmlns:a="http://schemas.openxmlformats.org/drawingml/2006/main" prst="rect">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dirty="0">
              <a:solidFill>
                <a:schemeClr val="tx1"/>
              </a:solidFill>
            </a:rPr>
            <a:t>Tested</a:t>
          </a:r>
        </a:p>
        <a:p xmlns:a="http://schemas.openxmlformats.org/drawingml/2006/main">
          <a:r>
            <a:rPr lang="en-US" dirty="0">
              <a:solidFill>
                <a:schemeClr val="tx1"/>
              </a:solidFill>
            </a:rPr>
            <a:t>positive</a:t>
          </a:r>
        </a:p>
      </cdr:txBody>
    </cdr:sp>
  </cdr:relSizeAnchor>
  <cdr:relSizeAnchor xmlns:cdr="http://schemas.openxmlformats.org/drawingml/2006/chartDrawing">
    <cdr:from>
      <cdr:x>0.37656</cdr:x>
      <cdr:y>0.7718</cdr:y>
    </cdr:from>
    <cdr:to>
      <cdr:x>0.43517</cdr:x>
      <cdr:y>0.85071</cdr:y>
    </cdr:to>
    <cdr:sp macro="" textlink="">
      <cdr:nvSpPr>
        <cdr:cNvPr id="7" name="Rectangle 6">
          <a:extLst xmlns:a="http://schemas.openxmlformats.org/drawingml/2006/main">
            <a:ext uri="{FF2B5EF4-FFF2-40B4-BE49-F238E27FC236}">
              <a16:creationId xmlns:a16="http://schemas.microsoft.com/office/drawing/2014/main" id="{5E3AFD04-243E-43E9-8A7E-E9989C2F2D3F}"/>
            </a:ext>
          </a:extLst>
        </cdr:cNvPr>
        <cdr:cNvSpPr/>
      </cdr:nvSpPr>
      <cdr:spPr>
        <a:xfrm xmlns:a="http://schemas.openxmlformats.org/drawingml/2006/main">
          <a:off x="4530078" y="3866823"/>
          <a:ext cx="705010" cy="395371"/>
        </a:xfrm>
        <a:prstGeom xmlns:a="http://schemas.openxmlformats.org/drawingml/2006/main" prst="rect">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dirty="0">
              <a:solidFill>
                <a:schemeClr val="tx1"/>
              </a:solidFill>
            </a:rPr>
            <a:t>Treated</a:t>
          </a:r>
        </a:p>
      </cdr:txBody>
    </cdr:sp>
  </cdr:relSizeAnchor>
  <cdr:relSizeAnchor xmlns:cdr="http://schemas.openxmlformats.org/drawingml/2006/chartDrawing">
    <cdr:from>
      <cdr:x>0.44519</cdr:x>
      <cdr:y>0.77159</cdr:y>
    </cdr:from>
    <cdr:to>
      <cdr:x>0.51211</cdr:x>
      <cdr:y>0.82274</cdr:y>
    </cdr:to>
    <cdr:sp macro="" textlink="">
      <cdr:nvSpPr>
        <cdr:cNvPr id="8" name="Rectangle 7">
          <a:extLst xmlns:a="http://schemas.openxmlformats.org/drawingml/2006/main">
            <a:ext uri="{FF2B5EF4-FFF2-40B4-BE49-F238E27FC236}">
              <a16:creationId xmlns:a16="http://schemas.microsoft.com/office/drawing/2014/main" id="{99E3533A-7C7B-4192-AF7A-5BCB54961BBE}"/>
            </a:ext>
          </a:extLst>
        </cdr:cNvPr>
        <cdr:cNvSpPr/>
      </cdr:nvSpPr>
      <cdr:spPr>
        <a:xfrm xmlns:a="http://schemas.openxmlformats.org/drawingml/2006/main">
          <a:off x="5355722" y="3865801"/>
          <a:ext cx="805057" cy="256271"/>
        </a:xfrm>
        <a:prstGeom xmlns:a="http://schemas.openxmlformats.org/drawingml/2006/main" prst="rect">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dirty="0">
              <a:solidFill>
                <a:srgbClr val="C00000"/>
              </a:solidFill>
            </a:rPr>
            <a:t>Tested</a:t>
          </a:r>
        </a:p>
      </cdr:txBody>
    </cdr:sp>
  </cdr:relSizeAnchor>
  <cdr:relSizeAnchor xmlns:cdr="http://schemas.openxmlformats.org/drawingml/2006/chartDrawing">
    <cdr:from>
      <cdr:x>0.50257</cdr:x>
      <cdr:y>0.77159</cdr:y>
    </cdr:from>
    <cdr:to>
      <cdr:x>0.56466</cdr:x>
      <cdr:y>0.85051</cdr:y>
    </cdr:to>
    <cdr:sp macro="" textlink="">
      <cdr:nvSpPr>
        <cdr:cNvPr id="9" name="Rectangle 8">
          <a:extLst xmlns:a="http://schemas.openxmlformats.org/drawingml/2006/main">
            <a:ext uri="{FF2B5EF4-FFF2-40B4-BE49-F238E27FC236}">
              <a16:creationId xmlns:a16="http://schemas.microsoft.com/office/drawing/2014/main" id="{96181EC5-875C-45D0-8455-17935F106749}"/>
            </a:ext>
          </a:extLst>
        </cdr:cNvPr>
        <cdr:cNvSpPr/>
      </cdr:nvSpPr>
      <cdr:spPr>
        <a:xfrm xmlns:a="http://schemas.openxmlformats.org/drawingml/2006/main">
          <a:off x="6045948" y="3865801"/>
          <a:ext cx="747012" cy="395371"/>
        </a:xfrm>
        <a:prstGeom xmlns:a="http://schemas.openxmlformats.org/drawingml/2006/main" prst="rect">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dirty="0">
              <a:solidFill>
                <a:schemeClr val="tx1"/>
              </a:solidFill>
            </a:rPr>
            <a:t>Tested</a:t>
          </a:r>
        </a:p>
        <a:p xmlns:a="http://schemas.openxmlformats.org/drawingml/2006/main">
          <a:r>
            <a:rPr lang="en-US" dirty="0">
              <a:solidFill>
                <a:schemeClr val="tx1"/>
              </a:solidFill>
            </a:rPr>
            <a:t>positive</a:t>
          </a:r>
        </a:p>
      </cdr:txBody>
    </cdr:sp>
  </cdr:relSizeAnchor>
  <cdr:relSizeAnchor xmlns:cdr="http://schemas.openxmlformats.org/drawingml/2006/chartDrawing">
    <cdr:from>
      <cdr:x>0.55534</cdr:x>
      <cdr:y>0.772</cdr:y>
    </cdr:from>
    <cdr:to>
      <cdr:x>0.61394</cdr:x>
      <cdr:y>0.85092</cdr:y>
    </cdr:to>
    <cdr:sp macro="" textlink="">
      <cdr:nvSpPr>
        <cdr:cNvPr id="10" name="Rectangle 9">
          <a:extLst xmlns:a="http://schemas.openxmlformats.org/drawingml/2006/main">
            <a:ext uri="{FF2B5EF4-FFF2-40B4-BE49-F238E27FC236}">
              <a16:creationId xmlns:a16="http://schemas.microsoft.com/office/drawing/2014/main" id="{5E3AFD04-243E-43E9-8A7E-E9989C2F2D3F}"/>
            </a:ext>
          </a:extLst>
        </cdr:cNvPr>
        <cdr:cNvSpPr/>
      </cdr:nvSpPr>
      <cdr:spPr>
        <a:xfrm xmlns:a="http://schemas.openxmlformats.org/drawingml/2006/main">
          <a:off x="6680795" y="3867845"/>
          <a:ext cx="705010" cy="395371"/>
        </a:xfrm>
        <a:prstGeom xmlns:a="http://schemas.openxmlformats.org/drawingml/2006/main" prst="rect">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dirty="0">
              <a:solidFill>
                <a:schemeClr val="tx1"/>
              </a:solidFill>
            </a:rPr>
            <a:t>Treated</a:t>
          </a:r>
        </a:p>
      </cdr:txBody>
    </cdr:sp>
  </cdr:relSizeAnchor>
  <cdr:relSizeAnchor xmlns:cdr="http://schemas.openxmlformats.org/drawingml/2006/chartDrawing">
    <cdr:from>
      <cdr:x>0.62346</cdr:x>
      <cdr:y>0.76983</cdr:y>
    </cdr:from>
    <cdr:to>
      <cdr:x>0.69038</cdr:x>
      <cdr:y>0.82098</cdr:y>
    </cdr:to>
    <cdr:sp macro="" textlink="">
      <cdr:nvSpPr>
        <cdr:cNvPr id="11" name="Rectangle 10">
          <a:extLst xmlns:a="http://schemas.openxmlformats.org/drawingml/2006/main">
            <a:ext uri="{FF2B5EF4-FFF2-40B4-BE49-F238E27FC236}">
              <a16:creationId xmlns:a16="http://schemas.microsoft.com/office/drawing/2014/main" id="{99E3533A-7C7B-4192-AF7A-5BCB54961BBE}"/>
            </a:ext>
          </a:extLst>
        </cdr:cNvPr>
        <cdr:cNvSpPr/>
      </cdr:nvSpPr>
      <cdr:spPr>
        <a:xfrm xmlns:a="http://schemas.openxmlformats.org/drawingml/2006/main">
          <a:off x="7500214" y="3856970"/>
          <a:ext cx="805057" cy="256271"/>
        </a:xfrm>
        <a:prstGeom xmlns:a="http://schemas.openxmlformats.org/drawingml/2006/main" prst="rect">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dirty="0">
              <a:solidFill>
                <a:srgbClr val="C00000"/>
              </a:solidFill>
            </a:rPr>
            <a:t>Tested</a:t>
          </a:r>
        </a:p>
      </cdr:txBody>
    </cdr:sp>
  </cdr:relSizeAnchor>
  <cdr:relSizeAnchor xmlns:cdr="http://schemas.openxmlformats.org/drawingml/2006/chartDrawing">
    <cdr:from>
      <cdr:x>0.68083</cdr:x>
      <cdr:y>0.76983</cdr:y>
    </cdr:from>
    <cdr:to>
      <cdr:x>0.74293</cdr:x>
      <cdr:y>0.84875</cdr:y>
    </cdr:to>
    <cdr:sp macro="" textlink="">
      <cdr:nvSpPr>
        <cdr:cNvPr id="12" name="Rectangle 11">
          <a:extLst xmlns:a="http://schemas.openxmlformats.org/drawingml/2006/main">
            <a:ext uri="{FF2B5EF4-FFF2-40B4-BE49-F238E27FC236}">
              <a16:creationId xmlns:a16="http://schemas.microsoft.com/office/drawing/2014/main" id="{96181EC5-875C-45D0-8455-17935F106749}"/>
            </a:ext>
          </a:extLst>
        </cdr:cNvPr>
        <cdr:cNvSpPr/>
      </cdr:nvSpPr>
      <cdr:spPr>
        <a:xfrm xmlns:a="http://schemas.openxmlformats.org/drawingml/2006/main">
          <a:off x="8190440" y="3856970"/>
          <a:ext cx="747012" cy="395371"/>
        </a:xfrm>
        <a:prstGeom xmlns:a="http://schemas.openxmlformats.org/drawingml/2006/main" prst="rect">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dirty="0">
              <a:solidFill>
                <a:schemeClr val="tx1"/>
              </a:solidFill>
            </a:rPr>
            <a:t>Tested</a:t>
          </a:r>
        </a:p>
        <a:p xmlns:a="http://schemas.openxmlformats.org/drawingml/2006/main">
          <a:r>
            <a:rPr lang="en-US" dirty="0">
              <a:solidFill>
                <a:schemeClr val="tx1"/>
              </a:solidFill>
            </a:rPr>
            <a:t>positive</a:t>
          </a:r>
        </a:p>
      </cdr:txBody>
    </cdr:sp>
  </cdr:relSizeAnchor>
  <cdr:relSizeAnchor xmlns:cdr="http://schemas.openxmlformats.org/drawingml/2006/chartDrawing">
    <cdr:from>
      <cdr:x>0.7336</cdr:x>
      <cdr:y>0.77024</cdr:y>
    </cdr:from>
    <cdr:to>
      <cdr:x>0.79221</cdr:x>
      <cdr:y>0.84915</cdr:y>
    </cdr:to>
    <cdr:sp macro="" textlink="">
      <cdr:nvSpPr>
        <cdr:cNvPr id="13" name="Rectangle 12">
          <a:extLst xmlns:a="http://schemas.openxmlformats.org/drawingml/2006/main">
            <a:ext uri="{FF2B5EF4-FFF2-40B4-BE49-F238E27FC236}">
              <a16:creationId xmlns:a16="http://schemas.microsoft.com/office/drawing/2014/main" id="{5E3AFD04-243E-43E9-8A7E-E9989C2F2D3F}"/>
            </a:ext>
          </a:extLst>
        </cdr:cNvPr>
        <cdr:cNvSpPr/>
      </cdr:nvSpPr>
      <cdr:spPr>
        <a:xfrm xmlns:a="http://schemas.openxmlformats.org/drawingml/2006/main">
          <a:off x="8825287" y="3859014"/>
          <a:ext cx="705010" cy="395371"/>
        </a:xfrm>
        <a:prstGeom xmlns:a="http://schemas.openxmlformats.org/drawingml/2006/main" prst="rect">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dirty="0">
              <a:solidFill>
                <a:schemeClr val="tx1"/>
              </a:solidFill>
            </a:rPr>
            <a:t>Treated</a:t>
          </a:r>
        </a:p>
      </cdr:txBody>
    </cdr:sp>
  </cdr:relSizeAnchor>
  <cdr:relSizeAnchor xmlns:cdr="http://schemas.openxmlformats.org/drawingml/2006/chartDrawing">
    <cdr:from>
      <cdr:x>0.80552</cdr:x>
      <cdr:y>0.77119</cdr:y>
    </cdr:from>
    <cdr:to>
      <cdr:x>0.87244</cdr:x>
      <cdr:y>0.82234</cdr:y>
    </cdr:to>
    <cdr:sp macro="" textlink="">
      <cdr:nvSpPr>
        <cdr:cNvPr id="14" name="Rectangle 13">
          <a:extLst xmlns:a="http://schemas.openxmlformats.org/drawingml/2006/main">
            <a:ext uri="{FF2B5EF4-FFF2-40B4-BE49-F238E27FC236}">
              <a16:creationId xmlns:a16="http://schemas.microsoft.com/office/drawing/2014/main" id="{99E3533A-7C7B-4192-AF7A-5BCB54961BBE}"/>
            </a:ext>
          </a:extLst>
        </cdr:cNvPr>
        <cdr:cNvSpPr/>
      </cdr:nvSpPr>
      <cdr:spPr>
        <a:xfrm xmlns:a="http://schemas.openxmlformats.org/drawingml/2006/main">
          <a:off x="9690435" y="3863757"/>
          <a:ext cx="805057" cy="256271"/>
        </a:xfrm>
        <a:prstGeom xmlns:a="http://schemas.openxmlformats.org/drawingml/2006/main" prst="rect">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dirty="0">
              <a:solidFill>
                <a:srgbClr val="C00000"/>
              </a:solidFill>
            </a:rPr>
            <a:t>Tested</a:t>
          </a:r>
        </a:p>
      </cdr:txBody>
    </cdr:sp>
  </cdr:relSizeAnchor>
  <cdr:relSizeAnchor xmlns:cdr="http://schemas.openxmlformats.org/drawingml/2006/chartDrawing">
    <cdr:from>
      <cdr:x>0.86289</cdr:x>
      <cdr:y>0.77119</cdr:y>
    </cdr:from>
    <cdr:to>
      <cdr:x>0.92499</cdr:x>
      <cdr:y>0.8501</cdr:y>
    </cdr:to>
    <cdr:sp macro="" textlink="">
      <cdr:nvSpPr>
        <cdr:cNvPr id="15" name="Rectangle 14">
          <a:extLst xmlns:a="http://schemas.openxmlformats.org/drawingml/2006/main">
            <a:ext uri="{FF2B5EF4-FFF2-40B4-BE49-F238E27FC236}">
              <a16:creationId xmlns:a16="http://schemas.microsoft.com/office/drawing/2014/main" id="{96181EC5-875C-45D0-8455-17935F106749}"/>
            </a:ext>
          </a:extLst>
        </cdr:cNvPr>
        <cdr:cNvSpPr/>
      </cdr:nvSpPr>
      <cdr:spPr>
        <a:xfrm xmlns:a="http://schemas.openxmlformats.org/drawingml/2006/main">
          <a:off x="10380661" y="3863757"/>
          <a:ext cx="747012" cy="395371"/>
        </a:xfrm>
        <a:prstGeom xmlns:a="http://schemas.openxmlformats.org/drawingml/2006/main" prst="rect">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dirty="0">
              <a:solidFill>
                <a:schemeClr val="tx1"/>
              </a:solidFill>
            </a:rPr>
            <a:t>Tested</a:t>
          </a:r>
        </a:p>
        <a:p xmlns:a="http://schemas.openxmlformats.org/drawingml/2006/main">
          <a:r>
            <a:rPr lang="en-US" dirty="0">
              <a:solidFill>
                <a:schemeClr val="tx1"/>
              </a:solidFill>
            </a:rPr>
            <a:t>positive</a:t>
          </a:r>
        </a:p>
      </cdr:txBody>
    </cdr:sp>
  </cdr:relSizeAnchor>
  <cdr:relSizeAnchor xmlns:cdr="http://schemas.openxmlformats.org/drawingml/2006/chartDrawing">
    <cdr:from>
      <cdr:x>0.91566</cdr:x>
      <cdr:y>0.77159</cdr:y>
    </cdr:from>
    <cdr:to>
      <cdr:x>0.97427</cdr:x>
      <cdr:y>0.85051</cdr:y>
    </cdr:to>
    <cdr:sp macro="" textlink="">
      <cdr:nvSpPr>
        <cdr:cNvPr id="16" name="Rectangle 15">
          <a:extLst xmlns:a="http://schemas.openxmlformats.org/drawingml/2006/main">
            <a:ext uri="{FF2B5EF4-FFF2-40B4-BE49-F238E27FC236}">
              <a16:creationId xmlns:a16="http://schemas.microsoft.com/office/drawing/2014/main" id="{5E3AFD04-243E-43E9-8A7E-E9989C2F2D3F}"/>
            </a:ext>
          </a:extLst>
        </cdr:cNvPr>
        <cdr:cNvSpPr/>
      </cdr:nvSpPr>
      <cdr:spPr>
        <a:xfrm xmlns:a="http://schemas.openxmlformats.org/drawingml/2006/main">
          <a:off x="11015508" y="3865801"/>
          <a:ext cx="705010" cy="395371"/>
        </a:xfrm>
        <a:prstGeom xmlns:a="http://schemas.openxmlformats.org/drawingml/2006/main" prst="rect">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dirty="0">
              <a:solidFill>
                <a:schemeClr val="tx1"/>
              </a:solidFill>
            </a:rPr>
            <a:t>Treated</a:t>
          </a:r>
        </a:p>
      </cdr:txBody>
    </cdr:sp>
  </cdr:relSizeAnchor>
  <cdr:relSizeAnchor xmlns:cdr="http://schemas.openxmlformats.org/drawingml/2006/chartDrawing">
    <cdr:from>
      <cdr:x>0</cdr:x>
      <cdr:y>0</cdr:y>
    </cdr:from>
    <cdr:to>
      <cdr:x>0.09153</cdr:x>
      <cdr:y>0.11907</cdr:y>
    </cdr:to>
    <cdr:sp macro="" textlink="">
      <cdr:nvSpPr>
        <cdr:cNvPr id="17" name="TextBox 16">
          <a:extLst xmlns:a="http://schemas.openxmlformats.org/drawingml/2006/main">
            <a:ext uri="{FF2B5EF4-FFF2-40B4-BE49-F238E27FC236}">
              <a16:creationId xmlns:a16="http://schemas.microsoft.com/office/drawing/2014/main" id="{2350D644-9A28-441D-ACC9-37DE868CBCEE}"/>
            </a:ext>
          </a:extLst>
        </cdr:cNvPr>
        <cdr:cNvSpPr txBox="1"/>
      </cdr:nvSpPr>
      <cdr:spPr>
        <a:xfrm xmlns:a="http://schemas.openxmlformats.org/drawingml/2006/main">
          <a:off x="0" y="0"/>
          <a:ext cx="1101076" cy="59654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200" dirty="0">
              <a:solidFill>
                <a:schemeClr val="tx1">
                  <a:lumMod val="75000"/>
                  <a:lumOff val="25000"/>
                </a:schemeClr>
              </a:solidFill>
            </a:rPr>
            <a:t>Number of persons</a:t>
          </a:r>
        </a:p>
      </cdr:txBody>
    </cdr:sp>
  </cdr:relSizeAnchor>
</c:userShapes>
</file>

<file path=ppt/drawings/drawing2.xml><?xml version="1.0" encoding="utf-8"?>
<c:userShapes xmlns:c="http://schemas.openxmlformats.org/drawingml/2006/chart">
  <cdr:relSizeAnchor xmlns:cdr="http://schemas.openxmlformats.org/drawingml/2006/chartDrawing">
    <cdr:from>
      <cdr:x>0.04176</cdr:x>
      <cdr:y>0.01811</cdr:y>
    </cdr:from>
    <cdr:to>
      <cdr:x>0.37128</cdr:x>
      <cdr:y>0.07103</cdr:y>
    </cdr:to>
    <cdr:sp macro="" textlink="">
      <cdr:nvSpPr>
        <cdr:cNvPr id="2" name="TextBox 1"/>
        <cdr:cNvSpPr txBox="1"/>
      </cdr:nvSpPr>
      <cdr:spPr>
        <a:xfrm xmlns:a="http://schemas.openxmlformats.org/drawingml/2006/main">
          <a:off x="471122" y="84332"/>
          <a:ext cx="3717525" cy="246382"/>
        </a:xfrm>
        <a:prstGeom xmlns:a="http://schemas.openxmlformats.org/drawingml/2006/main" prst="rect">
          <a:avLst/>
        </a:prstGeom>
      </cdr:spPr>
      <cdr:txBody>
        <a:bodyPr xmlns:a="http://schemas.openxmlformats.org/drawingml/2006/main" vertOverflow="clip" wrap="square" lIns="0" tIns="0" rIns="0" bIns="0" rtlCol="0" anchor="ctr"/>
        <a:lstStyle xmlns:a="http://schemas.openxmlformats.org/drawingml/2006/main"/>
        <a:p xmlns:a="http://schemas.openxmlformats.org/drawingml/2006/main">
          <a:r>
            <a:rPr lang="en-GB" sz="1400" b="0" dirty="0">
              <a:latin typeface="+mn-lt"/>
              <a:cs typeface="Times New Roman" pitchFamily="18" charset="0"/>
            </a:rPr>
            <a:t>Cost ($M</a:t>
          </a:r>
          <a:r>
            <a:rPr lang="en-GB" sz="1400" b="0" baseline="0" dirty="0">
              <a:latin typeface="+mn-lt"/>
              <a:cs typeface="Times New Roman" pitchFamily="18" charset="0"/>
            </a:rPr>
            <a:t>)</a:t>
          </a:r>
          <a:endParaRPr lang="en-GB" sz="1400" b="0" dirty="0">
            <a:latin typeface="+mn-lt"/>
            <a:cs typeface="Times New Roman" pitchFamily="18"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0.05517</cdr:x>
      <cdr:y>0.02351</cdr:y>
    </cdr:from>
    <cdr:to>
      <cdr:x>0.38469</cdr:x>
      <cdr:y>0.07643</cdr:y>
    </cdr:to>
    <cdr:sp macro="" textlink="">
      <cdr:nvSpPr>
        <cdr:cNvPr id="2" name="TextBox 1"/>
        <cdr:cNvSpPr txBox="1"/>
      </cdr:nvSpPr>
      <cdr:spPr>
        <a:xfrm xmlns:a="http://schemas.openxmlformats.org/drawingml/2006/main">
          <a:off x="712871" y="119759"/>
          <a:ext cx="4257841" cy="269602"/>
        </a:xfrm>
        <a:prstGeom xmlns:a="http://schemas.openxmlformats.org/drawingml/2006/main" prst="rect">
          <a:avLst/>
        </a:prstGeom>
      </cdr:spPr>
      <cdr:txBody>
        <a:bodyPr xmlns:a="http://schemas.openxmlformats.org/drawingml/2006/main" vertOverflow="clip" wrap="square" lIns="0" tIns="0" rIns="0" bIns="0" rtlCol="0" anchor="ctr"/>
        <a:lstStyle xmlns:a="http://schemas.openxmlformats.org/drawingml/2006/main"/>
        <a:p xmlns:a="http://schemas.openxmlformats.org/drawingml/2006/main">
          <a:r>
            <a:rPr lang="en-GB" sz="1400" b="0">
              <a:latin typeface="+mn-lt"/>
              <a:cs typeface="Times New Roman" pitchFamily="18" charset="0"/>
            </a:rPr>
            <a:t>Cost ($M</a:t>
          </a:r>
          <a:r>
            <a:rPr lang="en-GB" sz="1400" b="0" baseline="0">
              <a:latin typeface="+mn-lt"/>
              <a:cs typeface="Times New Roman" pitchFamily="18" charset="0"/>
            </a:rPr>
            <a:t>)</a:t>
          </a:r>
          <a:endParaRPr lang="en-GB" sz="1400" b="0">
            <a:latin typeface="+mn-lt"/>
            <a:cs typeface="Times New Roman" pitchFamily="18" charset="0"/>
          </a:endParaRPr>
        </a:p>
      </cdr:txBody>
    </cdr:sp>
  </cdr:relSizeAnchor>
  <cdr:relSizeAnchor xmlns:cdr="http://schemas.openxmlformats.org/drawingml/2006/chartDrawing">
    <cdr:from>
      <cdr:x>0.05517</cdr:x>
      <cdr:y>0.02351</cdr:y>
    </cdr:from>
    <cdr:to>
      <cdr:x>0.38469</cdr:x>
      <cdr:y>0.07643</cdr:y>
    </cdr:to>
    <cdr:sp macro="" textlink="">
      <cdr:nvSpPr>
        <cdr:cNvPr id="3" name="TextBox 1">
          <a:extLst xmlns:a="http://schemas.openxmlformats.org/drawingml/2006/main">
            <a:ext uri="{FF2B5EF4-FFF2-40B4-BE49-F238E27FC236}">
              <a16:creationId xmlns:a16="http://schemas.microsoft.com/office/drawing/2014/main" id="{DE1129C3-E020-45EF-BBC3-F5D68EB61E45}"/>
            </a:ext>
          </a:extLst>
        </cdr:cNvPr>
        <cdr:cNvSpPr txBox="1"/>
      </cdr:nvSpPr>
      <cdr:spPr>
        <a:xfrm xmlns:a="http://schemas.openxmlformats.org/drawingml/2006/main">
          <a:off x="712871" y="119759"/>
          <a:ext cx="4257841" cy="269602"/>
        </a:xfrm>
        <a:prstGeom xmlns:a="http://schemas.openxmlformats.org/drawingml/2006/main" prst="rect">
          <a:avLst/>
        </a:prstGeom>
      </cdr:spPr>
      <cdr:txBody>
        <a:bodyPr xmlns:a="http://schemas.openxmlformats.org/drawingml/2006/main" vertOverflow="clip" wrap="square" lIns="0" tIns="0" rIns="0" bIns="0" rtlCol="0" anchor="ctr"/>
        <a:lstStyle xmlns:a="http://schemas.openxmlformats.org/drawingml/2006/main"/>
        <a:p xmlns:a="http://schemas.openxmlformats.org/drawingml/2006/main">
          <a:r>
            <a:rPr lang="en-GB" sz="1400" b="0" dirty="0">
              <a:latin typeface="+mn-lt"/>
              <a:cs typeface="Times New Roman" pitchFamily="18" charset="0"/>
            </a:rPr>
            <a:t>Cost ($M</a:t>
          </a:r>
          <a:r>
            <a:rPr lang="en-GB" sz="1400" b="0" baseline="0" dirty="0">
              <a:latin typeface="+mn-lt"/>
              <a:cs typeface="Times New Roman" pitchFamily="18" charset="0"/>
            </a:rPr>
            <a:t>)</a:t>
          </a:r>
          <a:endParaRPr lang="en-GB" sz="1400" b="0" dirty="0">
            <a:latin typeface="+mn-lt"/>
            <a:cs typeface="Times New Roman" pitchFamily="18" charset="0"/>
          </a:endParaRPr>
        </a:p>
      </cdr:txBody>
    </cdr:sp>
  </cdr:relSizeAnchor>
  <cdr:relSizeAnchor xmlns:cdr="http://schemas.openxmlformats.org/drawingml/2006/chartDrawing">
    <cdr:from>
      <cdr:x>0.14607</cdr:x>
      <cdr:y>0.8404</cdr:y>
    </cdr:from>
    <cdr:to>
      <cdr:x>0.25453</cdr:x>
      <cdr:y>0.9095</cdr:y>
    </cdr:to>
    <cdr:sp macro="" textlink="">
      <cdr:nvSpPr>
        <cdr:cNvPr id="4" name="Rectangle 2">
          <a:extLst xmlns:a="http://schemas.openxmlformats.org/drawingml/2006/main">
            <a:ext uri="{FF2B5EF4-FFF2-40B4-BE49-F238E27FC236}">
              <a16:creationId xmlns:a16="http://schemas.microsoft.com/office/drawing/2014/main" id="{2FB8BA33-8782-4619-9E63-6824DD46A887}"/>
            </a:ext>
          </a:extLst>
        </cdr:cNvPr>
        <cdr:cNvSpPr/>
      </cdr:nvSpPr>
      <cdr:spPr>
        <a:xfrm xmlns:a="http://schemas.openxmlformats.org/drawingml/2006/main">
          <a:off x="1712588" y="3980686"/>
          <a:ext cx="1271745" cy="327305"/>
        </a:xfrm>
        <a:prstGeom xmlns:a="http://schemas.openxmlformats.org/drawingml/2006/main" prst="rect">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sz="1400" dirty="0">
              <a:solidFill>
                <a:schemeClr val="tx1"/>
              </a:solidFill>
            </a:rPr>
            <a:t>Non US born</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885F3AE0-BE2A-49EA-8A01-CFA148B1C788}" type="datetimeFigureOut">
              <a:rPr lang="en-US" smtClean="0"/>
              <a:t>10/23/2018</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254C618-3613-48C8-9D8B-488D78C62E71}" type="slidenum">
              <a:rPr lang="en-US" smtClean="0"/>
              <a:t>‹#›</a:t>
            </a:fld>
            <a:endParaRPr lang="en-US"/>
          </a:p>
        </p:txBody>
      </p:sp>
    </p:spTree>
    <p:extLst>
      <p:ext uri="{BB962C8B-B14F-4D97-AF65-F5344CB8AC3E}">
        <p14:creationId xmlns:p14="http://schemas.microsoft.com/office/powerpoint/2010/main" val="1828328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54C618-3613-48C8-9D8B-488D78C62E71}" type="slidenum">
              <a:rPr lang="en-US" smtClean="0"/>
              <a:t>3</a:t>
            </a:fld>
            <a:endParaRPr lang="en-US"/>
          </a:p>
        </p:txBody>
      </p:sp>
    </p:spTree>
    <p:extLst>
      <p:ext uri="{BB962C8B-B14F-4D97-AF65-F5344CB8AC3E}">
        <p14:creationId xmlns:p14="http://schemas.microsoft.com/office/powerpoint/2010/main" val="3667809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54C618-3613-48C8-9D8B-488D78C62E71}" type="slidenum">
              <a:rPr lang="en-US" smtClean="0"/>
              <a:t>4</a:t>
            </a:fld>
            <a:endParaRPr lang="en-US"/>
          </a:p>
        </p:txBody>
      </p:sp>
    </p:spTree>
    <p:extLst>
      <p:ext uri="{BB962C8B-B14F-4D97-AF65-F5344CB8AC3E}">
        <p14:creationId xmlns:p14="http://schemas.microsoft.com/office/powerpoint/2010/main" val="33024892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0" fontAlgn="base" hangingPunct="0">
              <a:lnSpc>
                <a:spcPct val="100000"/>
              </a:lnSpc>
              <a:spcBef>
                <a:spcPts val="600"/>
              </a:spcBef>
              <a:spcAft>
                <a:spcPts val="600"/>
              </a:spcAft>
              <a:buFont typeface="Arial" panose="020B0604020202020204" pitchFamily="34" charset="0"/>
              <a:buChar char="•"/>
            </a:pPr>
            <a:r>
              <a:rPr lang="en-US" dirty="0"/>
              <a:t>For this presentation, we only focused on TTT. </a:t>
            </a:r>
          </a:p>
        </p:txBody>
      </p:sp>
      <p:sp>
        <p:nvSpPr>
          <p:cNvPr id="4" name="Slide Number Placeholder 3"/>
          <p:cNvSpPr>
            <a:spLocks noGrp="1"/>
          </p:cNvSpPr>
          <p:nvPr>
            <p:ph type="sldNum" sz="quarter" idx="10"/>
          </p:nvPr>
        </p:nvSpPr>
        <p:spPr/>
        <p:txBody>
          <a:bodyPr/>
          <a:lstStyle/>
          <a:p>
            <a:fld id="{9254C618-3613-48C8-9D8B-488D78C62E71}" type="slidenum">
              <a:rPr lang="en-US" smtClean="0"/>
              <a:t>5</a:t>
            </a:fld>
            <a:endParaRPr lang="en-US"/>
          </a:p>
        </p:txBody>
      </p:sp>
    </p:spTree>
    <p:extLst>
      <p:ext uri="{BB962C8B-B14F-4D97-AF65-F5344CB8AC3E}">
        <p14:creationId xmlns:p14="http://schemas.microsoft.com/office/powerpoint/2010/main" val="2945676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dirty="0">
                <a:latin typeface="Calibri" panose="020F0502020204030204" pitchFamily="34" charset="0"/>
                <a:ea typeface="Malgun Gothic" panose="020B0503020000020004" pitchFamily="34" charset="-127"/>
                <a:cs typeface="Calibri" panose="020F0502020204030204" pitchFamily="34" charset="0"/>
              </a:rPr>
              <a:t>Based on a state-specific transmission model of TB, </a:t>
            </a:r>
            <a:endParaRPr lang="en-US" dirty="0"/>
          </a:p>
        </p:txBody>
      </p:sp>
      <p:sp>
        <p:nvSpPr>
          <p:cNvPr id="4" name="Slide Number Placeholder 3"/>
          <p:cNvSpPr>
            <a:spLocks noGrp="1"/>
          </p:cNvSpPr>
          <p:nvPr>
            <p:ph type="sldNum" sz="quarter" idx="10"/>
          </p:nvPr>
        </p:nvSpPr>
        <p:spPr/>
        <p:txBody>
          <a:bodyPr/>
          <a:lstStyle/>
          <a:p>
            <a:fld id="{9254C618-3613-48C8-9D8B-488D78C62E71}" type="slidenum">
              <a:rPr lang="en-US" smtClean="0"/>
              <a:t>6</a:t>
            </a:fld>
            <a:endParaRPr lang="en-US"/>
          </a:p>
        </p:txBody>
      </p:sp>
    </p:spTree>
    <p:extLst>
      <p:ext uri="{BB962C8B-B14F-4D97-AF65-F5344CB8AC3E}">
        <p14:creationId xmlns:p14="http://schemas.microsoft.com/office/powerpoint/2010/main" val="9530953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dirty="0">
                <a:latin typeface="Calibri" panose="020F0502020204030204" pitchFamily="34" charset="0"/>
                <a:ea typeface="Malgun Gothic" panose="020B0503020000020004" pitchFamily="34" charset="-127"/>
                <a:cs typeface="Calibri" panose="020F0502020204030204" pitchFamily="34" charset="0"/>
              </a:rPr>
              <a:t>Mentions about the size of targets among risk groups. </a:t>
            </a:r>
          </a:p>
          <a:p>
            <a:endParaRPr lang="en-US" altLang="en-US" sz="1200" dirty="0">
              <a:latin typeface="Calibri" panose="020F0502020204030204" pitchFamily="34" charset="0"/>
              <a:ea typeface="Malgun Gothic" panose="020B0503020000020004" pitchFamily="34" charset="-127"/>
              <a:cs typeface="Calibri" panose="020F0502020204030204" pitchFamily="34" charset="0"/>
            </a:endParaRPr>
          </a:p>
          <a:p>
            <a:pPr marL="0" indent="0">
              <a:buNone/>
            </a:pPr>
            <a:r>
              <a:rPr lang="en-US" altLang="en-US" sz="1600" b="1" u="sng" dirty="0">
                <a:latin typeface="Calibri" panose="020F0502020204030204" pitchFamily="34" charset="0"/>
                <a:ea typeface="Malgun Gothic" panose="020B0503020000020004" pitchFamily="34" charset="-127"/>
                <a:cs typeface="Calibri" panose="020F0502020204030204" pitchFamily="34" charset="0"/>
              </a:rPr>
              <a:t>2) Extended Contact Investigation (ECI) : 2016-2025</a:t>
            </a:r>
          </a:p>
          <a:p>
            <a:pPr marL="0" indent="0">
              <a:buNone/>
            </a:pPr>
            <a:r>
              <a:rPr lang="en-US" dirty="0"/>
              <a:t>• </a:t>
            </a:r>
            <a:r>
              <a:rPr lang="en-US" altLang="en-US" sz="1200" dirty="0">
                <a:latin typeface="Calibri" panose="020F0502020204030204" pitchFamily="34" charset="0"/>
                <a:ea typeface="Malgun Gothic" panose="020B0503020000020004" pitchFamily="34" charset="-127"/>
                <a:cs typeface="Calibri" panose="020F0502020204030204" pitchFamily="34" charset="0"/>
              </a:rPr>
              <a:t>% of contacts evaluated: from 82% to 100%</a:t>
            </a:r>
          </a:p>
          <a:p>
            <a:pPr marL="0" indent="0">
              <a:buNone/>
            </a:pPr>
            <a:r>
              <a:rPr lang="en-US" dirty="0"/>
              <a:t>• </a:t>
            </a:r>
            <a:r>
              <a:rPr lang="en-US" altLang="en-US" sz="1200" dirty="0">
                <a:latin typeface="Calibri" panose="020F0502020204030204" pitchFamily="34" charset="0"/>
                <a:ea typeface="Malgun Gothic" panose="020B0503020000020004" pitchFamily="34" charset="-127"/>
                <a:cs typeface="Calibri" panose="020F0502020204030204" pitchFamily="34" charset="0"/>
              </a:rPr>
              <a:t>% of contacts completing LTBI treatment : from 44% to 84% </a:t>
            </a:r>
          </a:p>
          <a:p>
            <a:endParaRPr lang="en-US" dirty="0"/>
          </a:p>
        </p:txBody>
      </p:sp>
      <p:sp>
        <p:nvSpPr>
          <p:cNvPr id="4" name="Slide Number Placeholder 3"/>
          <p:cNvSpPr>
            <a:spLocks noGrp="1"/>
          </p:cNvSpPr>
          <p:nvPr>
            <p:ph type="sldNum" sz="quarter" idx="10"/>
          </p:nvPr>
        </p:nvSpPr>
        <p:spPr/>
        <p:txBody>
          <a:bodyPr/>
          <a:lstStyle/>
          <a:p>
            <a:fld id="{9254C618-3613-48C8-9D8B-488D78C62E71}" type="slidenum">
              <a:rPr lang="en-US" smtClean="0"/>
              <a:t>7</a:t>
            </a:fld>
            <a:endParaRPr lang="en-US"/>
          </a:p>
        </p:txBody>
      </p:sp>
    </p:spTree>
    <p:extLst>
      <p:ext uri="{BB962C8B-B14F-4D97-AF65-F5344CB8AC3E}">
        <p14:creationId xmlns:p14="http://schemas.microsoft.com/office/powerpoint/2010/main" val="23262079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Spend time to clarify the steps.</a:t>
            </a:r>
          </a:p>
        </p:txBody>
      </p:sp>
      <p:sp>
        <p:nvSpPr>
          <p:cNvPr id="4" name="Slide Number Placeholder 3"/>
          <p:cNvSpPr>
            <a:spLocks noGrp="1"/>
          </p:cNvSpPr>
          <p:nvPr>
            <p:ph type="sldNum" sz="quarter" idx="10"/>
          </p:nvPr>
        </p:nvSpPr>
        <p:spPr/>
        <p:txBody>
          <a:bodyPr/>
          <a:lstStyle/>
          <a:p>
            <a:fld id="{9254C618-3613-48C8-9D8B-488D78C62E71}" type="slidenum">
              <a:rPr lang="en-US" smtClean="0"/>
              <a:t>8</a:t>
            </a:fld>
            <a:endParaRPr lang="en-US"/>
          </a:p>
        </p:txBody>
      </p:sp>
    </p:spTree>
    <p:extLst>
      <p:ext uri="{BB962C8B-B14F-4D97-AF65-F5344CB8AC3E}">
        <p14:creationId xmlns:p14="http://schemas.microsoft.com/office/powerpoint/2010/main" val="32283899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Major % non </a:t>
            </a:r>
            <a:r>
              <a:rPr lang="en-US" dirty="0" err="1"/>
              <a:t>usb</a:t>
            </a:r>
            <a:endParaRPr lang="en-US" dirty="0"/>
          </a:p>
          <a:p>
            <a:r>
              <a:rPr lang="en-US" dirty="0"/>
              <a:t>Number of people : LTBI positive (%) </a:t>
            </a:r>
            <a:r>
              <a:rPr lang="en-US" dirty="0" err="1"/>
              <a:t>casecade</a:t>
            </a:r>
            <a:r>
              <a:rPr lang="en-US" dirty="0"/>
              <a:t>… visual </a:t>
            </a:r>
          </a:p>
        </p:txBody>
      </p:sp>
      <p:sp>
        <p:nvSpPr>
          <p:cNvPr id="4" name="Slide Number Placeholder 3"/>
          <p:cNvSpPr>
            <a:spLocks noGrp="1"/>
          </p:cNvSpPr>
          <p:nvPr>
            <p:ph type="sldNum" sz="quarter" idx="10"/>
          </p:nvPr>
        </p:nvSpPr>
        <p:spPr/>
        <p:txBody>
          <a:bodyPr/>
          <a:lstStyle/>
          <a:p>
            <a:fld id="{9254C618-3613-48C8-9D8B-488D78C62E71}" type="slidenum">
              <a:rPr lang="en-US" smtClean="0"/>
              <a:t>9</a:t>
            </a:fld>
            <a:endParaRPr lang="en-US"/>
          </a:p>
        </p:txBody>
      </p:sp>
    </p:spTree>
    <p:extLst>
      <p:ext uri="{BB962C8B-B14F-4D97-AF65-F5344CB8AC3E}">
        <p14:creationId xmlns:p14="http://schemas.microsoft.com/office/powerpoint/2010/main" val="40030652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Table footnote just mention adjustment </a:t>
            </a:r>
          </a:p>
        </p:txBody>
      </p:sp>
      <p:sp>
        <p:nvSpPr>
          <p:cNvPr id="4" name="Slide Number Placeholder 3"/>
          <p:cNvSpPr>
            <a:spLocks noGrp="1"/>
          </p:cNvSpPr>
          <p:nvPr>
            <p:ph type="sldNum" sz="quarter" idx="10"/>
          </p:nvPr>
        </p:nvSpPr>
        <p:spPr/>
        <p:txBody>
          <a:bodyPr/>
          <a:lstStyle/>
          <a:p>
            <a:fld id="{9254C618-3613-48C8-9D8B-488D78C62E71}" type="slidenum">
              <a:rPr lang="en-US" smtClean="0"/>
              <a:t>10</a:t>
            </a:fld>
            <a:endParaRPr lang="en-US"/>
          </a:p>
        </p:txBody>
      </p:sp>
    </p:spTree>
    <p:extLst>
      <p:ext uri="{BB962C8B-B14F-4D97-AF65-F5344CB8AC3E}">
        <p14:creationId xmlns:p14="http://schemas.microsoft.com/office/powerpoint/2010/main" val="14092521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54C618-3613-48C8-9D8B-488D78C62E71}" type="slidenum">
              <a:rPr lang="en-US" smtClean="0"/>
              <a:t>11</a:t>
            </a:fld>
            <a:endParaRPr lang="en-US"/>
          </a:p>
        </p:txBody>
      </p:sp>
    </p:spTree>
    <p:extLst>
      <p:ext uri="{BB962C8B-B14F-4D97-AF65-F5344CB8AC3E}">
        <p14:creationId xmlns:p14="http://schemas.microsoft.com/office/powerpoint/2010/main" val="1345858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54C618-3613-48C8-9D8B-488D78C62E71}" type="slidenum">
              <a:rPr lang="en-US" smtClean="0"/>
              <a:t>12</a:t>
            </a:fld>
            <a:endParaRPr lang="en-US"/>
          </a:p>
        </p:txBody>
      </p:sp>
    </p:spTree>
    <p:extLst>
      <p:ext uri="{BB962C8B-B14F-4D97-AF65-F5344CB8AC3E}">
        <p14:creationId xmlns:p14="http://schemas.microsoft.com/office/powerpoint/2010/main" val="25530955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to say resource allocation decision such as we have to spend more money for treatment than testing. As a result based on model output</a:t>
            </a:r>
          </a:p>
        </p:txBody>
      </p:sp>
      <p:sp>
        <p:nvSpPr>
          <p:cNvPr id="4" name="Slide Number Placeholder 3"/>
          <p:cNvSpPr>
            <a:spLocks noGrp="1"/>
          </p:cNvSpPr>
          <p:nvPr>
            <p:ph type="sldNum" sz="quarter" idx="10"/>
          </p:nvPr>
        </p:nvSpPr>
        <p:spPr/>
        <p:txBody>
          <a:bodyPr/>
          <a:lstStyle/>
          <a:p>
            <a:fld id="{9254C618-3613-48C8-9D8B-488D78C62E71}" type="slidenum">
              <a:rPr lang="en-US" smtClean="0"/>
              <a:t>13</a:t>
            </a:fld>
            <a:endParaRPr lang="en-US"/>
          </a:p>
        </p:txBody>
      </p:sp>
    </p:spTree>
    <p:extLst>
      <p:ext uri="{BB962C8B-B14F-4D97-AF65-F5344CB8AC3E}">
        <p14:creationId xmlns:p14="http://schemas.microsoft.com/office/powerpoint/2010/main" val="33647984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Cost saving</a:t>
            </a:r>
          </a:p>
          <a:p>
            <a:endParaRPr lang="en-US" dirty="0"/>
          </a:p>
          <a:p>
            <a:r>
              <a:rPr lang="en-US" dirty="0"/>
              <a:t>Not of</a:t>
            </a:r>
          </a:p>
          <a:p>
            <a:endParaRPr lang="en-US" dirty="0"/>
          </a:p>
          <a:p>
            <a:r>
              <a:rPr lang="en-US" dirty="0"/>
              <a:t>Net cost </a:t>
            </a:r>
            <a:r>
              <a:rPr lang="ko-KR" altLang="en-US" dirty="0"/>
              <a:t>화살표</a:t>
            </a:r>
            <a:endParaRPr lang="en-US" altLang="ko-KR" dirty="0"/>
          </a:p>
          <a:p>
            <a:endParaRPr lang="en-US" dirty="0"/>
          </a:p>
        </p:txBody>
      </p:sp>
      <p:sp>
        <p:nvSpPr>
          <p:cNvPr id="4" name="Slide Number Placeholder 3"/>
          <p:cNvSpPr>
            <a:spLocks noGrp="1"/>
          </p:cNvSpPr>
          <p:nvPr>
            <p:ph type="sldNum" sz="quarter" idx="10"/>
          </p:nvPr>
        </p:nvSpPr>
        <p:spPr/>
        <p:txBody>
          <a:bodyPr/>
          <a:lstStyle/>
          <a:p>
            <a:fld id="{9254C618-3613-48C8-9D8B-488D78C62E71}" type="slidenum">
              <a:rPr lang="en-US" smtClean="0"/>
              <a:t>14</a:t>
            </a:fld>
            <a:endParaRPr lang="en-US"/>
          </a:p>
        </p:txBody>
      </p:sp>
    </p:spTree>
    <p:extLst>
      <p:ext uri="{BB962C8B-B14F-4D97-AF65-F5344CB8AC3E}">
        <p14:creationId xmlns:p14="http://schemas.microsoft.com/office/powerpoint/2010/main" val="18179690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Char char="Ø"/>
            </a:pPr>
            <a:r>
              <a:rPr lang="en-US" dirty="0">
                <a:solidFill>
                  <a:srgbClr val="FF0000"/>
                </a:solidFill>
                <a:latin typeface="Calibri" panose="020F0502020204030204" pitchFamily="34" charset="0"/>
                <a:cs typeface="Calibri" panose="020F0502020204030204" pitchFamily="34" charset="0"/>
              </a:rPr>
              <a:t>Homeless and Incarcerated </a:t>
            </a:r>
            <a:r>
              <a:rPr lang="en-US" dirty="0">
                <a:latin typeface="Calibri" panose="020F0502020204030204" pitchFamily="34" charset="0"/>
                <a:cs typeface="Calibri" panose="020F0502020204030204" pitchFamily="34" charset="0"/>
              </a:rPr>
              <a:t>show similar ICERs patterns like Non USB across stages.</a:t>
            </a:r>
          </a:p>
          <a:p>
            <a:pPr>
              <a:buFont typeface="Wingdings" panose="05000000000000000000" pitchFamily="2" charset="2"/>
              <a:buChar char="Ø"/>
            </a:pPr>
            <a:r>
              <a:rPr lang="en-US" dirty="0">
                <a:solidFill>
                  <a:srgbClr val="FF0000"/>
                </a:solidFill>
                <a:latin typeface="Calibri" panose="020F0502020204030204" pitchFamily="34" charset="0"/>
                <a:cs typeface="Calibri" panose="020F0502020204030204" pitchFamily="34" charset="0"/>
              </a:rPr>
              <a:t>All intervention </a:t>
            </a:r>
            <a:r>
              <a:rPr lang="en-US" dirty="0">
                <a:latin typeface="Calibri" panose="020F0502020204030204" pitchFamily="34" charset="0"/>
                <a:cs typeface="Calibri" panose="020F0502020204030204" pitchFamily="34" charset="0"/>
              </a:rPr>
              <a:t>show overall high ICERs: CA 3M, FL 2M, TX 550K per QALY gained.</a:t>
            </a:r>
          </a:p>
          <a:p>
            <a:pPr lvl="1">
              <a:buFont typeface="Arial" panose="020B0604020202020204" pitchFamily="34" charset="0"/>
              <a:buChar char="•"/>
            </a:pPr>
            <a:r>
              <a:rPr lang="en-US" dirty="0">
                <a:latin typeface="Calibri" panose="020F0502020204030204" pitchFamily="34" charset="0"/>
                <a:cs typeface="Calibri" panose="020F0502020204030204" pitchFamily="34" charset="0"/>
              </a:rPr>
              <a:t>Cost per only QALY gained shows about 200K-350K per QALY gained across the states.</a:t>
            </a:r>
          </a:p>
          <a:p>
            <a:endParaRPr lang="en-US" dirty="0">
              <a:latin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fld id="{9254C618-3613-48C8-9D8B-488D78C62E71}" type="slidenum">
              <a:rPr lang="en-US" smtClean="0"/>
              <a:t>15</a:t>
            </a:fld>
            <a:endParaRPr lang="en-US"/>
          </a:p>
        </p:txBody>
      </p:sp>
    </p:spTree>
    <p:extLst>
      <p:ext uri="{BB962C8B-B14F-4D97-AF65-F5344CB8AC3E}">
        <p14:creationId xmlns:p14="http://schemas.microsoft.com/office/powerpoint/2010/main" val="29451568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cs typeface="Calibri" panose="020F0502020204030204" pitchFamily="34" charset="0"/>
                <a:sym typeface="Wingdings" panose="05000000000000000000" pitchFamily="2" charset="2"/>
              </a:rPr>
              <a:t> </a:t>
            </a:r>
            <a:r>
              <a:rPr lang="en-US" dirty="0">
                <a:latin typeface="Calibri" panose="020F0502020204030204" pitchFamily="34" charset="0"/>
                <a:cs typeface="Calibri" panose="020F0502020204030204" pitchFamily="34" charset="0"/>
              </a:rPr>
              <a:t>Some key populations (e.g., people living with </a:t>
            </a:r>
            <a:r>
              <a:rPr lang="en-US" b="1" dirty="0">
                <a:latin typeface="Calibri" panose="020F0502020204030204" pitchFamily="34" charset="0"/>
                <a:cs typeface="Calibri" panose="020F0502020204030204" pitchFamily="34" charset="0"/>
              </a:rPr>
              <a:t>diabetes</a:t>
            </a:r>
            <a:r>
              <a:rPr lang="en-US" dirty="0">
                <a:latin typeface="Calibri" panose="020F0502020204030204" pitchFamily="34" charset="0"/>
                <a:cs typeface="Calibri" panose="020F0502020204030204" pitchFamily="34" charset="0"/>
              </a:rPr>
              <a:t>) may experience less benefit from LTBI treatment (due to older age = higher toxicity and lower life expectancy; also comorbidity reducing quality of future life).</a:t>
            </a:r>
          </a:p>
        </p:txBody>
      </p:sp>
      <p:sp>
        <p:nvSpPr>
          <p:cNvPr id="4" name="Slide Number Placeholder 3"/>
          <p:cNvSpPr>
            <a:spLocks noGrp="1"/>
          </p:cNvSpPr>
          <p:nvPr>
            <p:ph type="sldNum" sz="quarter" idx="5"/>
          </p:nvPr>
        </p:nvSpPr>
        <p:spPr/>
        <p:txBody>
          <a:bodyPr/>
          <a:lstStyle/>
          <a:p>
            <a:fld id="{9254C618-3613-48C8-9D8B-488D78C62E71}" type="slidenum">
              <a:rPr lang="en-US" smtClean="0"/>
              <a:t>16</a:t>
            </a:fld>
            <a:endParaRPr lang="en-US"/>
          </a:p>
        </p:txBody>
      </p:sp>
    </p:spTree>
    <p:extLst>
      <p:ext uri="{BB962C8B-B14F-4D97-AF65-F5344CB8AC3E}">
        <p14:creationId xmlns:p14="http://schemas.microsoft.com/office/powerpoint/2010/main" val="5714385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Efficacy efficiency: targeting, completion, risk of progression</a:t>
            </a:r>
          </a:p>
          <a:p>
            <a:endParaRPr lang="en-US" dirty="0"/>
          </a:p>
        </p:txBody>
      </p:sp>
      <p:sp>
        <p:nvSpPr>
          <p:cNvPr id="4" name="Slide Number Placeholder 3"/>
          <p:cNvSpPr>
            <a:spLocks noGrp="1"/>
          </p:cNvSpPr>
          <p:nvPr>
            <p:ph type="sldNum" sz="quarter" idx="5"/>
          </p:nvPr>
        </p:nvSpPr>
        <p:spPr/>
        <p:txBody>
          <a:bodyPr/>
          <a:lstStyle/>
          <a:p>
            <a:fld id="{9254C618-3613-48C8-9D8B-488D78C62E71}" type="slidenum">
              <a:rPr lang="en-US" smtClean="0"/>
              <a:t>17</a:t>
            </a:fld>
            <a:endParaRPr lang="en-US"/>
          </a:p>
        </p:txBody>
      </p:sp>
    </p:spTree>
    <p:extLst>
      <p:ext uri="{BB962C8B-B14F-4D97-AF65-F5344CB8AC3E}">
        <p14:creationId xmlns:p14="http://schemas.microsoft.com/office/powerpoint/2010/main" val="28302711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75000"/>
                    <a:lumOff val="25000"/>
                  </a:schemeClr>
                </a:solidFill>
                <a:latin typeface="Calibri" panose="020F0502020204030204" pitchFamily="34" charset="0"/>
                <a:cs typeface="Calibri" panose="020F0502020204030204" pitchFamily="34" charset="0"/>
              </a:rPr>
              <a:t>Cost effectiveness acceptability curves to see how cost effectiveness may differ by budget constraints to respective risk groups in each state</a:t>
            </a:r>
          </a:p>
          <a:p>
            <a:endParaRPr lang="en-US" dirty="0"/>
          </a:p>
        </p:txBody>
      </p:sp>
      <p:sp>
        <p:nvSpPr>
          <p:cNvPr id="4" name="Slide Number Placeholder 3"/>
          <p:cNvSpPr>
            <a:spLocks noGrp="1"/>
          </p:cNvSpPr>
          <p:nvPr>
            <p:ph type="sldNum" sz="quarter" idx="5"/>
          </p:nvPr>
        </p:nvSpPr>
        <p:spPr/>
        <p:txBody>
          <a:bodyPr/>
          <a:lstStyle/>
          <a:p>
            <a:fld id="{9254C618-3613-48C8-9D8B-488D78C62E71}" type="slidenum">
              <a:rPr lang="en-US" smtClean="0"/>
              <a:t>18</a:t>
            </a:fld>
            <a:endParaRPr lang="en-US"/>
          </a:p>
        </p:txBody>
      </p:sp>
    </p:spTree>
    <p:extLst>
      <p:ext uri="{BB962C8B-B14F-4D97-AF65-F5344CB8AC3E}">
        <p14:creationId xmlns:p14="http://schemas.microsoft.com/office/powerpoint/2010/main" val="42582466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30B737-93F1-420A-A3F7-212E811DCA87}" type="datetimeFigureOut">
              <a:rPr lang="en-US" smtClean="0"/>
              <a:t>10/23/2018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E9C7F6-DCAD-4DCE-9575-92A4E69F5D08}"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43268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30B737-93F1-420A-A3F7-212E811DCA87}" type="datetimeFigureOut">
              <a:rPr lang="en-US" smtClean="0"/>
              <a:t>10/23/2018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E9C7F6-DCAD-4DCE-9575-92A4E69F5D08}" type="slidenum">
              <a:rPr lang="en-US" smtClean="0"/>
              <a:t>‹#›</a:t>
            </a:fld>
            <a:endParaRPr lang="en-US"/>
          </a:p>
        </p:txBody>
      </p:sp>
    </p:spTree>
    <p:extLst>
      <p:ext uri="{BB962C8B-B14F-4D97-AF65-F5344CB8AC3E}">
        <p14:creationId xmlns:p14="http://schemas.microsoft.com/office/powerpoint/2010/main" val="2615508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830B737-93F1-420A-A3F7-212E811DCA87}" type="datetimeFigureOut">
              <a:rPr lang="en-US" smtClean="0"/>
              <a:t>10/23/2018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E9C7F6-DCAD-4DCE-9575-92A4E69F5D08}"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2738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830B737-93F1-420A-A3F7-212E811DCA87}" type="datetimeFigureOut">
              <a:rPr lang="en-US" smtClean="0"/>
              <a:t>10/23/2018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E9C7F6-DCAD-4DCE-9575-92A4E69F5D08}" type="slidenum">
              <a:rPr lang="en-US" smtClean="0"/>
              <a:t>‹#›</a:t>
            </a:fld>
            <a:endParaRPr lang="en-US"/>
          </a:p>
        </p:txBody>
      </p:sp>
    </p:spTree>
    <p:extLst>
      <p:ext uri="{BB962C8B-B14F-4D97-AF65-F5344CB8AC3E}">
        <p14:creationId xmlns:p14="http://schemas.microsoft.com/office/powerpoint/2010/main" val="23888139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830B737-93F1-420A-A3F7-212E811DCA87}" type="datetimeFigureOut">
              <a:rPr lang="en-US" smtClean="0"/>
              <a:t>10/23/2018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E9C7F6-DCAD-4DCE-9575-92A4E69F5D08}" type="slidenum">
              <a:rPr lang="en-US" smtClean="0"/>
              <a:t>‹#›</a:t>
            </a:fld>
            <a:endParaRPr lang="en-US"/>
          </a:p>
        </p:txBody>
      </p:sp>
    </p:spTree>
    <p:extLst>
      <p:ext uri="{BB962C8B-B14F-4D97-AF65-F5344CB8AC3E}">
        <p14:creationId xmlns:p14="http://schemas.microsoft.com/office/powerpoint/2010/main" val="3509348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830B737-93F1-420A-A3F7-212E811DCA87}" type="datetimeFigureOut">
              <a:rPr lang="en-US" smtClean="0"/>
              <a:t>10/23/2018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E9C7F6-DCAD-4DCE-9575-92A4E69F5D08}" type="slidenum">
              <a:rPr lang="en-US" smtClean="0"/>
              <a:t>‹#›</a:t>
            </a:fld>
            <a:endParaRPr lang="en-US"/>
          </a:p>
        </p:txBody>
      </p:sp>
    </p:spTree>
    <p:extLst>
      <p:ext uri="{BB962C8B-B14F-4D97-AF65-F5344CB8AC3E}">
        <p14:creationId xmlns:p14="http://schemas.microsoft.com/office/powerpoint/2010/main" val="158680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7830B737-93F1-420A-A3F7-212E811DCA87}" type="datetimeFigureOut">
              <a:rPr lang="en-US" smtClean="0"/>
              <a:t>10/23/2018</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F3E9C7F6-DCAD-4DCE-9575-92A4E69F5D08}" type="slidenum">
              <a:rPr lang="en-US" smtClean="0"/>
              <a:t>‹#›</a:t>
            </a:fld>
            <a:endParaRPr lang="en-US"/>
          </a:p>
        </p:txBody>
      </p:sp>
    </p:spTree>
    <p:extLst>
      <p:ext uri="{BB962C8B-B14F-4D97-AF65-F5344CB8AC3E}">
        <p14:creationId xmlns:p14="http://schemas.microsoft.com/office/powerpoint/2010/main" val="1304730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7830B737-93F1-420A-A3F7-212E811DCA87}" type="datetimeFigureOut">
              <a:rPr lang="en-US" smtClean="0"/>
              <a:t>10/23/2018</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F3E9C7F6-DCAD-4DCE-9575-92A4E69F5D08}" type="slidenum">
              <a:rPr lang="en-US" smtClean="0"/>
              <a:t>‹#›</a:t>
            </a:fld>
            <a:endParaRPr lang="en-US"/>
          </a:p>
        </p:txBody>
      </p:sp>
    </p:spTree>
    <p:extLst>
      <p:ext uri="{BB962C8B-B14F-4D97-AF65-F5344CB8AC3E}">
        <p14:creationId xmlns:p14="http://schemas.microsoft.com/office/powerpoint/2010/main" val="9507529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830B737-93F1-420A-A3F7-212E811DCA87}" type="datetimeFigureOut">
              <a:rPr lang="en-US" smtClean="0"/>
              <a:t>10/23/2018</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E9C7F6-DCAD-4DCE-9575-92A4E69F5D08}" type="slidenum">
              <a:rPr lang="en-US" smtClean="0"/>
              <a:t>‹#›</a:t>
            </a:fld>
            <a:endParaRPr lang="en-US"/>
          </a:p>
        </p:txBody>
      </p:sp>
    </p:spTree>
    <p:extLst>
      <p:ext uri="{BB962C8B-B14F-4D97-AF65-F5344CB8AC3E}">
        <p14:creationId xmlns:p14="http://schemas.microsoft.com/office/powerpoint/2010/main" val="6746736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30B737-93F1-420A-A3F7-212E811DCA87}" type="datetimeFigureOut">
              <a:rPr lang="en-US" smtClean="0"/>
              <a:t>10/23/2018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E9C7F6-DCAD-4DCE-9575-92A4E69F5D08}" type="slidenum">
              <a:rPr lang="en-US" smtClean="0"/>
              <a:t>‹#›</a:t>
            </a:fld>
            <a:endParaRPr lang="en-US"/>
          </a:p>
        </p:txBody>
      </p:sp>
    </p:spTree>
    <p:extLst>
      <p:ext uri="{BB962C8B-B14F-4D97-AF65-F5344CB8AC3E}">
        <p14:creationId xmlns:p14="http://schemas.microsoft.com/office/powerpoint/2010/main" val="2879595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30B737-93F1-420A-A3F7-212E811DCA87}" type="datetimeFigureOut">
              <a:rPr lang="en-US" smtClean="0"/>
              <a:t>10/23/2018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E9C7F6-DCAD-4DCE-9575-92A4E69F5D08}" type="slidenum">
              <a:rPr lang="en-US" smtClean="0"/>
              <a:t>‹#›</a:t>
            </a:fld>
            <a:endParaRPr lang="en-US"/>
          </a:p>
        </p:txBody>
      </p:sp>
    </p:spTree>
    <p:extLst>
      <p:ext uri="{BB962C8B-B14F-4D97-AF65-F5344CB8AC3E}">
        <p14:creationId xmlns:p14="http://schemas.microsoft.com/office/powerpoint/2010/main" val="3581767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7830B737-93F1-420A-A3F7-212E811DCA87}" type="datetimeFigureOut">
              <a:rPr lang="en-US" smtClean="0"/>
              <a:t>10/23/2018</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F3E9C7F6-DCAD-4DCE-9575-92A4E69F5D08}"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0082030"/>
      </p:ext>
    </p:extLst>
  </p:cSld>
  <p:clrMap bg1="lt1" tx1="dk1" bg2="lt2" tx2="dk2" accent1="accent1" accent2="accent2" accent3="accent3" accent4="accent4" accent5="accent5" accent6="accent6" hlink="hlink" folHlink="folHlink"/>
  <p:sldLayoutIdLst>
    <p:sldLayoutId id="2147483848" r:id="rId1"/>
    <p:sldLayoutId id="2147483849" r:id="rId2"/>
    <p:sldLayoutId id="2147483850" r:id="rId3"/>
    <p:sldLayoutId id="2147483851" r:id="rId4"/>
    <p:sldLayoutId id="2147483852" r:id="rId5"/>
    <p:sldLayoutId id="2147483853" r:id="rId6"/>
    <p:sldLayoutId id="2147483854" r:id="rId7"/>
    <p:sldLayoutId id="2147483855" r:id="rId8"/>
    <p:sldLayoutId id="2147483856" r:id="rId9"/>
    <p:sldLayoutId id="2147483857" r:id="rId10"/>
    <p:sldLayoutId id="2147483858"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6E12A-9C5B-45CB-AEE3-2AD4B4A590E5}"/>
              </a:ext>
            </a:extLst>
          </p:cNvPr>
          <p:cNvSpPr>
            <a:spLocks noGrp="1"/>
          </p:cNvSpPr>
          <p:nvPr>
            <p:ph type="ctrTitle"/>
          </p:nvPr>
        </p:nvSpPr>
        <p:spPr>
          <a:xfrm>
            <a:off x="1559050" y="2077806"/>
            <a:ext cx="9423687" cy="2234095"/>
          </a:xfrm>
        </p:spPr>
        <p:txBody>
          <a:bodyPr>
            <a:normAutofit/>
          </a:bodyPr>
          <a:lstStyle/>
          <a:p>
            <a:r>
              <a:rPr lang="en-US" sz="3600" b="1" dirty="0">
                <a:latin typeface="Calibri" panose="020F0502020204030204" pitchFamily="34" charset="0"/>
                <a:cs typeface="Calibri" panose="020F0502020204030204" pitchFamily="34" charset="0"/>
              </a:rPr>
              <a:t>Modeling the Cost-effectiveness of Interventions to Eliminate Tuberculosis in Four States</a:t>
            </a:r>
            <a:br>
              <a:rPr lang="en-US" sz="3600" b="1" dirty="0">
                <a:latin typeface="Calibri" panose="020F0502020204030204" pitchFamily="34" charset="0"/>
                <a:cs typeface="Calibri" panose="020F0502020204030204" pitchFamily="34" charset="0"/>
              </a:rPr>
            </a:br>
            <a:endParaRPr lang="en-US" sz="3600" b="1" dirty="0">
              <a:latin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4D704673-DDDF-4B9B-BFB3-E1BF9B5388CF}"/>
              </a:ext>
            </a:extLst>
          </p:cNvPr>
          <p:cNvSpPr>
            <a:spLocks noGrp="1"/>
          </p:cNvSpPr>
          <p:nvPr>
            <p:ph type="subTitle" idx="1"/>
          </p:nvPr>
        </p:nvSpPr>
        <p:spPr>
          <a:xfrm>
            <a:off x="1365106" y="3903134"/>
            <a:ext cx="9070848" cy="1134530"/>
          </a:xfrm>
        </p:spPr>
        <p:txBody>
          <a:bodyPr>
            <a:noAutofit/>
          </a:bodyPr>
          <a:lstStyle/>
          <a:p>
            <a:pPr algn="ctr"/>
            <a:r>
              <a:rPr lang="en-US" sz="1600" dirty="0">
                <a:latin typeface="Calibri" panose="020F0502020204030204" pitchFamily="34" charset="0"/>
                <a:cs typeface="Calibri" panose="020F0502020204030204" pitchFamily="34" charset="0"/>
              </a:rPr>
              <a:t>October 25, 2018</a:t>
            </a:r>
          </a:p>
          <a:p>
            <a:pPr algn="ctr"/>
            <a:r>
              <a:rPr lang="en-US" sz="1600" dirty="0">
                <a:latin typeface="Calibri" panose="020F0502020204030204" pitchFamily="34" charset="0"/>
                <a:cs typeface="Calibri" panose="020F0502020204030204" pitchFamily="34" charset="0"/>
              </a:rPr>
              <a:t>Youngji Jo</a:t>
            </a:r>
          </a:p>
          <a:p>
            <a:pPr algn="ctr"/>
            <a:r>
              <a:rPr lang="en-US" sz="1600" dirty="0">
                <a:latin typeface="Calibri" panose="020F0502020204030204" pitchFamily="34" charset="0"/>
                <a:cs typeface="Calibri" panose="020F0502020204030204" pitchFamily="34" charset="0"/>
              </a:rPr>
              <a:t>Johns Hopkins Bloomberg School of Public Health</a:t>
            </a:r>
          </a:p>
          <a:p>
            <a:pPr algn="ctr"/>
            <a:endParaRPr lang="en-US" sz="1600"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CE2C75E0-032D-4A72-8F58-2A303099C723}"/>
              </a:ext>
            </a:extLst>
          </p:cNvPr>
          <p:cNvSpPr txBox="1"/>
          <p:nvPr/>
        </p:nvSpPr>
        <p:spPr>
          <a:xfrm>
            <a:off x="257666" y="1164755"/>
            <a:ext cx="11676667" cy="923330"/>
          </a:xfrm>
          <a:prstGeom prst="rect">
            <a:avLst/>
          </a:prstGeom>
          <a:noFill/>
        </p:spPr>
        <p:txBody>
          <a:bodyPr wrap="square" rtlCol="0">
            <a:spAutoFit/>
          </a:bodyPr>
          <a:lstStyle/>
          <a:p>
            <a:pPr algn="ctr"/>
            <a:r>
              <a:rPr lang="en-US" b="1" cap="all" dirty="0"/>
              <a:t>THE 49TH UNION WORLD CONFERENCE ON LUNG HEALTH</a:t>
            </a:r>
          </a:p>
          <a:p>
            <a:pPr algn="ctr"/>
            <a:br>
              <a:rPr lang="en-US" b="1" cap="all" dirty="0"/>
            </a:br>
            <a:r>
              <a:rPr lang="en-US" cap="all" dirty="0"/>
              <a:t>24-27 OCTOBER 2018. THE HAGUE, THE NETHERLANDS</a:t>
            </a:r>
            <a:endParaRPr lang="en-US" b="1" cap="all" dirty="0"/>
          </a:p>
        </p:txBody>
      </p:sp>
      <p:pic>
        <p:nvPicPr>
          <p:cNvPr id="1026" name="Picture 2" descr="Bloomberg.logo.small.horizontal.blue.png">
            <a:extLst>
              <a:ext uri="{FF2B5EF4-FFF2-40B4-BE49-F238E27FC236}">
                <a16:creationId xmlns:a16="http://schemas.microsoft.com/office/drawing/2014/main" id="{55A3878E-A5CC-4C9F-A927-2968CF2E93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07" y="-31166"/>
            <a:ext cx="3583111" cy="161782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C262076B-A1AF-40FB-BAB6-DEB80F8888F4}"/>
              </a:ext>
            </a:extLst>
          </p:cNvPr>
          <p:cNvPicPr>
            <a:picLocks noChangeAspect="1"/>
          </p:cNvPicPr>
          <p:nvPr/>
        </p:nvPicPr>
        <p:blipFill>
          <a:blip r:embed="rId3"/>
          <a:stretch>
            <a:fillRect/>
          </a:stretch>
        </p:blipFill>
        <p:spPr>
          <a:xfrm>
            <a:off x="10350068" y="57986"/>
            <a:ext cx="1695083" cy="1488847"/>
          </a:xfrm>
          <a:prstGeom prst="rect">
            <a:avLst/>
          </a:prstGeom>
        </p:spPr>
      </p:pic>
      <p:sp>
        <p:nvSpPr>
          <p:cNvPr id="5" name="TextBox 4"/>
          <p:cNvSpPr txBox="1"/>
          <p:nvPr/>
        </p:nvSpPr>
        <p:spPr>
          <a:xfrm>
            <a:off x="891372" y="5037664"/>
            <a:ext cx="10759044" cy="1477328"/>
          </a:xfrm>
          <a:prstGeom prst="rect">
            <a:avLst/>
          </a:prstGeom>
          <a:noFill/>
        </p:spPr>
        <p:txBody>
          <a:bodyPr wrap="square" rtlCol="0">
            <a:spAutoFit/>
          </a:bodyPr>
          <a:lstStyle/>
          <a:p>
            <a:r>
              <a:rPr lang="en-US" dirty="0"/>
              <a:t>This project was funded by the CDC, National Center for HIV, Viral Hepatitis, STD, and TB Prevention Epidemiologic and Economic Modeling Agreement (NEEMA, # 5U38PS004646-01). </a:t>
            </a:r>
          </a:p>
          <a:p>
            <a:r>
              <a:rPr lang="en-US" dirty="0"/>
              <a:t>The findings and conclusions in this report are those of the authors and do not necessarily represent the official position of the Centers for Disease Control and Prevention.</a:t>
            </a:r>
          </a:p>
          <a:p>
            <a:endParaRPr lang="en-US" dirty="0"/>
          </a:p>
        </p:txBody>
      </p:sp>
    </p:spTree>
    <p:extLst>
      <p:ext uri="{BB962C8B-B14F-4D97-AF65-F5344CB8AC3E}">
        <p14:creationId xmlns:p14="http://schemas.microsoft.com/office/powerpoint/2010/main" val="26456916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B9F73-82AE-4808-BE82-7B928AAAAF85}"/>
              </a:ext>
            </a:extLst>
          </p:cNvPr>
          <p:cNvSpPr>
            <a:spLocks noGrp="1"/>
          </p:cNvSpPr>
          <p:nvPr>
            <p:ph type="title"/>
          </p:nvPr>
        </p:nvSpPr>
        <p:spPr/>
        <p:txBody>
          <a:bodyPr>
            <a:normAutofit/>
          </a:bodyPr>
          <a:lstStyle/>
          <a:p>
            <a:r>
              <a:rPr lang="en-US" sz="2800" b="1" dirty="0">
                <a:latin typeface="+mn-lt"/>
              </a:rPr>
              <a:t>Acknowledgements</a:t>
            </a:r>
            <a:endParaRPr lang="en-US" sz="2800" dirty="0">
              <a:latin typeface="+mn-lt"/>
            </a:endParaRPr>
          </a:p>
        </p:txBody>
      </p:sp>
      <p:sp>
        <p:nvSpPr>
          <p:cNvPr id="3" name="Content Placeholder 2">
            <a:extLst>
              <a:ext uri="{FF2B5EF4-FFF2-40B4-BE49-F238E27FC236}">
                <a16:creationId xmlns:a16="http://schemas.microsoft.com/office/drawing/2014/main" id="{1439F528-5C49-4428-9DE3-21D7C06F105D}"/>
              </a:ext>
            </a:extLst>
          </p:cNvPr>
          <p:cNvSpPr>
            <a:spLocks noGrp="1"/>
          </p:cNvSpPr>
          <p:nvPr>
            <p:ph idx="1"/>
          </p:nvPr>
        </p:nvSpPr>
        <p:spPr>
          <a:xfrm>
            <a:off x="1097280" y="1845733"/>
            <a:ext cx="10058400" cy="4574521"/>
          </a:xfrm>
        </p:spPr>
        <p:txBody>
          <a:bodyPr>
            <a:normAutofit/>
          </a:bodyPr>
          <a:lstStyle/>
          <a:p>
            <a:r>
              <a:rPr lang="en-US" sz="2400" b="1" dirty="0"/>
              <a:t>Johns Hopkins Bloomberg School of Public Health (JHBSPH): </a:t>
            </a:r>
          </a:p>
          <a:p>
            <a:r>
              <a:rPr lang="en-US" sz="2400" dirty="0"/>
              <a:t>David Dowdy, </a:t>
            </a:r>
            <a:r>
              <a:rPr lang="en-US" sz="2400" dirty="0" err="1"/>
              <a:t>Sourya</a:t>
            </a:r>
            <a:r>
              <a:rPr lang="en-US" sz="2400" dirty="0"/>
              <a:t> Shrestha, Isabella Gomes</a:t>
            </a:r>
          </a:p>
          <a:p>
            <a:r>
              <a:rPr lang="en-US" sz="2400" dirty="0" err="1"/>
              <a:t>Hojoon</a:t>
            </a:r>
            <a:r>
              <a:rPr lang="en-US" sz="2400" dirty="0"/>
              <a:t> Sohn, Austin Tucker</a:t>
            </a:r>
          </a:p>
          <a:p>
            <a:endParaRPr lang="en-US" sz="2400" dirty="0"/>
          </a:p>
          <a:p>
            <a:r>
              <a:rPr lang="en-US" sz="2400" b="1" dirty="0"/>
              <a:t>US Centers for Disease Control and Prevention (CDC):</a:t>
            </a:r>
          </a:p>
          <a:p>
            <a:r>
              <a:rPr lang="en-US" sz="2400" dirty="0"/>
              <a:t>Suzanne Marks, Andrew Hill, Garrett </a:t>
            </a:r>
            <a:r>
              <a:rPr lang="en-US" sz="2400" dirty="0" err="1"/>
              <a:t>Asay</a:t>
            </a:r>
            <a:endParaRPr lang="en-US" sz="2400" dirty="0"/>
          </a:p>
          <a:p>
            <a:endParaRPr lang="en-US" sz="2400" dirty="0"/>
          </a:p>
          <a:p>
            <a:r>
              <a:rPr lang="en-US" sz="2400" b="1" dirty="0"/>
              <a:t>EMORY Coalition for Applied Modeling for Prevention (CAMP)</a:t>
            </a:r>
            <a:r>
              <a:rPr lang="en-US" dirty="0"/>
              <a:t> </a:t>
            </a:r>
            <a:endParaRPr lang="en-US" sz="2400" b="1" dirty="0"/>
          </a:p>
        </p:txBody>
      </p:sp>
    </p:spTree>
    <p:extLst>
      <p:ext uri="{BB962C8B-B14F-4D97-AF65-F5344CB8AC3E}">
        <p14:creationId xmlns:p14="http://schemas.microsoft.com/office/powerpoint/2010/main" val="3325311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866D00-CC0C-4ADB-A3EB-D30D36E39947}"/>
              </a:ext>
            </a:extLst>
          </p:cNvPr>
          <p:cNvSpPr>
            <a:spLocks noGrp="1"/>
          </p:cNvSpPr>
          <p:nvPr>
            <p:ph idx="1"/>
          </p:nvPr>
        </p:nvSpPr>
        <p:spPr>
          <a:xfrm>
            <a:off x="838200" y="1759540"/>
            <a:ext cx="10668679" cy="4618870"/>
          </a:xfrm>
        </p:spPr>
        <p:txBody>
          <a:bodyPr>
            <a:noAutofit/>
          </a:bodyPr>
          <a:lstStyle/>
          <a:p>
            <a:pPr eaLnBrk="0" fontAlgn="base" hangingPunct="0">
              <a:lnSpc>
                <a:spcPct val="100000"/>
              </a:lnSpc>
              <a:spcBef>
                <a:spcPts val="600"/>
              </a:spcBef>
              <a:spcAft>
                <a:spcPts val="600"/>
              </a:spcAft>
              <a:buFont typeface="Arial" panose="020B0604020202020204" pitchFamily="34" charset="0"/>
              <a:buChar char="•"/>
            </a:pPr>
            <a:r>
              <a:rPr lang="en-US" altLang="ko-KR" sz="2400" b="1" dirty="0">
                <a:ea typeface="Malgun Gothic" panose="020B0503020000020004" pitchFamily="34" charset="-127"/>
                <a:cs typeface="Calibri" panose="020F0502020204030204" pitchFamily="34" charset="0"/>
              </a:rPr>
              <a:t>While tuberculosis (TB) incidence has been declining at a slower rate, elimination targets are not likely to be met without additional efforts.</a:t>
            </a:r>
          </a:p>
          <a:p>
            <a:pPr eaLnBrk="0" fontAlgn="base" hangingPunct="0">
              <a:lnSpc>
                <a:spcPct val="100000"/>
              </a:lnSpc>
              <a:spcBef>
                <a:spcPts val="600"/>
              </a:spcBef>
              <a:spcAft>
                <a:spcPts val="600"/>
              </a:spcAft>
              <a:buFont typeface="Arial" panose="020B0604020202020204" pitchFamily="34" charset="0"/>
              <a:buChar char="•"/>
            </a:pPr>
            <a:endParaRPr lang="en-US" altLang="ko-KR" sz="2400" b="1" dirty="0">
              <a:ea typeface="Malgun Gothic" panose="020B0503020000020004" pitchFamily="34" charset="-127"/>
              <a:cs typeface="Calibri" panose="020F0502020204030204" pitchFamily="34" charset="0"/>
            </a:endParaRPr>
          </a:p>
          <a:p>
            <a:pPr eaLnBrk="0" fontAlgn="base" hangingPunct="0">
              <a:lnSpc>
                <a:spcPct val="100000"/>
              </a:lnSpc>
              <a:spcBef>
                <a:spcPts val="600"/>
              </a:spcBef>
              <a:spcAft>
                <a:spcPts val="600"/>
              </a:spcAft>
              <a:buFont typeface="Arial" panose="020B0604020202020204" pitchFamily="34" charset="0"/>
              <a:buChar char="•"/>
            </a:pPr>
            <a:r>
              <a:rPr lang="en-US" altLang="ko-KR" sz="2400" b="1" dirty="0">
                <a:ea typeface="Malgun Gothic" panose="020B0503020000020004" pitchFamily="34" charset="-127"/>
                <a:cs typeface="Calibri" panose="020F0502020204030204" pitchFamily="34" charset="0"/>
              </a:rPr>
              <a:t>Reactivation of latent tuberculosis infection (LTBI) accounts for approximately 80% of cases of active TB in the United States.</a:t>
            </a:r>
          </a:p>
          <a:p>
            <a:pPr eaLnBrk="0" fontAlgn="base" hangingPunct="0">
              <a:lnSpc>
                <a:spcPct val="100000"/>
              </a:lnSpc>
              <a:spcBef>
                <a:spcPts val="600"/>
              </a:spcBef>
              <a:spcAft>
                <a:spcPts val="600"/>
              </a:spcAft>
              <a:buFont typeface="Arial" panose="020B0604020202020204" pitchFamily="34" charset="0"/>
              <a:buChar char="•"/>
            </a:pPr>
            <a:endParaRPr lang="en-US" altLang="ko-KR" sz="2400" b="1" dirty="0">
              <a:ea typeface="Malgun Gothic" panose="020B0503020000020004" pitchFamily="34" charset="-127"/>
              <a:cs typeface="Calibri" panose="020F0502020204030204" pitchFamily="34" charset="0"/>
            </a:endParaRPr>
          </a:p>
          <a:p>
            <a:pPr eaLnBrk="0" fontAlgn="base" hangingPunct="0">
              <a:lnSpc>
                <a:spcPct val="100000"/>
              </a:lnSpc>
              <a:spcBef>
                <a:spcPts val="600"/>
              </a:spcBef>
              <a:spcAft>
                <a:spcPts val="600"/>
              </a:spcAft>
              <a:buFont typeface="Arial" panose="020B0604020202020204" pitchFamily="34" charset="0"/>
              <a:buChar char="•"/>
            </a:pPr>
            <a:r>
              <a:rPr lang="en-US" sz="2400" b="1" dirty="0"/>
              <a:t>Targeted testing and treatment for </a:t>
            </a:r>
            <a:r>
              <a:rPr lang="en-US" sz="2400" b="1" dirty="0">
                <a:solidFill>
                  <a:schemeClr val="tx1"/>
                </a:solidFill>
              </a:rPr>
              <a:t>LTBI (TTT) </a:t>
            </a:r>
            <a:r>
              <a:rPr lang="en-US" sz="2400" b="1" dirty="0"/>
              <a:t>is therefore a cornerstone of the strategy for the elimination of TB disease in the United States. </a:t>
            </a:r>
            <a:endParaRPr lang="en-US" altLang="ko-KR" sz="2400" b="1" dirty="0">
              <a:ea typeface="Malgun Gothic" panose="020B0503020000020004" pitchFamily="34" charset="-127"/>
              <a:cs typeface="Calibri" panose="020F0502020204030204" pitchFamily="34" charset="0"/>
            </a:endParaRPr>
          </a:p>
          <a:p>
            <a:pPr eaLnBrk="0" fontAlgn="base" hangingPunct="0">
              <a:lnSpc>
                <a:spcPct val="100000"/>
              </a:lnSpc>
              <a:spcBef>
                <a:spcPts val="600"/>
              </a:spcBef>
              <a:spcAft>
                <a:spcPts val="600"/>
              </a:spcAft>
              <a:buFont typeface="Arial" panose="020B0604020202020204" pitchFamily="34" charset="0"/>
              <a:buChar char="•"/>
            </a:pPr>
            <a:endParaRPr lang="en-US" altLang="ko-KR" sz="2400" b="1" dirty="0">
              <a:ea typeface="Malgun Gothic" panose="020B0503020000020004" pitchFamily="34" charset="-127"/>
              <a:cs typeface="Calibri" panose="020F0502020204030204" pitchFamily="34" charset="0"/>
            </a:endParaRPr>
          </a:p>
          <a:p>
            <a:pPr eaLnBrk="0" fontAlgn="base" hangingPunct="0">
              <a:lnSpc>
                <a:spcPct val="100000"/>
              </a:lnSpc>
              <a:spcBef>
                <a:spcPts val="600"/>
              </a:spcBef>
              <a:spcAft>
                <a:spcPts val="600"/>
              </a:spcAft>
              <a:buFont typeface="Arial" panose="020B0604020202020204" pitchFamily="34" charset="0"/>
              <a:buChar char="•"/>
            </a:pPr>
            <a:endParaRPr lang="en-US" altLang="ko-KR" sz="2400" b="1" dirty="0">
              <a:ea typeface="Malgun Gothic" panose="020B0503020000020004" pitchFamily="34" charset="-127"/>
              <a:cs typeface="Calibri" panose="020F0502020204030204" pitchFamily="34" charset="0"/>
            </a:endParaRPr>
          </a:p>
          <a:p>
            <a:pPr eaLnBrk="0" fontAlgn="base" hangingPunct="0">
              <a:lnSpc>
                <a:spcPct val="100000"/>
              </a:lnSpc>
              <a:spcBef>
                <a:spcPts val="600"/>
              </a:spcBef>
              <a:spcAft>
                <a:spcPts val="600"/>
              </a:spcAft>
              <a:buFont typeface="Arial" panose="020B0604020202020204" pitchFamily="34" charset="0"/>
              <a:buChar char="•"/>
            </a:pPr>
            <a:r>
              <a:rPr lang="en-US" altLang="ko-KR" sz="2400" b="1" dirty="0">
                <a:ea typeface="Malgun Gothic" panose="020B0503020000020004" pitchFamily="34" charset="-127"/>
                <a:cs typeface="Calibri" panose="020F0502020204030204" pitchFamily="34" charset="0"/>
              </a:rPr>
              <a:t> </a:t>
            </a:r>
          </a:p>
          <a:p>
            <a:pPr eaLnBrk="0" fontAlgn="base" hangingPunct="0">
              <a:lnSpc>
                <a:spcPct val="100000"/>
              </a:lnSpc>
              <a:spcBef>
                <a:spcPts val="600"/>
              </a:spcBef>
              <a:spcAft>
                <a:spcPts val="600"/>
              </a:spcAft>
              <a:buFont typeface="Arial" panose="020B0604020202020204" pitchFamily="34" charset="0"/>
              <a:buChar char="•"/>
            </a:pPr>
            <a:endParaRPr lang="en-US" altLang="ko-KR" sz="2400" b="1" dirty="0">
              <a:ea typeface="Malgun Gothic" panose="020B0503020000020004" pitchFamily="34" charset="-127"/>
              <a:cs typeface="Calibri" panose="020F0502020204030204" pitchFamily="34" charset="0"/>
            </a:endParaRPr>
          </a:p>
          <a:p>
            <a:pPr>
              <a:buFont typeface="Arial" panose="020B0604020202020204" pitchFamily="34" charset="0"/>
              <a:buChar char="•"/>
            </a:pPr>
            <a:endParaRPr lang="en-US" altLang="ko-KR" sz="2400" b="1" dirty="0">
              <a:ea typeface="Malgun Gothic" panose="020B0503020000020004" pitchFamily="34" charset="-127"/>
              <a:cs typeface="Calibri" panose="020F0502020204030204" pitchFamily="34" charset="0"/>
            </a:endParaRPr>
          </a:p>
        </p:txBody>
      </p:sp>
      <p:sp>
        <p:nvSpPr>
          <p:cNvPr id="5" name="Rectangle 4">
            <a:extLst>
              <a:ext uri="{FF2B5EF4-FFF2-40B4-BE49-F238E27FC236}">
                <a16:creationId xmlns:a16="http://schemas.microsoft.com/office/drawing/2014/main" id="{5AD4BCD5-8628-4641-8B7C-6D7865B2CA39}"/>
              </a:ext>
            </a:extLst>
          </p:cNvPr>
          <p:cNvSpPr/>
          <p:nvPr/>
        </p:nvSpPr>
        <p:spPr>
          <a:xfrm>
            <a:off x="304800" y="6378410"/>
            <a:ext cx="11790218" cy="276999"/>
          </a:xfrm>
          <a:prstGeom prst="rect">
            <a:avLst/>
          </a:prstGeom>
        </p:spPr>
        <p:txBody>
          <a:bodyPr wrap="square">
            <a:spAutoFit/>
          </a:bodyPr>
          <a:lstStyle/>
          <a:p>
            <a:r>
              <a:rPr lang="en-US" sz="1200" dirty="0">
                <a:solidFill>
                  <a:schemeClr val="bg1"/>
                </a:solidFill>
              </a:rPr>
              <a:t>https://www.acsh.org/news/2018/03/23/more-9000-people-us-got-tuberculosis-last-year-who-were-they-12746</a:t>
            </a:r>
          </a:p>
        </p:txBody>
      </p:sp>
      <p:sp>
        <p:nvSpPr>
          <p:cNvPr id="9" name="TextBox 8">
            <a:extLst>
              <a:ext uri="{FF2B5EF4-FFF2-40B4-BE49-F238E27FC236}">
                <a16:creationId xmlns:a16="http://schemas.microsoft.com/office/drawing/2014/main" id="{0B8F3FEC-F6DC-4F5F-A373-621B0A285C42}"/>
              </a:ext>
            </a:extLst>
          </p:cNvPr>
          <p:cNvSpPr txBox="1"/>
          <p:nvPr/>
        </p:nvSpPr>
        <p:spPr>
          <a:xfrm>
            <a:off x="10300855" y="6347632"/>
            <a:ext cx="1891145" cy="307777"/>
          </a:xfrm>
          <a:prstGeom prst="rect">
            <a:avLst/>
          </a:prstGeom>
          <a:noFill/>
        </p:spPr>
        <p:txBody>
          <a:bodyPr wrap="square" rtlCol="0">
            <a:spAutoFit/>
          </a:bodyPr>
          <a:lstStyle/>
          <a:p>
            <a:r>
              <a:rPr lang="en-US" sz="1400" dirty="0"/>
              <a:t>(Hill et al, 2012)</a:t>
            </a:r>
          </a:p>
        </p:txBody>
      </p:sp>
      <p:sp>
        <p:nvSpPr>
          <p:cNvPr id="7" name="Title 1">
            <a:extLst>
              <a:ext uri="{FF2B5EF4-FFF2-40B4-BE49-F238E27FC236}">
                <a16:creationId xmlns:a16="http://schemas.microsoft.com/office/drawing/2014/main" id="{1E994FF1-1DD3-46C8-90E0-4E4EFB99EBDC}"/>
              </a:ext>
            </a:extLst>
          </p:cNvPr>
          <p:cNvSpPr>
            <a:spLocks noGrp="1"/>
          </p:cNvSpPr>
          <p:nvPr>
            <p:ph type="title"/>
          </p:nvPr>
        </p:nvSpPr>
        <p:spPr>
          <a:xfrm>
            <a:off x="838200" y="436785"/>
            <a:ext cx="10515600" cy="904875"/>
          </a:xfrm>
        </p:spPr>
        <p:txBody>
          <a:bodyPr>
            <a:normAutofit/>
          </a:bodyPr>
          <a:lstStyle/>
          <a:p>
            <a:r>
              <a:rPr lang="en-US" sz="2800" b="1" dirty="0">
                <a:latin typeface="Calibri" panose="020F0502020204030204" pitchFamily="34" charset="0"/>
                <a:cs typeface="Calibri" panose="020F0502020204030204" pitchFamily="34" charset="0"/>
              </a:rPr>
              <a:t>Background</a:t>
            </a:r>
          </a:p>
        </p:txBody>
      </p:sp>
    </p:spTree>
    <p:extLst>
      <p:ext uri="{BB962C8B-B14F-4D97-AF65-F5344CB8AC3E}">
        <p14:creationId xmlns:p14="http://schemas.microsoft.com/office/powerpoint/2010/main" val="42890139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866D00-CC0C-4ADB-A3EB-D30D36E39947}"/>
              </a:ext>
            </a:extLst>
          </p:cNvPr>
          <p:cNvSpPr>
            <a:spLocks noGrp="1"/>
          </p:cNvSpPr>
          <p:nvPr>
            <p:ph idx="1"/>
          </p:nvPr>
        </p:nvSpPr>
        <p:spPr>
          <a:xfrm>
            <a:off x="576219" y="472907"/>
            <a:ext cx="11207745" cy="4890977"/>
          </a:xfrm>
        </p:spPr>
        <p:txBody>
          <a:bodyPr>
            <a:normAutofit/>
          </a:bodyPr>
          <a:lstStyle/>
          <a:p>
            <a:pPr marL="0" indent="0" eaLnBrk="0" fontAlgn="base" hangingPunct="0">
              <a:lnSpc>
                <a:spcPct val="100000"/>
              </a:lnSpc>
              <a:spcBef>
                <a:spcPts val="600"/>
              </a:spcBef>
              <a:spcAft>
                <a:spcPts val="600"/>
              </a:spcAft>
              <a:buNone/>
            </a:pPr>
            <a:r>
              <a:rPr lang="en-US" altLang="ko-KR" sz="2400" b="1" dirty="0">
                <a:latin typeface="Calibri" panose="020F0502020204030204" pitchFamily="34" charset="0"/>
                <a:ea typeface="Malgun Gothic" panose="020B0503020000020004" pitchFamily="34" charset="-127"/>
                <a:cs typeface="Calibri" panose="020F0502020204030204" pitchFamily="34" charset="0"/>
              </a:rPr>
              <a:t>Studies have </a:t>
            </a:r>
            <a:r>
              <a:rPr lang="en-US" altLang="ko-KR" sz="2400" b="1" dirty="0">
                <a:solidFill>
                  <a:schemeClr val="tx1"/>
                </a:solidFill>
                <a:latin typeface="Calibri" panose="020F0502020204030204" pitchFamily="34" charset="0"/>
                <a:ea typeface="Malgun Gothic" panose="020B0503020000020004" pitchFamily="34" charset="-127"/>
                <a:cs typeface="Calibri" panose="020F0502020204030204" pitchFamily="34" charset="0"/>
              </a:rPr>
              <a:t>found that TTT using </a:t>
            </a:r>
            <a:r>
              <a:rPr lang="en-US" sz="2400" b="1" dirty="0">
                <a:solidFill>
                  <a:schemeClr val="tx1"/>
                </a:solidFill>
              </a:rPr>
              <a:t>Interferon Gamma Release Assay</a:t>
            </a:r>
            <a:r>
              <a:rPr lang="en-US" dirty="0">
                <a:solidFill>
                  <a:schemeClr val="tx1"/>
                </a:solidFill>
              </a:rPr>
              <a:t> </a:t>
            </a:r>
            <a:r>
              <a:rPr lang="en-US" b="1" dirty="0">
                <a:solidFill>
                  <a:schemeClr val="tx1"/>
                </a:solidFill>
              </a:rPr>
              <a:t>(</a:t>
            </a:r>
            <a:r>
              <a:rPr lang="en-US" altLang="ko-KR" sz="2400" b="1" dirty="0">
                <a:solidFill>
                  <a:schemeClr val="tx1"/>
                </a:solidFill>
                <a:latin typeface="Calibri" panose="020F0502020204030204" pitchFamily="34" charset="0"/>
                <a:ea typeface="Malgun Gothic" panose="020B0503020000020004" pitchFamily="34" charset="-127"/>
                <a:cs typeface="Calibri" panose="020F0502020204030204" pitchFamily="34" charset="0"/>
              </a:rPr>
              <a:t>IGRA) testing and either 9 months of isoniazid (INH) or 3 months of INH and </a:t>
            </a:r>
            <a:r>
              <a:rPr lang="en-US" altLang="ko-KR" sz="2400" b="1" dirty="0" err="1">
                <a:solidFill>
                  <a:schemeClr val="tx1"/>
                </a:solidFill>
                <a:latin typeface="Calibri" panose="020F0502020204030204" pitchFamily="34" charset="0"/>
                <a:ea typeface="Malgun Gothic" panose="020B0503020000020004" pitchFamily="34" charset="-127"/>
                <a:cs typeface="Calibri" panose="020F0502020204030204" pitchFamily="34" charset="0"/>
              </a:rPr>
              <a:t>rifapentine</a:t>
            </a:r>
            <a:r>
              <a:rPr lang="en-US" altLang="ko-KR" sz="2400" b="1" dirty="0">
                <a:solidFill>
                  <a:schemeClr val="tx1"/>
                </a:solidFill>
                <a:latin typeface="Calibri" panose="020F0502020204030204" pitchFamily="34" charset="0"/>
                <a:ea typeface="Malgun Gothic" panose="020B0503020000020004" pitchFamily="34" charset="-127"/>
                <a:cs typeface="Calibri" panose="020F0502020204030204" pitchFamily="34" charset="0"/>
              </a:rPr>
              <a:t> (3HP) therapy are cost-effective in some populations. </a:t>
            </a:r>
          </a:p>
          <a:p>
            <a:pPr eaLnBrk="0" fontAlgn="base" hangingPunct="0">
              <a:lnSpc>
                <a:spcPct val="100000"/>
              </a:lnSpc>
              <a:spcBef>
                <a:spcPts val="600"/>
              </a:spcBef>
              <a:spcAft>
                <a:spcPts val="600"/>
              </a:spcAft>
              <a:buFont typeface="Arial" panose="020B0604020202020204" pitchFamily="34" charset="0"/>
              <a:buChar char="•"/>
            </a:pPr>
            <a:endParaRPr lang="en-US" altLang="ko-KR" sz="1200" dirty="0">
              <a:latin typeface="Calibri" panose="020F0502020204030204" pitchFamily="34" charset="0"/>
              <a:cs typeface="Calibri" panose="020F0502020204030204" pitchFamily="34" charset="0"/>
            </a:endParaRPr>
          </a:p>
          <a:p>
            <a:pPr>
              <a:buFont typeface="Arial" panose="020B0604020202020204" pitchFamily="34" charset="0"/>
              <a:buChar char="•"/>
            </a:pPr>
            <a:endParaRPr lang="en-US" altLang="ko-KR" sz="1800" dirty="0">
              <a:latin typeface="Calibri" panose="020F0502020204030204" pitchFamily="34" charset="0"/>
              <a:ea typeface="Malgun Gothic" panose="020B0503020000020004" pitchFamily="34" charset="-127"/>
              <a:cs typeface="Calibri" panose="020F0502020204030204" pitchFamily="34" charset="0"/>
            </a:endParaRPr>
          </a:p>
        </p:txBody>
      </p:sp>
      <p:pic>
        <p:nvPicPr>
          <p:cNvPr id="12" name="Picture 11">
            <a:extLst>
              <a:ext uri="{FF2B5EF4-FFF2-40B4-BE49-F238E27FC236}">
                <a16:creationId xmlns:a16="http://schemas.microsoft.com/office/drawing/2014/main" id="{27292169-5497-4684-B807-B5B552E8864D}"/>
              </a:ext>
            </a:extLst>
          </p:cNvPr>
          <p:cNvPicPr>
            <a:picLocks noChangeAspect="1"/>
          </p:cNvPicPr>
          <p:nvPr/>
        </p:nvPicPr>
        <p:blipFill rotWithShape="1">
          <a:blip r:embed="rId3"/>
          <a:srcRect l="30959" t="14586" r="32223" b="41448"/>
          <a:stretch/>
        </p:blipFill>
        <p:spPr>
          <a:xfrm>
            <a:off x="576219" y="1833381"/>
            <a:ext cx="5037807" cy="3383830"/>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06DDF104-9E9A-4678-AA63-7611E0965829}"/>
              </a:ext>
            </a:extLst>
          </p:cNvPr>
          <p:cNvPicPr>
            <a:picLocks noChangeAspect="1"/>
          </p:cNvPicPr>
          <p:nvPr/>
        </p:nvPicPr>
        <p:blipFill rotWithShape="1">
          <a:blip r:embed="rId4"/>
          <a:srcRect l="24224" t="19519" r="40470" b="37536"/>
          <a:stretch/>
        </p:blipFill>
        <p:spPr>
          <a:xfrm>
            <a:off x="6499318" y="1833381"/>
            <a:ext cx="4945430" cy="3383830"/>
          </a:xfrm>
          <a:prstGeom prst="rect">
            <a:avLst/>
          </a:prstGeom>
          <a:ln>
            <a:noFill/>
          </a:ln>
          <a:effectLst>
            <a:outerShdw blurRad="292100" dist="139700" dir="2700000" algn="tl" rotWithShape="0">
              <a:srgbClr val="333333">
                <a:alpha val="65000"/>
              </a:srgbClr>
            </a:outerShdw>
          </a:effectLst>
        </p:spPr>
      </p:pic>
      <p:sp>
        <p:nvSpPr>
          <p:cNvPr id="5" name="Rectangle 4">
            <a:extLst>
              <a:ext uri="{FF2B5EF4-FFF2-40B4-BE49-F238E27FC236}">
                <a16:creationId xmlns:a16="http://schemas.microsoft.com/office/drawing/2014/main" id="{9ACC744C-8517-43F9-A675-7D6FF449DC99}"/>
              </a:ext>
            </a:extLst>
          </p:cNvPr>
          <p:cNvSpPr/>
          <p:nvPr/>
        </p:nvSpPr>
        <p:spPr>
          <a:xfrm>
            <a:off x="576219" y="5363884"/>
            <a:ext cx="10868529" cy="830997"/>
          </a:xfrm>
          <a:prstGeom prst="rect">
            <a:avLst/>
          </a:prstGeom>
        </p:spPr>
        <p:txBody>
          <a:bodyPr wrap="square">
            <a:spAutoFit/>
          </a:bodyPr>
          <a:lstStyle/>
          <a:p>
            <a:pPr>
              <a:lnSpc>
                <a:spcPct val="100000"/>
              </a:lnSpc>
              <a:spcBef>
                <a:spcPts val="600"/>
              </a:spcBef>
              <a:spcAft>
                <a:spcPts val="600"/>
              </a:spcAft>
            </a:pPr>
            <a:r>
              <a:rPr lang="en-US" altLang="ko-KR" sz="2400" b="1" dirty="0">
                <a:latin typeface="Calibri" panose="020F0502020204030204" pitchFamily="34" charset="0"/>
                <a:ea typeface="Malgun Gothic" panose="020B0503020000020004" pitchFamily="34" charset="-127"/>
                <a:cs typeface="Calibri" panose="020F0502020204030204" pitchFamily="34" charset="0"/>
              </a:rPr>
              <a:t>However, impact and cost effectiveness are likely to vary by characteristics of the target population.</a:t>
            </a:r>
          </a:p>
        </p:txBody>
      </p:sp>
    </p:spTree>
    <p:extLst>
      <p:ext uri="{BB962C8B-B14F-4D97-AF65-F5344CB8AC3E}">
        <p14:creationId xmlns:p14="http://schemas.microsoft.com/office/powerpoint/2010/main" val="1791127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637F4-F48A-4F8A-9654-A234F90501E0}"/>
              </a:ext>
            </a:extLst>
          </p:cNvPr>
          <p:cNvSpPr>
            <a:spLocks noGrp="1"/>
          </p:cNvSpPr>
          <p:nvPr>
            <p:ph type="title"/>
          </p:nvPr>
        </p:nvSpPr>
        <p:spPr>
          <a:xfrm>
            <a:off x="838200" y="436785"/>
            <a:ext cx="10515600" cy="904875"/>
          </a:xfrm>
        </p:spPr>
        <p:txBody>
          <a:bodyPr>
            <a:normAutofit/>
          </a:bodyPr>
          <a:lstStyle/>
          <a:p>
            <a:r>
              <a:rPr lang="en-US" sz="2800" b="1" dirty="0">
                <a:latin typeface="Calibri" panose="020F0502020204030204" pitchFamily="34" charset="0"/>
                <a:cs typeface="Calibri" panose="020F0502020204030204" pitchFamily="34" charset="0"/>
              </a:rPr>
              <a:t>Objective</a:t>
            </a:r>
          </a:p>
        </p:txBody>
      </p:sp>
      <p:sp>
        <p:nvSpPr>
          <p:cNvPr id="3" name="Content Placeholder 2">
            <a:extLst>
              <a:ext uri="{FF2B5EF4-FFF2-40B4-BE49-F238E27FC236}">
                <a16:creationId xmlns:a16="http://schemas.microsoft.com/office/drawing/2014/main" id="{93866D00-CC0C-4ADB-A3EB-D30D36E39947}"/>
              </a:ext>
            </a:extLst>
          </p:cNvPr>
          <p:cNvSpPr>
            <a:spLocks noGrp="1"/>
          </p:cNvSpPr>
          <p:nvPr>
            <p:ph idx="1"/>
          </p:nvPr>
        </p:nvSpPr>
        <p:spPr>
          <a:xfrm>
            <a:off x="838200" y="2092276"/>
            <a:ext cx="10515600" cy="3804286"/>
          </a:xfrm>
        </p:spPr>
        <p:txBody>
          <a:bodyPr>
            <a:normAutofit/>
          </a:bodyPr>
          <a:lstStyle/>
          <a:p>
            <a:pPr eaLnBrk="0" fontAlgn="base" hangingPunct="0">
              <a:lnSpc>
                <a:spcPct val="100000"/>
              </a:lnSpc>
              <a:spcBef>
                <a:spcPts val="600"/>
              </a:spcBef>
              <a:spcAft>
                <a:spcPts val="600"/>
              </a:spcAft>
              <a:buFont typeface="Arial" panose="020B0604020202020204" pitchFamily="34" charset="0"/>
              <a:buChar char="•"/>
            </a:pPr>
            <a:endParaRPr lang="en-US" altLang="ko-KR" sz="1400" dirty="0">
              <a:latin typeface="Calibri" panose="020F0502020204030204" pitchFamily="34" charset="0"/>
              <a:cs typeface="Calibri" panose="020F0502020204030204" pitchFamily="34" charset="0"/>
            </a:endParaRPr>
          </a:p>
          <a:p>
            <a:pPr marL="0" indent="0" algn="ctr">
              <a:lnSpc>
                <a:spcPct val="100000"/>
              </a:lnSpc>
              <a:spcBef>
                <a:spcPts val="600"/>
              </a:spcBef>
              <a:spcAft>
                <a:spcPts val="600"/>
              </a:spcAft>
              <a:buNone/>
            </a:pPr>
            <a:r>
              <a:rPr lang="en-US" altLang="ko-KR" sz="2400" b="1" dirty="0">
                <a:ea typeface="Malgun Gothic" panose="020B0503020000020004" pitchFamily="34" charset="-127"/>
                <a:cs typeface="Calibri" panose="020F0502020204030204" pitchFamily="34" charset="0"/>
              </a:rPr>
              <a:t>Estimate the cost effectiveness of TTT tailored to key populations </a:t>
            </a:r>
          </a:p>
          <a:p>
            <a:pPr marL="0" indent="0" algn="ctr">
              <a:lnSpc>
                <a:spcPct val="100000"/>
              </a:lnSpc>
              <a:spcBef>
                <a:spcPts val="600"/>
              </a:spcBef>
              <a:spcAft>
                <a:spcPts val="600"/>
              </a:spcAft>
              <a:buNone/>
            </a:pPr>
            <a:r>
              <a:rPr lang="en-US" altLang="ko-KR" sz="2400" b="1" dirty="0">
                <a:ea typeface="Malgun Gothic" panose="020B0503020000020004" pitchFamily="34" charset="-127"/>
                <a:cs typeface="Calibri" panose="020F0502020204030204" pitchFamily="34" charset="0"/>
              </a:rPr>
              <a:t>in California, Florida, New York and </a:t>
            </a:r>
            <a:r>
              <a:rPr lang="en-US" altLang="ko-KR" sz="2400" b="1" dirty="0">
                <a:solidFill>
                  <a:schemeClr val="tx1"/>
                </a:solidFill>
                <a:ea typeface="Malgun Gothic" panose="020B0503020000020004" pitchFamily="34" charset="-127"/>
                <a:cs typeface="Calibri" panose="020F0502020204030204" pitchFamily="34" charset="0"/>
              </a:rPr>
              <a:t>Texas in the United States </a:t>
            </a:r>
          </a:p>
          <a:p>
            <a:pPr marL="0" indent="0" algn="ctr">
              <a:lnSpc>
                <a:spcPct val="100000"/>
              </a:lnSpc>
              <a:spcBef>
                <a:spcPts val="600"/>
              </a:spcBef>
              <a:spcAft>
                <a:spcPts val="600"/>
              </a:spcAft>
              <a:buNone/>
            </a:pPr>
            <a:r>
              <a:rPr lang="en-US" altLang="ko-KR" sz="2400" b="1" dirty="0">
                <a:ea typeface="Malgun Gothic" panose="020B0503020000020004" pitchFamily="34" charset="-127"/>
                <a:cs typeface="Calibri" panose="020F0502020204030204" pitchFamily="34" charset="0"/>
              </a:rPr>
              <a:t> </a:t>
            </a:r>
            <a:endParaRPr lang="en-US" altLang="ko-KR" dirty="0">
              <a:latin typeface="Calibri" panose="020F0502020204030204" pitchFamily="34" charset="0"/>
              <a:ea typeface="Malgun Gothic" panose="020B0503020000020004" pitchFamily="34" charset="-127"/>
              <a:cs typeface="Calibri" panose="020F0502020204030204" pitchFamily="34" charset="0"/>
            </a:endParaRPr>
          </a:p>
        </p:txBody>
      </p:sp>
    </p:spTree>
    <p:extLst>
      <p:ext uri="{BB962C8B-B14F-4D97-AF65-F5344CB8AC3E}">
        <p14:creationId xmlns:p14="http://schemas.microsoft.com/office/powerpoint/2010/main" val="1931187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88348-4293-4003-9B21-C9B56E4CA23F}"/>
              </a:ext>
            </a:extLst>
          </p:cNvPr>
          <p:cNvSpPr>
            <a:spLocks noGrp="1"/>
          </p:cNvSpPr>
          <p:nvPr>
            <p:ph type="title"/>
          </p:nvPr>
        </p:nvSpPr>
        <p:spPr>
          <a:xfrm>
            <a:off x="838200" y="407196"/>
            <a:ext cx="10058400" cy="889644"/>
          </a:xfrm>
        </p:spPr>
        <p:txBody>
          <a:bodyPr>
            <a:normAutofit/>
          </a:bodyPr>
          <a:lstStyle/>
          <a:p>
            <a:r>
              <a:rPr lang="en-US" altLang="en-US" sz="2800" b="1" dirty="0">
                <a:latin typeface="Calibri" panose="020F0502020204030204" pitchFamily="34" charset="0"/>
                <a:ea typeface="Malgun Gothic" panose="020B0503020000020004" pitchFamily="34" charset="-127"/>
                <a:cs typeface="Calibri" panose="020F0502020204030204" pitchFamily="34" charset="0"/>
              </a:rPr>
              <a:t>Methods: Effectiveness model</a:t>
            </a:r>
            <a:endParaRPr lang="en-US" sz="2800" b="1" dirty="0"/>
          </a:p>
        </p:txBody>
      </p:sp>
      <p:sp>
        <p:nvSpPr>
          <p:cNvPr id="3" name="Content Placeholder 2">
            <a:extLst>
              <a:ext uri="{FF2B5EF4-FFF2-40B4-BE49-F238E27FC236}">
                <a16:creationId xmlns:a16="http://schemas.microsoft.com/office/drawing/2014/main" id="{EB819B28-F271-498E-A05E-640F40A26F13}"/>
              </a:ext>
            </a:extLst>
          </p:cNvPr>
          <p:cNvSpPr>
            <a:spLocks noGrp="1"/>
          </p:cNvSpPr>
          <p:nvPr>
            <p:ph idx="1"/>
          </p:nvPr>
        </p:nvSpPr>
        <p:spPr>
          <a:xfrm>
            <a:off x="838200" y="1964884"/>
            <a:ext cx="10515600" cy="4320302"/>
          </a:xfrm>
        </p:spPr>
        <p:txBody>
          <a:bodyPr>
            <a:normAutofit/>
          </a:bodyPr>
          <a:lstStyle/>
          <a:p>
            <a:pPr>
              <a:buFont typeface="Arial" panose="020B0604020202020204" pitchFamily="34" charset="0"/>
              <a:buChar char="•"/>
            </a:pPr>
            <a:r>
              <a:rPr lang="en-US" altLang="en-US" sz="2400" dirty="0">
                <a:latin typeface="Calibri" panose="020F0502020204030204" pitchFamily="34" charset="0"/>
                <a:ea typeface="Malgun Gothic" panose="020B0503020000020004" pitchFamily="34" charset="-127"/>
                <a:cs typeface="Calibri" panose="020F0502020204030204" pitchFamily="34" charset="0"/>
              </a:rPr>
              <a:t>We used a previously developed individual-based TB dynamic modeling framework in four states: </a:t>
            </a:r>
            <a:r>
              <a:rPr lang="en-US" altLang="en-US" sz="2400" b="1" dirty="0">
                <a:latin typeface="Calibri" panose="020F0502020204030204" pitchFamily="34" charset="0"/>
                <a:ea typeface="Malgun Gothic" panose="020B0503020000020004" pitchFamily="34" charset="-127"/>
                <a:cs typeface="Calibri" panose="020F0502020204030204" pitchFamily="34" charset="0"/>
              </a:rPr>
              <a:t>California, Florida, New York, and Texas</a:t>
            </a:r>
            <a:r>
              <a:rPr lang="en-US" altLang="en-US" sz="2400" dirty="0">
                <a:latin typeface="Calibri" panose="020F0502020204030204" pitchFamily="34" charset="0"/>
                <a:ea typeface="Malgun Gothic" panose="020B0503020000020004" pitchFamily="34" charset="-127"/>
                <a:cs typeface="Calibri" panose="020F0502020204030204" pitchFamily="34" charset="0"/>
              </a:rPr>
              <a:t>. (</a:t>
            </a:r>
            <a:r>
              <a:rPr lang="en-US" sz="2400" dirty="0"/>
              <a:t>Shrestha</a:t>
            </a:r>
            <a:r>
              <a:rPr lang="en-US" altLang="en-US" sz="2400" dirty="0">
                <a:latin typeface="Calibri" panose="020F0502020204030204" pitchFamily="34" charset="0"/>
                <a:ea typeface="Malgun Gothic" panose="020B0503020000020004" pitchFamily="34" charset="-127"/>
                <a:cs typeface="Calibri" panose="020F0502020204030204" pitchFamily="34" charset="0"/>
              </a:rPr>
              <a:t> et al, 2017)</a:t>
            </a:r>
          </a:p>
          <a:p>
            <a:pPr>
              <a:buFont typeface="Arial" panose="020B0604020202020204" pitchFamily="34" charset="0"/>
              <a:buChar char="•"/>
            </a:pPr>
            <a:endParaRPr lang="en-US" altLang="en-US" sz="2400" dirty="0">
              <a:latin typeface="Calibri" panose="020F0502020204030204" pitchFamily="34" charset="0"/>
              <a:ea typeface="Malgun Gothic" panose="020B0503020000020004" pitchFamily="34" charset="-127"/>
              <a:cs typeface="Calibri" panose="020F0502020204030204" pitchFamily="34" charset="0"/>
            </a:endParaRPr>
          </a:p>
          <a:p>
            <a:pPr>
              <a:buFont typeface="Arial" panose="020B0604020202020204" pitchFamily="34" charset="0"/>
              <a:buChar char="•"/>
            </a:pPr>
            <a:r>
              <a:rPr lang="en-US" altLang="en-US" sz="2400" dirty="0">
                <a:latin typeface="Calibri" panose="020F0502020204030204" pitchFamily="34" charset="0"/>
                <a:ea typeface="Malgun Gothic" panose="020B0503020000020004" pitchFamily="34" charset="-127"/>
                <a:cs typeface="Calibri" panose="020F0502020204030204" pitchFamily="34" charset="0"/>
              </a:rPr>
              <a:t>We incorporated five risk populations: </a:t>
            </a:r>
            <a:r>
              <a:rPr lang="en-US" altLang="en-US" sz="2400" b="1" dirty="0">
                <a:latin typeface="Calibri" panose="020F0502020204030204" pitchFamily="34" charset="0"/>
                <a:ea typeface="Malgun Gothic" panose="020B0503020000020004" pitchFamily="34" charset="-127"/>
                <a:cs typeface="Calibri" panose="020F0502020204030204" pitchFamily="34" charset="0"/>
              </a:rPr>
              <a:t>(</a:t>
            </a:r>
            <a:r>
              <a:rPr lang="en-US" altLang="en-US" sz="2400" b="1" dirty="0" err="1">
                <a:latin typeface="Calibri" panose="020F0502020204030204" pitchFamily="34" charset="0"/>
                <a:ea typeface="Malgun Gothic" panose="020B0503020000020004" pitchFamily="34" charset="-127"/>
                <a:cs typeface="Calibri" panose="020F0502020204030204" pitchFamily="34" charset="0"/>
              </a:rPr>
              <a:t>i</a:t>
            </a:r>
            <a:r>
              <a:rPr lang="en-US" altLang="en-US" sz="2400" b="1" dirty="0">
                <a:latin typeface="Calibri" panose="020F0502020204030204" pitchFamily="34" charset="0"/>
                <a:ea typeface="Malgun Gothic" panose="020B0503020000020004" pitchFamily="34" charset="-127"/>
                <a:cs typeface="Calibri" panose="020F0502020204030204" pitchFamily="34" charset="0"/>
              </a:rPr>
              <a:t>) non US-born; (ii) diabetic; (iii) HIV-positive; (iv) homeless; and (v) incarcerated. </a:t>
            </a:r>
          </a:p>
          <a:p>
            <a:pPr>
              <a:buFont typeface="Arial" panose="020B0604020202020204" pitchFamily="34" charset="0"/>
              <a:buChar char="•"/>
            </a:pPr>
            <a:endParaRPr lang="en-US" altLang="en-US" sz="2400" dirty="0">
              <a:latin typeface="Calibri" panose="020F0502020204030204" pitchFamily="34" charset="0"/>
              <a:ea typeface="Malgun Gothic" panose="020B0503020000020004" pitchFamily="34" charset="-127"/>
              <a:cs typeface="Calibri" panose="020F0502020204030204" pitchFamily="34" charset="0"/>
            </a:endParaRPr>
          </a:p>
          <a:p>
            <a:pPr>
              <a:buFont typeface="Arial" panose="020B0604020202020204" pitchFamily="34" charset="0"/>
              <a:buChar char="•"/>
            </a:pPr>
            <a:r>
              <a:rPr lang="en-US" altLang="en-US" sz="2400" dirty="0">
                <a:latin typeface="Calibri" panose="020F0502020204030204" pitchFamily="34" charset="0"/>
                <a:ea typeface="Malgun Gothic" panose="020B0503020000020004" pitchFamily="34" charset="-127"/>
                <a:cs typeface="Calibri" panose="020F0502020204030204" pitchFamily="34" charset="0"/>
              </a:rPr>
              <a:t>We estimated the differential population-level impact of two key TB inventions:</a:t>
            </a:r>
          </a:p>
          <a:p>
            <a:pPr lvl="1">
              <a:buFont typeface="Arial" panose="020B0604020202020204" pitchFamily="34" charset="0"/>
              <a:buChar char="•"/>
            </a:pPr>
            <a:r>
              <a:rPr lang="en-US" altLang="en-US" sz="2200" b="1" dirty="0">
                <a:latin typeface="Calibri" panose="020F0502020204030204" pitchFamily="34" charset="0"/>
                <a:ea typeface="Malgun Gothic" panose="020B0503020000020004" pitchFamily="34" charset="-127"/>
                <a:cs typeface="Calibri" panose="020F0502020204030204" pitchFamily="34" charset="0"/>
              </a:rPr>
              <a:t>TTT</a:t>
            </a:r>
            <a:endParaRPr lang="en-US" altLang="en-US" sz="2200" b="1" strike="sngStrike" dirty="0">
              <a:latin typeface="Calibri" panose="020F0502020204030204" pitchFamily="34" charset="0"/>
              <a:ea typeface="Malgun Gothic" panose="020B0503020000020004" pitchFamily="34" charset="-127"/>
              <a:cs typeface="Calibri" panose="020F0502020204030204" pitchFamily="34" charset="0"/>
            </a:endParaRPr>
          </a:p>
          <a:p>
            <a:pPr lvl="1">
              <a:buFont typeface="Arial" panose="020B0604020202020204" pitchFamily="34" charset="0"/>
              <a:buChar char="•"/>
            </a:pPr>
            <a:r>
              <a:rPr lang="en-US" altLang="en-US" sz="2200" b="1" dirty="0">
                <a:latin typeface="Calibri" panose="020F0502020204030204" pitchFamily="34" charset="0"/>
                <a:ea typeface="Malgun Gothic" panose="020B0503020000020004" pitchFamily="34" charset="-127"/>
                <a:cs typeface="Calibri" panose="020F0502020204030204" pitchFamily="34" charset="0"/>
              </a:rPr>
              <a:t>Enhanced contact investigation (ECI) - </a:t>
            </a:r>
            <a:r>
              <a:rPr lang="en-US" altLang="en-US" sz="1800" b="1" i="1" dirty="0">
                <a:latin typeface="Calibri" panose="020F0502020204030204" pitchFamily="34" charset="0"/>
                <a:ea typeface="Malgun Gothic" panose="020B0503020000020004" pitchFamily="34" charset="-127"/>
                <a:cs typeface="Calibri" panose="020F0502020204030204" pitchFamily="34" charset="0"/>
              </a:rPr>
              <a:t>not presented here</a:t>
            </a:r>
          </a:p>
        </p:txBody>
      </p:sp>
    </p:spTree>
    <p:extLst>
      <p:ext uri="{BB962C8B-B14F-4D97-AF65-F5344CB8AC3E}">
        <p14:creationId xmlns:p14="http://schemas.microsoft.com/office/powerpoint/2010/main" val="1718594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8D929-9EC1-450A-B4BE-EFE5C7953D06}"/>
              </a:ext>
            </a:extLst>
          </p:cNvPr>
          <p:cNvSpPr>
            <a:spLocks noGrp="1"/>
          </p:cNvSpPr>
          <p:nvPr>
            <p:ph type="title"/>
          </p:nvPr>
        </p:nvSpPr>
        <p:spPr>
          <a:xfrm>
            <a:off x="838200" y="254415"/>
            <a:ext cx="10515600" cy="955675"/>
          </a:xfrm>
        </p:spPr>
        <p:txBody>
          <a:bodyPr>
            <a:normAutofit/>
          </a:bodyPr>
          <a:lstStyle/>
          <a:p>
            <a:r>
              <a:rPr lang="en-US" altLang="en-US" sz="2800" b="1" dirty="0">
                <a:latin typeface="Calibri" panose="020F0502020204030204" pitchFamily="34" charset="0"/>
                <a:ea typeface="Malgun Gothic" panose="020B0503020000020004" pitchFamily="34" charset="-127"/>
                <a:cs typeface="Calibri" panose="020F0502020204030204" pitchFamily="34" charset="0"/>
              </a:rPr>
              <a:t>Interventions</a:t>
            </a:r>
            <a:endParaRPr lang="en-US" sz="2800" dirty="0"/>
          </a:p>
        </p:txBody>
      </p:sp>
      <p:sp>
        <p:nvSpPr>
          <p:cNvPr id="3" name="Content Placeholder 2">
            <a:extLst>
              <a:ext uri="{FF2B5EF4-FFF2-40B4-BE49-F238E27FC236}">
                <a16:creationId xmlns:a16="http://schemas.microsoft.com/office/drawing/2014/main" id="{49E8A0C1-1F38-4D34-9C62-07EF0C228D57}"/>
              </a:ext>
            </a:extLst>
          </p:cNvPr>
          <p:cNvSpPr>
            <a:spLocks noGrp="1"/>
          </p:cNvSpPr>
          <p:nvPr>
            <p:ph idx="1"/>
          </p:nvPr>
        </p:nvSpPr>
        <p:spPr>
          <a:xfrm>
            <a:off x="916021" y="1794078"/>
            <a:ext cx="10515600" cy="4712230"/>
          </a:xfrm>
        </p:spPr>
        <p:txBody>
          <a:bodyPr>
            <a:normAutofit/>
          </a:bodyPr>
          <a:lstStyle/>
          <a:p>
            <a:pPr marL="0" indent="0">
              <a:buNone/>
            </a:pPr>
            <a:r>
              <a:rPr lang="en-US" altLang="en-US" sz="2600" b="1" u="sng" dirty="0">
                <a:latin typeface="Calibri" panose="020F0502020204030204" pitchFamily="34" charset="0"/>
                <a:ea typeface="Malgun Gothic" panose="020B0503020000020004" pitchFamily="34" charset="-127"/>
                <a:cs typeface="Calibri" panose="020F0502020204030204" pitchFamily="34" charset="0"/>
              </a:rPr>
              <a:t>Targeted Testing and Treatment (</a:t>
            </a:r>
            <a:r>
              <a:rPr lang="en-US" altLang="en-US" sz="2600" b="1" u="sng" dirty="0">
                <a:solidFill>
                  <a:schemeClr val="tx1"/>
                </a:solidFill>
                <a:latin typeface="Calibri" panose="020F0502020204030204" pitchFamily="34" charset="0"/>
                <a:ea typeface="Malgun Gothic" panose="020B0503020000020004" pitchFamily="34" charset="-127"/>
                <a:cs typeface="Calibri" panose="020F0502020204030204" pitchFamily="34" charset="0"/>
              </a:rPr>
              <a:t>TTT) in </a:t>
            </a:r>
            <a:r>
              <a:rPr lang="en-US" altLang="en-US" sz="2600" b="1" u="sng" dirty="0">
                <a:latin typeface="Calibri" panose="020F0502020204030204" pitchFamily="34" charset="0"/>
                <a:ea typeface="Malgun Gothic" panose="020B0503020000020004" pitchFamily="34" charset="-127"/>
                <a:cs typeface="Calibri" panose="020F0502020204030204" pitchFamily="34" charset="0"/>
              </a:rPr>
              <a:t>2016</a:t>
            </a:r>
          </a:p>
          <a:p>
            <a:pPr marL="0" indent="0">
              <a:buNone/>
            </a:pPr>
            <a:r>
              <a:rPr lang="en-US" dirty="0"/>
              <a:t> </a:t>
            </a:r>
            <a:r>
              <a:rPr lang="en-US" dirty="0">
                <a:solidFill>
                  <a:schemeClr val="tx1"/>
                </a:solidFill>
              </a:rPr>
              <a:t>Individuals are screened for TB disease and tested for LTBI, and treated accordingly. </a:t>
            </a:r>
          </a:p>
          <a:p>
            <a:pPr marL="0" indent="0">
              <a:buNone/>
            </a:pPr>
            <a:r>
              <a:rPr lang="en-US" b="1" dirty="0">
                <a:solidFill>
                  <a:schemeClr val="tx1"/>
                </a:solidFill>
              </a:rPr>
              <a:t>Assumptions:</a:t>
            </a:r>
          </a:p>
          <a:p>
            <a:r>
              <a:rPr lang="en-US" dirty="0">
                <a:solidFill>
                  <a:schemeClr val="tx1"/>
                </a:solidFill>
              </a:rPr>
              <a:t>• Sensitivity of LTBI diagnostic test (IGRA): 85%</a:t>
            </a:r>
          </a:p>
          <a:p>
            <a:r>
              <a:rPr lang="en-US" dirty="0">
                <a:solidFill>
                  <a:schemeClr val="tx1"/>
                </a:solidFill>
              </a:rPr>
              <a:t>• Of LTBI positive, initiation of LTBI treatment: 100%</a:t>
            </a:r>
          </a:p>
          <a:p>
            <a:r>
              <a:rPr lang="en-US" dirty="0">
                <a:solidFill>
                  <a:schemeClr val="tx1"/>
                </a:solidFill>
              </a:rPr>
              <a:t>• C</a:t>
            </a:r>
            <a:r>
              <a:rPr lang="en-US" altLang="en-US" dirty="0" bmk="">
                <a:solidFill>
                  <a:schemeClr val="tx1"/>
                </a:solidFill>
                <a:latin typeface="Calibri" panose="020F0502020204030204" pitchFamily="34" charset="0"/>
                <a:ea typeface="Malgun Gothic" panose="020B0503020000020004" pitchFamily="34" charset="-127"/>
                <a:cs typeface="Calibri" panose="020F0502020204030204" pitchFamily="34" charset="0"/>
              </a:rPr>
              <a:t>ompletion of 3 months of self-administered i</a:t>
            </a:r>
            <a:r>
              <a:rPr lang="en-US" dirty="0">
                <a:solidFill>
                  <a:schemeClr val="tx1"/>
                </a:solidFill>
                <a:latin typeface="Calibri" panose="020F0502020204030204" pitchFamily="34" charset="0"/>
                <a:cs typeface="Calibri" panose="020F0502020204030204" pitchFamily="34" charset="0"/>
              </a:rPr>
              <a:t>soniazid &amp; </a:t>
            </a:r>
            <a:r>
              <a:rPr lang="en-US" dirty="0" err="1">
                <a:solidFill>
                  <a:schemeClr val="tx1"/>
                </a:solidFill>
                <a:latin typeface="Calibri" panose="020F0502020204030204" pitchFamily="34" charset="0"/>
                <a:cs typeface="Calibri" panose="020F0502020204030204" pitchFamily="34" charset="0"/>
              </a:rPr>
              <a:t>rifapentine</a:t>
            </a:r>
            <a:r>
              <a:rPr lang="en-US" dirty="0">
                <a:solidFill>
                  <a:schemeClr val="tx1"/>
                </a:solidFill>
                <a:latin typeface="Calibri" panose="020F0502020204030204" pitchFamily="34" charset="0"/>
                <a:cs typeface="Calibri" panose="020F0502020204030204" pitchFamily="34" charset="0"/>
              </a:rPr>
              <a:t> (3HP/SAT) : 82%</a:t>
            </a:r>
            <a:endParaRPr lang="en-US" altLang="en-US" dirty="0" bmk="">
              <a:solidFill>
                <a:schemeClr val="tx1"/>
              </a:solidFill>
              <a:latin typeface="Calibri" panose="020F0502020204030204" pitchFamily="34" charset="0"/>
              <a:ea typeface="Malgun Gothic" panose="020B0503020000020004" pitchFamily="34" charset="-127"/>
              <a:cs typeface="Calibri" panose="020F0502020204030204" pitchFamily="34" charset="0"/>
            </a:endParaRPr>
          </a:p>
          <a:p>
            <a:r>
              <a:rPr lang="en-US" dirty="0">
                <a:solidFill>
                  <a:schemeClr val="tx1"/>
                </a:solidFill>
              </a:rPr>
              <a:t>• Efficacy of LTBI treatment: 93%</a:t>
            </a:r>
          </a:p>
          <a:p>
            <a:pPr marL="0" indent="0">
              <a:buNone/>
            </a:pPr>
            <a:r>
              <a:rPr lang="en-US" altLang="en-US" b="1" dirty="0">
                <a:solidFill>
                  <a:schemeClr val="tx1"/>
                </a:solidFill>
                <a:latin typeface="Calibri" panose="020F0502020204030204" pitchFamily="34" charset="0"/>
                <a:ea typeface="Malgun Gothic" panose="020B0503020000020004" pitchFamily="34" charset="-127"/>
                <a:cs typeface="Calibri" panose="020F0502020204030204" pitchFamily="34" charset="0"/>
              </a:rPr>
              <a:t>Primary epidemiological</a:t>
            </a:r>
            <a:r>
              <a:rPr lang="en-US" altLang="en-US" sz="2000" b="1" dirty="0">
                <a:solidFill>
                  <a:schemeClr val="tx1"/>
                </a:solidFill>
                <a:latin typeface="Calibri" panose="020F0502020204030204" pitchFamily="34" charset="0"/>
                <a:ea typeface="Malgun Gothic" panose="020B0503020000020004" pitchFamily="34" charset="-127"/>
                <a:cs typeface="Calibri" panose="020F0502020204030204" pitchFamily="34" charset="0"/>
              </a:rPr>
              <a:t> outcome: </a:t>
            </a:r>
            <a:endParaRPr lang="en-US" altLang="en-US" b="1" dirty="0">
              <a:solidFill>
                <a:schemeClr val="tx1"/>
              </a:solidFill>
              <a:latin typeface="Calibri" panose="020F0502020204030204" pitchFamily="34" charset="0"/>
              <a:ea typeface="Malgun Gothic" panose="020B0503020000020004" pitchFamily="34" charset="-127"/>
              <a:cs typeface="Calibri" panose="020F0502020204030204" pitchFamily="34" charset="0"/>
            </a:endParaRPr>
          </a:p>
          <a:p>
            <a:pPr marL="0" indent="0">
              <a:buNone/>
            </a:pPr>
            <a:r>
              <a:rPr lang="en-US" dirty="0">
                <a:solidFill>
                  <a:schemeClr val="tx1"/>
                </a:solidFill>
              </a:rPr>
              <a:t> • </a:t>
            </a:r>
            <a:r>
              <a:rPr lang="en-US" altLang="en-US" sz="2000" dirty="0">
                <a:solidFill>
                  <a:schemeClr val="tx1"/>
                </a:solidFill>
                <a:latin typeface="Calibri" panose="020F0502020204030204" pitchFamily="34" charset="0"/>
                <a:ea typeface="Malgun Gothic" panose="020B0503020000020004" pitchFamily="34" charset="-127"/>
                <a:cs typeface="Calibri" panose="020F0502020204030204" pitchFamily="34" charset="0"/>
              </a:rPr>
              <a:t>TB cases </a:t>
            </a:r>
            <a:r>
              <a:rPr lang="en-US" altLang="en-US" dirty="0">
                <a:solidFill>
                  <a:schemeClr val="tx1"/>
                </a:solidFill>
                <a:latin typeface="Calibri" panose="020F0502020204030204" pitchFamily="34" charset="0"/>
                <a:ea typeface="Malgun Gothic" panose="020B0503020000020004" pitchFamily="34" charset="-127"/>
                <a:cs typeface="Calibri" panose="020F0502020204030204" pitchFamily="34" charset="0"/>
              </a:rPr>
              <a:t>averted </a:t>
            </a:r>
            <a:r>
              <a:rPr lang="en-US" altLang="en-US" sz="2000" dirty="0">
                <a:solidFill>
                  <a:schemeClr val="tx1"/>
                </a:solidFill>
                <a:latin typeface="Calibri" panose="020F0502020204030204" pitchFamily="34" charset="0"/>
                <a:ea typeface="Malgun Gothic" panose="020B0503020000020004" pitchFamily="34" charset="-127"/>
                <a:cs typeface="Calibri" panose="020F0502020204030204" pitchFamily="34" charset="0"/>
              </a:rPr>
              <a:t>over 30 years (2016-2045)</a:t>
            </a:r>
          </a:p>
          <a:p>
            <a:endParaRPr lang="en-US" sz="2000" dirty="0"/>
          </a:p>
        </p:txBody>
      </p:sp>
    </p:spTree>
    <p:extLst>
      <p:ext uri="{BB962C8B-B14F-4D97-AF65-F5344CB8AC3E}">
        <p14:creationId xmlns:p14="http://schemas.microsoft.com/office/powerpoint/2010/main" val="28676025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49D10-6F16-494D-B0C5-7EFB8F270B15}"/>
              </a:ext>
            </a:extLst>
          </p:cNvPr>
          <p:cNvSpPr>
            <a:spLocks noGrp="1"/>
          </p:cNvSpPr>
          <p:nvPr>
            <p:ph type="title"/>
          </p:nvPr>
        </p:nvSpPr>
        <p:spPr>
          <a:xfrm>
            <a:off x="834634" y="349203"/>
            <a:ext cx="10058400" cy="819629"/>
          </a:xfrm>
        </p:spPr>
        <p:txBody>
          <a:bodyPr>
            <a:normAutofit/>
          </a:bodyPr>
          <a:lstStyle/>
          <a:p>
            <a:r>
              <a:rPr lang="en-US" sz="2800" b="1" dirty="0">
                <a:latin typeface="+mn-lt"/>
              </a:rPr>
              <a:t>Approach</a:t>
            </a:r>
          </a:p>
        </p:txBody>
      </p:sp>
      <p:grpSp>
        <p:nvGrpSpPr>
          <p:cNvPr id="4" name="Group 3">
            <a:extLst>
              <a:ext uri="{FF2B5EF4-FFF2-40B4-BE49-F238E27FC236}">
                <a16:creationId xmlns:a16="http://schemas.microsoft.com/office/drawing/2014/main" id="{927FEC34-9488-4CC4-B914-8DE10C27862B}"/>
              </a:ext>
            </a:extLst>
          </p:cNvPr>
          <p:cNvGrpSpPr/>
          <p:nvPr/>
        </p:nvGrpSpPr>
        <p:grpSpPr>
          <a:xfrm>
            <a:off x="186214" y="1926907"/>
            <a:ext cx="11078051" cy="4273863"/>
            <a:chOff x="186214" y="1926907"/>
            <a:chExt cx="11078051" cy="4273863"/>
          </a:xfrm>
        </p:grpSpPr>
        <p:sp>
          <p:nvSpPr>
            <p:cNvPr id="78" name="Trapezoid 77">
              <a:extLst>
                <a:ext uri="{FF2B5EF4-FFF2-40B4-BE49-F238E27FC236}">
                  <a16:creationId xmlns:a16="http://schemas.microsoft.com/office/drawing/2014/main" id="{73AB2778-A363-477D-BB76-15A43E33031C}"/>
                </a:ext>
              </a:extLst>
            </p:cNvPr>
            <p:cNvSpPr/>
            <p:nvPr/>
          </p:nvSpPr>
          <p:spPr>
            <a:xfrm rot="10800000">
              <a:off x="3950494" y="4600818"/>
              <a:ext cx="1552575" cy="565422"/>
            </a:xfrm>
            <a:prstGeom prst="trapezoid">
              <a:avLst>
                <a:gd name="adj" fmla="val 0"/>
              </a:avLst>
            </a:prstGeom>
            <a:solidFill>
              <a:schemeClr val="accent2">
                <a:lumMod val="40000"/>
                <a:lumOff val="60000"/>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rapezoid 76">
              <a:extLst>
                <a:ext uri="{FF2B5EF4-FFF2-40B4-BE49-F238E27FC236}">
                  <a16:creationId xmlns:a16="http://schemas.microsoft.com/office/drawing/2014/main" id="{FF0522CA-8FAA-45B2-B446-1ED2DD096913}"/>
                </a:ext>
              </a:extLst>
            </p:cNvPr>
            <p:cNvSpPr/>
            <p:nvPr/>
          </p:nvSpPr>
          <p:spPr>
            <a:xfrm rot="10800000">
              <a:off x="6862760" y="3950958"/>
              <a:ext cx="1552575" cy="1032700"/>
            </a:xfrm>
            <a:prstGeom prst="trapezoid">
              <a:avLst>
                <a:gd name="adj" fmla="val 0"/>
              </a:avLst>
            </a:prstGeom>
            <a:solidFill>
              <a:srgbClr val="FFCCCC">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rapezoid 75">
              <a:extLst>
                <a:ext uri="{FF2B5EF4-FFF2-40B4-BE49-F238E27FC236}">
                  <a16:creationId xmlns:a16="http://schemas.microsoft.com/office/drawing/2014/main" id="{3C6DD867-582B-411F-A22B-FB8AD067871B}"/>
                </a:ext>
              </a:extLst>
            </p:cNvPr>
            <p:cNvSpPr/>
            <p:nvPr/>
          </p:nvSpPr>
          <p:spPr>
            <a:xfrm rot="10800000">
              <a:off x="3967161" y="2866366"/>
              <a:ext cx="1552575" cy="460655"/>
            </a:xfrm>
            <a:prstGeom prst="trapezoid">
              <a:avLst>
                <a:gd name="adj" fmla="val 0"/>
              </a:avLst>
            </a:prstGeom>
            <a:solidFill>
              <a:schemeClr val="accent2">
                <a:lumMod val="20000"/>
                <a:lumOff val="80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Trapezoid 74">
              <a:extLst>
                <a:ext uri="{FF2B5EF4-FFF2-40B4-BE49-F238E27FC236}">
                  <a16:creationId xmlns:a16="http://schemas.microsoft.com/office/drawing/2014/main" id="{12336648-443C-48E6-9AF9-D26C7B875451}"/>
                </a:ext>
              </a:extLst>
            </p:cNvPr>
            <p:cNvSpPr/>
            <p:nvPr/>
          </p:nvSpPr>
          <p:spPr>
            <a:xfrm rot="10800000">
              <a:off x="6862762" y="5394772"/>
              <a:ext cx="1552575" cy="460655"/>
            </a:xfrm>
            <a:prstGeom prst="trapezoid">
              <a:avLst>
                <a:gd name="adj" fmla="val 150710"/>
              </a:avLst>
            </a:prstGeom>
            <a:solidFill>
              <a:srgbClr val="FFCCCC">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rapezoid 73">
              <a:extLst>
                <a:ext uri="{FF2B5EF4-FFF2-40B4-BE49-F238E27FC236}">
                  <a16:creationId xmlns:a16="http://schemas.microsoft.com/office/drawing/2014/main" id="{A7C9E3FE-81FB-42A1-829F-347559906A01}"/>
                </a:ext>
              </a:extLst>
            </p:cNvPr>
            <p:cNvSpPr/>
            <p:nvPr/>
          </p:nvSpPr>
          <p:spPr>
            <a:xfrm rot="10800000">
              <a:off x="3967162" y="5420672"/>
              <a:ext cx="1552575" cy="460655"/>
            </a:xfrm>
            <a:prstGeom prst="trapezoid">
              <a:avLst>
                <a:gd name="adj" fmla="val 150710"/>
              </a:avLst>
            </a:prstGeom>
            <a:solidFill>
              <a:schemeClr val="accent2">
                <a:lumMod val="60000"/>
                <a:lumOff val="4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Trapezoid 72">
              <a:extLst>
                <a:ext uri="{FF2B5EF4-FFF2-40B4-BE49-F238E27FC236}">
                  <a16:creationId xmlns:a16="http://schemas.microsoft.com/office/drawing/2014/main" id="{4D5F8202-7665-43DD-B18F-C53E3C0BC4B1}"/>
                </a:ext>
              </a:extLst>
            </p:cNvPr>
            <p:cNvSpPr/>
            <p:nvPr/>
          </p:nvSpPr>
          <p:spPr>
            <a:xfrm rot="10800000">
              <a:off x="3976688" y="3953704"/>
              <a:ext cx="1552575" cy="460655"/>
            </a:xfrm>
            <a:prstGeom prst="trapezoid">
              <a:avLst>
                <a:gd name="adj" fmla="val 150710"/>
              </a:avLst>
            </a:prstGeom>
            <a:solidFill>
              <a:schemeClr val="accent2">
                <a:lumMod val="20000"/>
                <a:lumOff val="80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Rounded Corners 2">
              <a:extLst>
                <a:ext uri="{FF2B5EF4-FFF2-40B4-BE49-F238E27FC236}">
                  <a16:creationId xmlns:a16="http://schemas.microsoft.com/office/drawing/2014/main" id="{DF700CC4-B8F2-42D5-8370-50660D846AD9}"/>
                </a:ext>
              </a:extLst>
            </p:cNvPr>
            <p:cNvSpPr/>
            <p:nvPr/>
          </p:nvSpPr>
          <p:spPr>
            <a:xfrm>
              <a:off x="651510" y="1926907"/>
              <a:ext cx="1866900" cy="337184"/>
            </a:xfrm>
            <a:prstGeom prst="roundRect">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Model outputs</a:t>
              </a:r>
            </a:p>
          </p:txBody>
        </p:sp>
        <p:sp>
          <p:nvSpPr>
            <p:cNvPr id="20" name="Rectangle: Rounded Corners 19">
              <a:extLst>
                <a:ext uri="{FF2B5EF4-FFF2-40B4-BE49-F238E27FC236}">
                  <a16:creationId xmlns:a16="http://schemas.microsoft.com/office/drawing/2014/main" id="{704826B4-973A-4AE9-99D5-52E9EBD8D2A1}"/>
                </a:ext>
              </a:extLst>
            </p:cNvPr>
            <p:cNvSpPr/>
            <p:nvPr/>
          </p:nvSpPr>
          <p:spPr>
            <a:xfrm>
              <a:off x="651510" y="2382675"/>
              <a:ext cx="1866900" cy="819628"/>
            </a:xfrm>
            <a:prstGeom prst="roundRect">
              <a:avLst/>
            </a:prstGeom>
            <a:solidFill>
              <a:schemeClr val="accent5">
                <a:lumMod val="20000"/>
                <a:lumOff val="8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accent5">
                      <a:lumMod val="50000"/>
                    </a:schemeClr>
                  </a:solidFill>
                </a:rPr>
                <a:t># of individuals tested (2016)</a:t>
              </a:r>
            </a:p>
          </p:txBody>
        </p:sp>
        <p:sp>
          <p:nvSpPr>
            <p:cNvPr id="22" name="Rectangle: Rounded Corners 21">
              <a:extLst>
                <a:ext uri="{FF2B5EF4-FFF2-40B4-BE49-F238E27FC236}">
                  <a16:creationId xmlns:a16="http://schemas.microsoft.com/office/drawing/2014/main" id="{D9D85FFC-463D-4CFD-AB00-526890317721}"/>
                </a:ext>
              </a:extLst>
            </p:cNvPr>
            <p:cNvSpPr/>
            <p:nvPr/>
          </p:nvSpPr>
          <p:spPr>
            <a:xfrm>
              <a:off x="651510" y="3334222"/>
              <a:ext cx="1866900" cy="547214"/>
            </a:xfrm>
            <a:prstGeom prst="roundRect">
              <a:avLst/>
            </a:prstGeom>
            <a:solidFill>
              <a:schemeClr val="accent5">
                <a:lumMod val="20000"/>
                <a:lumOff val="8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accent5">
                      <a:lumMod val="50000"/>
                    </a:schemeClr>
                  </a:solidFill>
                </a:rPr>
                <a:t># of individuals LTBI positive (2016)</a:t>
              </a:r>
            </a:p>
          </p:txBody>
        </p:sp>
        <p:sp>
          <p:nvSpPr>
            <p:cNvPr id="23" name="Rectangle: Rounded Corners 22">
              <a:extLst>
                <a:ext uri="{FF2B5EF4-FFF2-40B4-BE49-F238E27FC236}">
                  <a16:creationId xmlns:a16="http://schemas.microsoft.com/office/drawing/2014/main" id="{A5A698CD-4C26-400A-86FA-759779B26591}"/>
                </a:ext>
              </a:extLst>
            </p:cNvPr>
            <p:cNvSpPr/>
            <p:nvPr/>
          </p:nvSpPr>
          <p:spPr>
            <a:xfrm>
              <a:off x="651510" y="4020025"/>
              <a:ext cx="1866900" cy="394334"/>
            </a:xfrm>
            <a:prstGeom prst="roundRect">
              <a:avLst/>
            </a:prstGeom>
            <a:solidFill>
              <a:schemeClr val="accent5">
                <a:lumMod val="20000"/>
                <a:lumOff val="8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accent5">
                      <a:lumMod val="50000"/>
                    </a:schemeClr>
                  </a:solidFill>
                </a:rPr>
                <a:t># completing LTBI treatment (2016)</a:t>
              </a:r>
            </a:p>
          </p:txBody>
        </p:sp>
        <p:sp>
          <p:nvSpPr>
            <p:cNvPr id="24" name="Rectangle: Rounded Corners 23">
              <a:extLst>
                <a:ext uri="{FF2B5EF4-FFF2-40B4-BE49-F238E27FC236}">
                  <a16:creationId xmlns:a16="http://schemas.microsoft.com/office/drawing/2014/main" id="{45157C62-2315-4770-A9BC-05276DF6B0FD}"/>
                </a:ext>
              </a:extLst>
            </p:cNvPr>
            <p:cNvSpPr/>
            <p:nvPr/>
          </p:nvSpPr>
          <p:spPr>
            <a:xfrm>
              <a:off x="651510" y="4716545"/>
              <a:ext cx="1866900" cy="394335"/>
            </a:xfrm>
            <a:prstGeom prst="roundRect">
              <a:avLst/>
            </a:prstGeom>
            <a:solidFill>
              <a:schemeClr val="accent5">
                <a:lumMod val="60000"/>
                <a:lumOff val="4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accent5">
                      <a:lumMod val="50000"/>
                    </a:schemeClr>
                  </a:solidFill>
                </a:rPr>
                <a:t># of TB cases averted (2016-2045)</a:t>
              </a:r>
            </a:p>
          </p:txBody>
        </p:sp>
        <p:sp>
          <p:nvSpPr>
            <p:cNvPr id="25" name="Rectangle: Rounded Corners 24">
              <a:extLst>
                <a:ext uri="{FF2B5EF4-FFF2-40B4-BE49-F238E27FC236}">
                  <a16:creationId xmlns:a16="http://schemas.microsoft.com/office/drawing/2014/main" id="{C50C0947-900E-413C-97EA-3C361CB143DD}"/>
                </a:ext>
              </a:extLst>
            </p:cNvPr>
            <p:cNvSpPr/>
            <p:nvPr/>
          </p:nvSpPr>
          <p:spPr>
            <a:xfrm>
              <a:off x="3810000" y="1926907"/>
              <a:ext cx="1866900" cy="337184"/>
            </a:xfrm>
            <a:prstGeom prst="round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Cost</a:t>
              </a:r>
            </a:p>
          </p:txBody>
        </p:sp>
        <p:sp>
          <p:nvSpPr>
            <p:cNvPr id="26" name="Rectangle: Rounded Corners 25">
              <a:extLst>
                <a:ext uri="{FF2B5EF4-FFF2-40B4-BE49-F238E27FC236}">
                  <a16:creationId xmlns:a16="http://schemas.microsoft.com/office/drawing/2014/main" id="{F1F6D9A0-6BC3-49D1-93A8-FCD879DE8175}"/>
                </a:ext>
              </a:extLst>
            </p:cNvPr>
            <p:cNvSpPr/>
            <p:nvPr/>
          </p:nvSpPr>
          <p:spPr>
            <a:xfrm>
              <a:off x="6705600" y="1943100"/>
              <a:ext cx="1866900" cy="337184"/>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QALY</a:t>
              </a:r>
            </a:p>
          </p:txBody>
        </p:sp>
        <p:sp>
          <p:nvSpPr>
            <p:cNvPr id="27" name="Rectangle: Rounded Corners 26">
              <a:extLst>
                <a:ext uri="{FF2B5EF4-FFF2-40B4-BE49-F238E27FC236}">
                  <a16:creationId xmlns:a16="http://schemas.microsoft.com/office/drawing/2014/main" id="{8959C79C-5DB6-4906-B874-1185443A82F0}"/>
                </a:ext>
              </a:extLst>
            </p:cNvPr>
            <p:cNvSpPr/>
            <p:nvPr/>
          </p:nvSpPr>
          <p:spPr>
            <a:xfrm>
              <a:off x="9397365" y="1926907"/>
              <a:ext cx="1866900" cy="337184"/>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ICERs</a:t>
              </a:r>
            </a:p>
          </p:txBody>
        </p:sp>
        <p:sp>
          <p:nvSpPr>
            <p:cNvPr id="28" name="Rectangle: Rounded Corners 27">
              <a:extLst>
                <a:ext uri="{FF2B5EF4-FFF2-40B4-BE49-F238E27FC236}">
                  <a16:creationId xmlns:a16="http://schemas.microsoft.com/office/drawing/2014/main" id="{E06E410D-546B-4132-95EA-3FF7915476BD}"/>
                </a:ext>
              </a:extLst>
            </p:cNvPr>
            <p:cNvSpPr/>
            <p:nvPr/>
          </p:nvSpPr>
          <p:spPr>
            <a:xfrm>
              <a:off x="3819526" y="2459172"/>
              <a:ext cx="1866900" cy="651232"/>
            </a:xfrm>
            <a:prstGeom prst="round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0070C0"/>
                  </a:solidFill>
                </a:rPr>
                <a:t>Cost of LTBI and chest radiograph testing (2016)</a:t>
              </a:r>
            </a:p>
          </p:txBody>
        </p:sp>
        <p:sp>
          <p:nvSpPr>
            <p:cNvPr id="29" name="Rectangle: Rounded Corners 28">
              <a:extLst>
                <a:ext uri="{FF2B5EF4-FFF2-40B4-BE49-F238E27FC236}">
                  <a16:creationId xmlns:a16="http://schemas.microsoft.com/office/drawing/2014/main" id="{11E04E1C-B725-469A-B760-B900A780946F}"/>
                </a:ext>
              </a:extLst>
            </p:cNvPr>
            <p:cNvSpPr/>
            <p:nvPr/>
          </p:nvSpPr>
          <p:spPr>
            <a:xfrm>
              <a:off x="3810000" y="3320517"/>
              <a:ext cx="1866900" cy="621878"/>
            </a:xfrm>
            <a:prstGeom prst="round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0070C0"/>
                  </a:solidFill>
                </a:rPr>
                <a:t>Cost of LTBI treatment (2016)</a:t>
              </a:r>
            </a:p>
          </p:txBody>
        </p:sp>
        <p:sp>
          <p:nvSpPr>
            <p:cNvPr id="30" name="Rectangle: Rounded Corners 29">
              <a:extLst>
                <a:ext uri="{FF2B5EF4-FFF2-40B4-BE49-F238E27FC236}">
                  <a16:creationId xmlns:a16="http://schemas.microsoft.com/office/drawing/2014/main" id="{0E333A31-537D-4C1F-B575-F1D8228690AA}"/>
                </a:ext>
              </a:extLst>
            </p:cNvPr>
            <p:cNvSpPr/>
            <p:nvPr/>
          </p:nvSpPr>
          <p:spPr>
            <a:xfrm>
              <a:off x="3810000" y="4834411"/>
              <a:ext cx="1866900" cy="715456"/>
            </a:xfrm>
            <a:prstGeom prst="roundRect">
              <a:avLst/>
            </a:prstGeom>
            <a:solidFill>
              <a:schemeClr val="accent2">
                <a:lumMod val="60000"/>
                <a:lumOff val="4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002060"/>
                  </a:solidFill>
                </a:rPr>
                <a:t>Net present value of costs averted </a:t>
              </a:r>
            </a:p>
            <a:p>
              <a:pPr algn="ctr"/>
              <a:r>
                <a:rPr lang="en-US" sz="1400" dirty="0">
                  <a:solidFill>
                    <a:srgbClr val="002060"/>
                  </a:solidFill>
                </a:rPr>
                <a:t>(2016-2045) </a:t>
              </a:r>
            </a:p>
          </p:txBody>
        </p:sp>
        <p:sp>
          <p:nvSpPr>
            <p:cNvPr id="32" name="Rectangle: Rounded Corners 31">
              <a:extLst>
                <a:ext uri="{FF2B5EF4-FFF2-40B4-BE49-F238E27FC236}">
                  <a16:creationId xmlns:a16="http://schemas.microsoft.com/office/drawing/2014/main" id="{827ECC01-4B4F-4E7B-9C70-40F2C7CEEEC2}"/>
                </a:ext>
              </a:extLst>
            </p:cNvPr>
            <p:cNvSpPr/>
            <p:nvPr/>
          </p:nvSpPr>
          <p:spPr>
            <a:xfrm>
              <a:off x="6705600" y="3429000"/>
              <a:ext cx="1866900" cy="513394"/>
            </a:xfrm>
            <a:prstGeom prst="roundRect">
              <a:avLst/>
            </a:prstGeom>
            <a:solidFill>
              <a:srgbClr val="FFCCCC"/>
            </a:solidFill>
            <a:ln>
              <a:solidFill>
                <a:srgbClr val="FFB3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C00000"/>
                  </a:solidFill>
                </a:rPr>
                <a:t>QALYs lost (2016)</a:t>
              </a:r>
            </a:p>
          </p:txBody>
        </p:sp>
        <p:sp>
          <p:nvSpPr>
            <p:cNvPr id="33" name="Rectangle: Rounded Corners 32">
              <a:extLst>
                <a:ext uri="{FF2B5EF4-FFF2-40B4-BE49-F238E27FC236}">
                  <a16:creationId xmlns:a16="http://schemas.microsoft.com/office/drawing/2014/main" id="{A9515FD1-E8A8-4F85-ACDD-29DC13A5DAC5}"/>
                </a:ext>
              </a:extLst>
            </p:cNvPr>
            <p:cNvSpPr/>
            <p:nvPr/>
          </p:nvSpPr>
          <p:spPr>
            <a:xfrm>
              <a:off x="6705600" y="4992048"/>
              <a:ext cx="1866900" cy="394335"/>
            </a:xfrm>
            <a:prstGeom prst="roundRect">
              <a:avLst/>
            </a:prstGeom>
            <a:solidFill>
              <a:srgbClr val="FFCCCC"/>
            </a:solidFill>
            <a:ln>
              <a:solidFill>
                <a:srgbClr val="FFB3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C00000"/>
                  </a:solidFill>
                </a:rPr>
                <a:t>QALYs gained </a:t>
              </a:r>
            </a:p>
            <a:p>
              <a:pPr algn="ctr"/>
              <a:r>
                <a:rPr lang="en-US" sz="1400" dirty="0">
                  <a:solidFill>
                    <a:srgbClr val="C00000"/>
                  </a:solidFill>
                </a:rPr>
                <a:t>(2016-2045)</a:t>
              </a:r>
            </a:p>
          </p:txBody>
        </p:sp>
        <p:sp>
          <p:nvSpPr>
            <p:cNvPr id="34" name="Rectangle: Rounded Corners 33">
              <a:extLst>
                <a:ext uri="{FF2B5EF4-FFF2-40B4-BE49-F238E27FC236}">
                  <a16:creationId xmlns:a16="http://schemas.microsoft.com/office/drawing/2014/main" id="{340273C1-DB3F-4946-B15B-4BD39DDA8D5D}"/>
                </a:ext>
              </a:extLst>
            </p:cNvPr>
            <p:cNvSpPr/>
            <p:nvPr/>
          </p:nvSpPr>
          <p:spPr>
            <a:xfrm>
              <a:off x="9397365" y="5806434"/>
              <a:ext cx="1866900" cy="394335"/>
            </a:xfrm>
            <a:prstGeom prst="roundRect">
              <a:avLst/>
            </a:prstGeom>
            <a:solidFill>
              <a:srgbClr val="660066">
                <a:alpha val="36863"/>
              </a:srgbClr>
            </a:solidFill>
            <a:ln>
              <a:solidFill>
                <a:srgbClr val="66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lumMod val="95000"/>
                    </a:schemeClr>
                  </a:solidFill>
                </a:rPr>
                <a:t>ICERs</a:t>
              </a:r>
            </a:p>
          </p:txBody>
        </p:sp>
        <p:sp>
          <p:nvSpPr>
            <p:cNvPr id="35" name="Rectangle: Rounded Corners 34">
              <a:extLst>
                <a:ext uri="{FF2B5EF4-FFF2-40B4-BE49-F238E27FC236}">
                  <a16:creationId xmlns:a16="http://schemas.microsoft.com/office/drawing/2014/main" id="{F753F9B6-D549-47D6-B977-AB4BA73F3EDD}"/>
                </a:ext>
              </a:extLst>
            </p:cNvPr>
            <p:cNvSpPr/>
            <p:nvPr/>
          </p:nvSpPr>
          <p:spPr>
            <a:xfrm>
              <a:off x="3819526" y="4206483"/>
              <a:ext cx="1866900" cy="439332"/>
            </a:xfrm>
            <a:prstGeom prst="roundRect">
              <a:avLst/>
            </a:prstGeom>
            <a:solidFill>
              <a:schemeClr val="accent2">
                <a:lumMod val="60000"/>
                <a:lumOff val="4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002060"/>
                  </a:solidFill>
                </a:rPr>
                <a:t>Total cost of Intervention (2016)</a:t>
              </a:r>
            </a:p>
          </p:txBody>
        </p:sp>
        <p:sp>
          <p:nvSpPr>
            <p:cNvPr id="36" name="Rectangle: Rounded Corners 35">
              <a:extLst>
                <a:ext uri="{FF2B5EF4-FFF2-40B4-BE49-F238E27FC236}">
                  <a16:creationId xmlns:a16="http://schemas.microsoft.com/office/drawing/2014/main" id="{6F6A69E3-237F-4787-8A85-725FB1EF6A77}"/>
                </a:ext>
              </a:extLst>
            </p:cNvPr>
            <p:cNvSpPr/>
            <p:nvPr/>
          </p:nvSpPr>
          <p:spPr>
            <a:xfrm>
              <a:off x="6772275" y="5806435"/>
              <a:ext cx="1866900" cy="394335"/>
            </a:xfrm>
            <a:prstGeom prst="roundRect">
              <a:avLst/>
            </a:prstGeom>
            <a:solidFill>
              <a:srgbClr val="CC0000">
                <a:alpha val="50196"/>
              </a:srgbClr>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lumMod val="95000"/>
                    </a:schemeClr>
                  </a:solidFill>
                </a:rPr>
                <a:t>Net QALY gained</a:t>
              </a:r>
            </a:p>
          </p:txBody>
        </p:sp>
        <p:sp>
          <p:nvSpPr>
            <p:cNvPr id="37" name="Rectangle: Rounded Corners 36">
              <a:extLst>
                <a:ext uri="{FF2B5EF4-FFF2-40B4-BE49-F238E27FC236}">
                  <a16:creationId xmlns:a16="http://schemas.microsoft.com/office/drawing/2014/main" id="{01C93503-1D5F-49A4-BC2A-07870C3A87BB}"/>
                </a:ext>
              </a:extLst>
            </p:cNvPr>
            <p:cNvSpPr/>
            <p:nvPr/>
          </p:nvSpPr>
          <p:spPr>
            <a:xfrm>
              <a:off x="3819526" y="5806435"/>
              <a:ext cx="1866900" cy="394335"/>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lumMod val="95000"/>
                    </a:schemeClr>
                  </a:solidFill>
                </a:rPr>
                <a:t>Incremental cost</a:t>
              </a:r>
            </a:p>
          </p:txBody>
        </p:sp>
        <p:cxnSp>
          <p:nvCxnSpPr>
            <p:cNvPr id="5" name="Straight Arrow Connector 4">
              <a:extLst>
                <a:ext uri="{FF2B5EF4-FFF2-40B4-BE49-F238E27FC236}">
                  <a16:creationId xmlns:a16="http://schemas.microsoft.com/office/drawing/2014/main" id="{CE212980-6670-45CE-BED6-417F46ED9F6A}"/>
                </a:ext>
              </a:extLst>
            </p:cNvPr>
            <p:cNvCxnSpPr>
              <a:cxnSpLocks/>
              <a:stCxn id="20" idx="3"/>
              <a:endCxn id="28" idx="1"/>
            </p:cNvCxnSpPr>
            <p:nvPr/>
          </p:nvCxnSpPr>
          <p:spPr>
            <a:xfrm flipV="1">
              <a:off x="2518410" y="2784788"/>
              <a:ext cx="1301116" cy="7701"/>
            </a:xfrm>
            <a:prstGeom prst="straightConnector1">
              <a:avLst/>
            </a:prstGeom>
            <a:ln>
              <a:solidFill>
                <a:schemeClr val="tx1"/>
              </a:solidFill>
              <a:tailEnd type="triangle"/>
            </a:ln>
          </p:spPr>
          <p:style>
            <a:lnRef idx="1">
              <a:schemeClr val="accent2"/>
            </a:lnRef>
            <a:fillRef idx="0">
              <a:schemeClr val="accent2"/>
            </a:fillRef>
            <a:effectRef idx="0">
              <a:schemeClr val="accent2"/>
            </a:effectRef>
            <a:fontRef idx="minor">
              <a:schemeClr val="tx1"/>
            </a:fontRef>
          </p:style>
        </p:cxnSp>
        <p:cxnSp>
          <p:nvCxnSpPr>
            <p:cNvPr id="7" name="Straight Arrow Connector 6">
              <a:extLst>
                <a:ext uri="{FF2B5EF4-FFF2-40B4-BE49-F238E27FC236}">
                  <a16:creationId xmlns:a16="http://schemas.microsoft.com/office/drawing/2014/main" id="{BAEDC588-23B8-40D2-9BE5-CBE1ABBD94E2}"/>
                </a:ext>
              </a:extLst>
            </p:cNvPr>
            <p:cNvCxnSpPr>
              <a:cxnSpLocks/>
              <a:stCxn id="23" idx="3"/>
              <a:endCxn id="29" idx="1"/>
            </p:cNvCxnSpPr>
            <p:nvPr/>
          </p:nvCxnSpPr>
          <p:spPr>
            <a:xfrm flipV="1">
              <a:off x="2518410" y="3631456"/>
              <a:ext cx="1291590" cy="585736"/>
            </a:xfrm>
            <a:prstGeom prst="straightConnector1">
              <a:avLst/>
            </a:prstGeom>
            <a:ln>
              <a:solidFill>
                <a:schemeClr val="tx1"/>
              </a:solidFill>
              <a:tailEnd type="triangle"/>
            </a:ln>
          </p:spPr>
          <p:style>
            <a:lnRef idx="1">
              <a:schemeClr val="accent2"/>
            </a:lnRef>
            <a:fillRef idx="0">
              <a:schemeClr val="accent2"/>
            </a:fillRef>
            <a:effectRef idx="0">
              <a:schemeClr val="accent2"/>
            </a:effectRef>
            <a:fontRef idx="minor">
              <a:schemeClr val="tx1"/>
            </a:fontRef>
          </p:style>
        </p:cxnSp>
        <p:cxnSp>
          <p:nvCxnSpPr>
            <p:cNvPr id="9" name="Straight Arrow Connector 8">
              <a:extLst>
                <a:ext uri="{FF2B5EF4-FFF2-40B4-BE49-F238E27FC236}">
                  <a16:creationId xmlns:a16="http://schemas.microsoft.com/office/drawing/2014/main" id="{C6F91E83-A035-448C-8824-4A36FB6FB49A}"/>
                </a:ext>
              </a:extLst>
            </p:cNvPr>
            <p:cNvCxnSpPr>
              <a:cxnSpLocks/>
              <a:stCxn id="23" idx="3"/>
              <a:endCxn id="32" idx="1"/>
            </p:cNvCxnSpPr>
            <p:nvPr/>
          </p:nvCxnSpPr>
          <p:spPr>
            <a:xfrm flipV="1">
              <a:off x="2518410" y="3685697"/>
              <a:ext cx="4187190" cy="531495"/>
            </a:xfrm>
            <a:prstGeom prst="straightConnector1">
              <a:avLst/>
            </a:prstGeom>
            <a:ln>
              <a:solidFill>
                <a:schemeClr val="tx1"/>
              </a:solidFill>
              <a:prstDash val="dash"/>
              <a:tailEnd type="triangle"/>
            </a:ln>
          </p:spPr>
          <p:style>
            <a:lnRef idx="1">
              <a:schemeClr val="accent2"/>
            </a:lnRef>
            <a:fillRef idx="0">
              <a:schemeClr val="accent2"/>
            </a:fillRef>
            <a:effectRef idx="0">
              <a:schemeClr val="accent2"/>
            </a:effectRef>
            <a:fontRef idx="minor">
              <a:schemeClr val="tx1"/>
            </a:fontRef>
          </p:style>
        </p:cxnSp>
        <p:cxnSp>
          <p:nvCxnSpPr>
            <p:cNvPr id="58" name="Straight Arrow Connector 57">
              <a:extLst>
                <a:ext uri="{FF2B5EF4-FFF2-40B4-BE49-F238E27FC236}">
                  <a16:creationId xmlns:a16="http://schemas.microsoft.com/office/drawing/2014/main" id="{222DC7F1-3E17-4403-9EDB-0DFF3C655809}"/>
                </a:ext>
              </a:extLst>
            </p:cNvPr>
            <p:cNvCxnSpPr>
              <a:cxnSpLocks/>
              <a:stCxn id="24" idx="3"/>
              <a:endCxn id="30" idx="1"/>
            </p:cNvCxnSpPr>
            <p:nvPr/>
          </p:nvCxnSpPr>
          <p:spPr>
            <a:xfrm>
              <a:off x="2518410" y="4913713"/>
              <a:ext cx="1291590" cy="278426"/>
            </a:xfrm>
            <a:prstGeom prst="straightConnector1">
              <a:avLst/>
            </a:prstGeom>
            <a:ln>
              <a:solidFill>
                <a:schemeClr val="tx1"/>
              </a:solidFill>
              <a:tailEnd type="triangle"/>
            </a:ln>
          </p:spPr>
          <p:style>
            <a:lnRef idx="1">
              <a:schemeClr val="accent2"/>
            </a:lnRef>
            <a:fillRef idx="0">
              <a:schemeClr val="accent2"/>
            </a:fillRef>
            <a:effectRef idx="0">
              <a:schemeClr val="accent2"/>
            </a:effectRef>
            <a:fontRef idx="minor">
              <a:schemeClr val="tx1"/>
            </a:fontRef>
          </p:style>
        </p:cxnSp>
        <p:cxnSp>
          <p:nvCxnSpPr>
            <p:cNvPr id="63" name="Straight Arrow Connector 62">
              <a:extLst>
                <a:ext uri="{FF2B5EF4-FFF2-40B4-BE49-F238E27FC236}">
                  <a16:creationId xmlns:a16="http://schemas.microsoft.com/office/drawing/2014/main" id="{E37C62E9-86B1-40F2-A7AE-AD5F9A048547}"/>
                </a:ext>
              </a:extLst>
            </p:cNvPr>
            <p:cNvCxnSpPr>
              <a:cxnSpLocks/>
              <a:stCxn id="24" idx="3"/>
              <a:endCxn id="33" idx="1"/>
            </p:cNvCxnSpPr>
            <p:nvPr/>
          </p:nvCxnSpPr>
          <p:spPr>
            <a:xfrm>
              <a:off x="2518410" y="4913713"/>
              <a:ext cx="4187190" cy="275503"/>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51ABBF2A-4457-4D11-A94C-07E2E5B76C19}"/>
                </a:ext>
              </a:extLst>
            </p:cNvPr>
            <p:cNvSpPr txBox="1"/>
            <p:nvPr/>
          </p:nvSpPr>
          <p:spPr>
            <a:xfrm>
              <a:off x="6117431" y="5796197"/>
              <a:ext cx="390527" cy="369332"/>
            </a:xfrm>
            <a:prstGeom prst="rect">
              <a:avLst/>
            </a:prstGeom>
            <a:noFill/>
          </p:spPr>
          <p:txBody>
            <a:bodyPr wrap="square" rtlCol="0">
              <a:spAutoFit/>
            </a:bodyPr>
            <a:lstStyle/>
            <a:p>
              <a:r>
                <a:rPr lang="en-US" dirty="0">
                  <a:solidFill>
                    <a:schemeClr val="accent5">
                      <a:lumMod val="50000"/>
                    </a:schemeClr>
                  </a:solidFill>
                </a:rPr>
                <a:t>/</a:t>
              </a:r>
            </a:p>
          </p:txBody>
        </p:sp>
        <p:sp>
          <p:nvSpPr>
            <p:cNvPr id="68" name="TextBox 67">
              <a:extLst>
                <a:ext uri="{FF2B5EF4-FFF2-40B4-BE49-F238E27FC236}">
                  <a16:creationId xmlns:a16="http://schemas.microsoft.com/office/drawing/2014/main" id="{35C33E17-B8D8-4C4D-8453-AA7D9B0FCABF}"/>
                </a:ext>
              </a:extLst>
            </p:cNvPr>
            <p:cNvSpPr txBox="1"/>
            <p:nvPr/>
          </p:nvSpPr>
          <p:spPr>
            <a:xfrm>
              <a:off x="8898253" y="5818935"/>
              <a:ext cx="390527" cy="369332"/>
            </a:xfrm>
            <a:prstGeom prst="rect">
              <a:avLst/>
            </a:prstGeom>
            <a:noFill/>
          </p:spPr>
          <p:txBody>
            <a:bodyPr wrap="square" rtlCol="0">
              <a:spAutoFit/>
            </a:bodyPr>
            <a:lstStyle/>
            <a:p>
              <a:r>
                <a:rPr lang="en-US" dirty="0">
                  <a:solidFill>
                    <a:schemeClr val="accent5">
                      <a:lumMod val="50000"/>
                    </a:schemeClr>
                  </a:solidFill>
                </a:rPr>
                <a:t>=</a:t>
              </a:r>
            </a:p>
          </p:txBody>
        </p:sp>
        <p:sp>
          <p:nvSpPr>
            <p:cNvPr id="81" name="Oval 80">
              <a:extLst>
                <a:ext uri="{FF2B5EF4-FFF2-40B4-BE49-F238E27FC236}">
                  <a16:creationId xmlns:a16="http://schemas.microsoft.com/office/drawing/2014/main" id="{4154B855-A751-419B-9C58-C3BBE9E45FAB}"/>
                </a:ext>
              </a:extLst>
            </p:cNvPr>
            <p:cNvSpPr/>
            <p:nvPr/>
          </p:nvSpPr>
          <p:spPr>
            <a:xfrm>
              <a:off x="202407" y="2568478"/>
              <a:ext cx="295275" cy="297888"/>
            </a:xfrm>
            <a:prstGeom prst="ellipse">
              <a:avLst/>
            </a:prstGeom>
            <a:solidFill>
              <a:schemeClr val="accent5">
                <a:lumMod val="20000"/>
                <a:lumOff val="80000"/>
              </a:schemeClr>
            </a:solidFill>
            <a:ln>
              <a:solidFill>
                <a:schemeClr val="accent5">
                  <a:lumMod val="5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600" dirty="0">
                  <a:solidFill>
                    <a:schemeClr val="accent5">
                      <a:lumMod val="50000"/>
                    </a:schemeClr>
                  </a:solidFill>
                </a:rPr>
                <a:t>1</a:t>
              </a:r>
            </a:p>
          </p:txBody>
        </p:sp>
        <p:sp>
          <p:nvSpPr>
            <p:cNvPr id="82" name="Oval 81">
              <a:extLst>
                <a:ext uri="{FF2B5EF4-FFF2-40B4-BE49-F238E27FC236}">
                  <a16:creationId xmlns:a16="http://schemas.microsoft.com/office/drawing/2014/main" id="{4E1DA346-7D90-4B32-A661-D5A7FB9A0B50}"/>
                </a:ext>
              </a:extLst>
            </p:cNvPr>
            <p:cNvSpPr/>
            <p:nvPr/>
          </p:nvSpPr>
          <p:spPr>
            <a:xfrm>
              <a:off x="186214" y="4057539"/>
              <a:ext cx="295275" cy="297888"/>
            </a:xfrm>
            <a:prstGeom prst="ellipse">
              <a:avLst/>
            </a:prstGeom>
            <a:solidFill>
              <a:schemeClr val="accent5">
                <a:lumMod val="60000"/>
                <a:lumOff val="40000"/>
              </a:schemeClr>
            </a:solidFill>
            <a:ln>
              <a:solidFill>
                <a:schemeClr val="accent5">
                  <a:lumMod val="5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600" dirty="0">
                  <a:solidFill>
                    <a:schemeClr val="accent5">
                      <a:lumMod val="50000"/>
                    </a:schemeClr>
                  </a:solidFill>
                </a:rPr>
                <a:t>2</a:t>
              </a:r>
            </a:p>
          </p:txBody>
        </p:sp>
        <p:sp>
          <p:nvSpPr>
            <p:cNvPr id="83" name="Oval 82">
              <a:extLst>
                <a:ext uri="{FF2B5EF4-FFF2-40B4-BE49-F238E27FC236}">
                  <a16:creationId xmlns:a16="http://schemas.microsoft.com/office/drawing/2014/main" id="{6B4056E4-BF89-4B63-86CE-AA3EA1AEFF3F}"/>
                </a:ext>
              </a:extLst>
            </p:cNvPr>
            <p:cNvSpPr/>
            <p:nvPr/>
          </p:nvSpPr>
          <p:spPr>
            <a:xfrm>
              <a:off x="186214" y="4753576"/>
              <a:ext cx="295275" cy="297888"/>
            </a:xfrm>
            <a:prstGeom prst="ellipse">
              <a:avLst/>
            </a:prstGeom>
            <a:solidFill>
              <a:schemeClr val="accent5">
                <a:lumMod val="50000"/>
              </a:schemeClr>
            </a:solidFill>
            <a:ln>
              <a:solidFill>
                <a:schemeClr val="accent5">
                  <a:lumMod val="5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600" dirty="0"/>
                <a:t>3</a:t>
              </a:r>
            </a:p>
          </p:txBody>
        </p:sp>
      </p:grpSp>
    </p:spTree>
    <p:extLst>
      <p:ext uri="{BB962C8B-B14F-4D97-AF65-F5344CB8AC3E}">
        <p14:creationId xmlns:p14="http://schemas.microsoft.com/office/powerpoint/2010/main" val="41771121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 name="Chart 30">
            <a:extLst>
              <a:ext uri="{FF2B5EF4-FFF2-40B4-BE49-F238E27FC236}">
                <a16:creationId xmlns:a16="http://schemas.microsoft.com/office/drawing/2014/main" id="{BD005BF9-BE4B-4FE6-AA81-B20155DF0E4C}"/>
              </a:ext>
            </a:extLst>
          </p:cNvPr>
          <p:cNvGraphicFramePr>
            <a:graphicFrameLocks/>
          </p:cNvGraphicFramePr>
          <p:nvPr>
            <p:extLst>
              <p:ext uri="{D42A27DB-BD31-4B8C-83A1-F6EECF244321}">
                <p14:modId xmlns:p14="http://schemas.microsoft.com/office/powerpoint/2010/main" val="1531003155"/>
              </p:ext>
            </p:extLst>
          </p:nvPr>
        </p:nvGraphicFramePr>
        <p:xfrm>
          <a:off x="80962" y="1118681"/>
          <a:ext cx="12030076" cy="5010151"/>
        </p:xfrm>
        <a:graphic>
          <a:graphicData uri="http://schemas.openxmlformats.org/drawingml/2006/chart">
            <c:chart xmlns:c="http://schemas.openxmlformats.org/drawingml/2006/chart" xmlns:r="http://schemas.openxmlformats.org/officeDocument/2006/relationships" r:id="rId3"/>
          </a:graphicData>
        </a:graphic>
      </p:graphicFrame>
      <p:sp>
        <p:nvSpPr>
          <p:cNvPr id="6" name="Title 1">
            <a:extLst>
              <a:ext uri="{FF2B5EF4-FFF2-40B4-BE49-F238E27FC236}">
                <a16:creationId xmlns:a16="http://schemas.microsoft.com/office/drawing/2014/main" id="{D7133E9E-FA31-459A-9B27-BBF4F03DFBBF}"/>
              </a:ext>
            </a:extLst>
          </p:cNvPr>
          <p:cNvSpPr txBox="1">
            <a:spLocks/>
          </p:cNvSpPr>
          <p:nvPr/>
        </p:nvSpPr>
        <p:spPr>
          <a:xfrm>
            <a:off x="838200" y="554743"/>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latin typeface="Calibri" panose="020F0502020204030204" pitchFamily="34" charset="0"/>
                <a:cs typeface="Calibri" panose="020F0502020204030204" pitchFamily="34" charset="0"/>
              </a:rPr>
              <a:t>Projected yields of TTT in 2016</a:t>
            </a:r>
            <a:endParaRPr lang="en-US" sz="2800" dirty="0">
              <a:latin typeface="Calibri" panose="020F0502020204030204" pitchFamily="34" charset="0"/>
              <a:cs typeface="Calibri" panose="020F0502020204030204" pitchFamily="34" charset="0"/>
            </a:endParaRPr>
          </a:p>
        </p:txBody>
      </p:sp>
      <p:sp>
        <p:nvSpPr>
          <p:cNvPr id="25" name="TextBox 24">
            <a:extLst>
              <a:ext uri="{FF2B5EF4-FFF2-40B4-BE49-F238E27FC236}">
                <a16:creationId xmlns:a16="http://schemas.microsoft.com/office/drawing/2014/main" id="{C5C6DA06-D8A6-492B-BEBD-508AFC068064}"/>
              </a:ext>
            </a:extLst>
          </p:cNvPr>
          <p:cNvSpPr txBox="1"/>
          <p:nvPr/>
        </p:nvSpPr>
        <p:spPr>
          <a:xfrm>
            <a:off x="197553" y="5861551"/>
            <a:ext cx="3856349" cy="369332"/>
          </a:xfrm>
          <a:prstGeom prst="rect">
            <a:avLst/>
          </a:prstGeom>
          <a:noFill/>
        </p:spPr>
        <p:txBody>
          <a:bodyPr wrap="square" rtlCol="0">
            <a:spAutoFit/>
          </a:bodyPr>
          <a:lstStyle/>
          <a:p>
            <a:r>
              <a:rPr lang="en-US" dirty="0"/>
              <a:t>TTT for 50% of all non-US-born people</a:t>
            </a:r>
          </a:p>
        </p:txBody>
      </p:sp>
      <p:sp>
        <p:nvSpPr>
          <p:cNvPr id="13" name="TextBox 12">
            <a:extLst>
              <a:ext uri="{FF2B5EF4-FFF2-40B4-BE49-F238E27FC236}">
                <a16:creationId xmlns:a16="http://schemas.microsoft.com/office/drawing/2014/main" id="{6582A59F-D345-4BA9-ABA8-A6471D5D9246}"/>
              </a:ext>
            </a:extLst>
          </p:cNvPr>
          <p:cNvSpPr txBox="1"/>
          <p:nvPr/>
        </p:nvSpPr>
        <p:spPr>
          <a:xfrm>
            <a:off x="1928191" y="2564295"/>
            <a:ext cx="974035" cy="369332"/>
          </a:xfrm>
          <a:prstGeom prst="rect">
            <a:avLst/>
          </a:prstGeom>
          <a:noFill/>
        </p:spPr>
        <p:txBody>
          <a:bodyPr wrap="square" rtlCol="0">
            <a:spAutoFit/>
          </a:bodyPr>
          <a:lstStyle/>
          <a:p>
            <a:r>
              <a:rPr lang="en-US" dirty="0">
                <a:solidFill>
                  <a:srgbClr val="C00000"/>
                </a:solidFill>
              </a:rPr>
              <a:t>58%</a:t>
            </a:r>
          </a:p>
        </p:txBody>
      </p:sp>
      <p:sp>
        <p:nvSpPr>
          <p:cNvPr id="22" name="TextBox 21">
            <a:extLst>
              <a:ext uri="{FF2B5EF4-FFF2-40B4-BE49-F238E27FC236}">
                <a16:creationId xmlns:a16="http://schemas.microsoft.com/office/drawing/2014/main" id="{6330471C-77C5-4CE6-9A20-6BAD1C4C0E9E}"/>
              </a:ext>
            </a:extLst>
          </p:cNvPr>
          <p:cNvSpPr txBox="1"/>
          <p:nvPr/>
        </p:nvSpPr>
        <p:spPr>
          <a:xfrm>
            <a:off x="6207382" y="2564295"/>
            <a:ext cx="974035" cy="369332"/>
          </a:xfrm>
          <a:prstGeom prst="rect">
            <a:avLst/>
          </a:prstGeom>
          <a:noFill/>
        </p:spPr>
        <p:txBody>
          <a:bodyPr wrap="square" rtlCol="0">
            <a:spAutoFit/>
          </a:bodyPr>
          <a:lstStyle/>
          <a:p>
            <a:r>
              <a:rPr lang="en-US" dirty="0">
                <a:solidFill>
                  <a:srgbClr val="C00000"/>
                </a:solidFill>
              </a:rPr>
              <a:t>2%</a:t>
            </a:r>
          </a:p>
        </p:txBody>
      </p:sp>
      <p:sp>
        <p:nvSpPr>
          <p:cNvPr id="23" name="TextBox 22">
            <a:extLst>
              <a:ext uri="{FF2B5EF4-FFF2-40B4-BE49-F238E27FC236}">
                <a16:creationId xmlns:a16="http://schemas.microsoft.com/office/drawing/2014/main" id="{D4A1C47A-51D7-4925-BCF4-E9BEEA2DFEB1}"/>
              </a:ext>
            </a:extLst>
          </p:cNvPr>
          <p:cNvSpPr txBox="1"/>
          <p:nvPr/>
        </p:nvSpPr>
        <p:spPr>
          <a:xfrm>
            <a:off x="8259435" y="2564295"/>
            <a:ext cx="974035" cy="369332"/>
          </a:xfrm>
          <a:prstGeom prst="rect">
            <a:avLst/>
          </a:prstGeom>
          <a:noFill/>
        </p:spPr>
        <p:txBody>
          <a:bodyPr wrap="square" rtlCol="0">
            <a:spAutoFit/>
          </a:bodyPr>
          <a:lstStyle/>
          <a:p>
            <a:r>
              <a:rPr lang="en-US" dirty="0">
                <a:solidFill>
                  <a:srgbClr val="C00000"/>
                </a:solidFill>
              </a:rPr>
              <a:t>3%</a:t>
            </a:r>
          </a:p>
        </p:txBody>
      </p:sp>
      <p:sp>
        <p:nvSpPr>
          <p:cNvPr id="24" name="TextBox 23">
            <a:extLst>
              <a:ext uri="{FF2B5EF4-FFF2-40B4-BE49-F238E27FC236}">
                <a16:creationId xmlns:a16="http://schemas.microsoft.com/office/drawing/2014/main" id="{B38F76D8-8E8F-4504-A34C-43C8719417E4}"/>
              </a:ext>
            </a:extLst>
          </p:cNvPr>
          <p:cNvSpPr txBox="1"/>
          <p:nvPr/>
        </p:nvSpPr>
        <p:spPr>
          <a:xfrm>
            <a:off x="10226102" y="2564295"/>
            <a:ext cx="974035" cy="369332"/>
          </a:xfrm>
          <a:prstGeom prst="rect">
            <a:avLst/>
          </a:prstGeom>
          <a:noFill/>
        </p:spPr>
        <p:txBody>
          <a:bodyPr wrap="square" rtlCol="0">
            <a:spAutoFit/>
          </a:bodyPr>
          <a:lstStyle/>
          <a:p>
            <a:r>
              <a:rPr lang="en-US" dirty="0">
                <a:solidFill>
                  <a:srgbClr val="C00000"/>
                </a:solidFill>
              </a:rPr>
              <a:t>2%</a:t>
            </a:r>
          </a:p>
        </p:txBody>
      </p:sp>
      <p:sp>
        <p:nvSpPr>
          <p:cNvPr id="26" name="TextBox 25">
            <a:extLst>
              <a:ext uri="{FF2B5EF4-FFF2-40B4-BE49-F238E27FC236}">
                <a16:creationId xmlns:a16="http://schemas.microsoft.com/office/drawing/2014/main" id="{74D738D6-0169-48C8-BFBE-072F349B4161}"/>
              </a:ext>
            </a:extLst>
          </p:cNvPr>
          <p:cNvSpPr txBox="1"/>
          <p:nvPr/>
        </p:nvSpPr>
        <p:spPr>
          <a:xfrm>
            <a:off x="4053902" y="2564295"/>
            <a:ext cx="974035" cy="369332"/>
          </a:xfrm>
          <a:prstGeom prst="rect">
            <a:avLst/>
          </a:prstGeom>
          <a:noFill/>
        </p:spPr>
        <p:txBody>
          <a:bodyPr wrap="square" rtlCol="0">
            <a:spAutoFit/>
          </a:bodyPr>
          <a:lstStyle/>
          <a:p>
            <a:r>
              <a:rPr lang="en-US" dirty="0">
                <a:solidFill>
                  <a:srgbClr val="C00000"/>
                </a:solidFill>
              </a:rPr>
              <a:t>42%</a:t>
            </a:r>
          </a:p>
        </p:txBody>
      </p:sp>
      <p:cxnSp>
        <p:nvCxnSpPr>
          <p:cNvPr id="27" name="Straight Connector 26">
            <a:extLst>
              <a:ext uri="{FF2B5EF4-FFF2-40B4-BE49-F238E27FC236}">
                <a16:creationId xmlns:a16="http://schemas.microsoft.com/office/drawing/2014/main" id="{9118E019-903B-4D13-9F2A-5D0494FB22AD}"/>
              </a:ext>
            </a:extLst>
          </p:cNvPr>
          <p:cNvCxnSpPr>
            <a:cxnSpLocks/>
          </p:cNvCxnSpPr>
          <p:nvPr/>
        </p:nvCxnSpPr>
        <p:spPr>
          <a:xfrm flipV="1">
            <a:off x="5336613" y="1715226"/>
            <a:ext cx="0" cy="3237206"/>
          </a:xfrm>
          <a:prstGeom prst="line">
            <a:avLst/>
          </a:prstGeom>
          <a:ln>
            <a:prstDash val="dash"/>
          </a:ln>
        </p:spPr>
        <p:style>
          <a:lnRef idx="1">
            <a:schemeClr val="accent4"/>
          </a:lnRef>
          <a:fillRef idx="0">
            <a:schemeClr val="accent4"/>
          </a:fillRef>
          <a:effectRef idx="0">
            <a:schemeClr val="accent4"/>
          </a:effectRef>
          <a:fontRef idx="minor">
            <a:schemeClr val="tx1"/>
          </a:fontRef>
        </p:style>
      </p:cxnSp>
      <p:cxnSp>
        <p:nvCxnSpPr>
          <p:cNvPr id="28" name="Straight Connector 27">
            <a:extLst>
              <a:ext uri="{FF2B5EF4-FFF2-40B4-BE49-F238E27FC236}">
                <a16:creationId xmlns:a16="http://schemas.microsoft.com/office/drawing/2014/main" id="{09E7FDAA-8968-45ED-A023-A16592FEEEE7}"/>
              </a:ext>
            </a:extLst>
          </p:cNvPr>
          <p:cNvCxnSpPr>
            <a:cxnSpLocks/>
          </p:cNvCxnSpPr>
          <p:nvPr/>
        </p:nvCxnSpPr>
        <p:spPr>
          <a:xfrm flipV="1">
            <a:off x="7495899" y="1724954"/>
            <a:ext cx="0" cy="3217750"/>
          </a:xfrm>
          <a:prstGeom prst="line">
            <a:avLst/>
          </a:prstGeom>
          <a:ln>
            <a:prstDash val="dash"/>
          </a:ln>
        </p:spPr>
        <p:style>
          <a:lnRef idx="1">
            <a:schemeClr val="accent4"/>
          </a:lnRef>
          <a:fillRef idx="0">
            <a:schemeClr val="accent4"/>
          </a:fillRef>
          <a:effectRef idx="0">
            <a:schemeClr val="accent4"/>
          </a:effectRef>
          <a:fontRef idx="minor">
            <a:schemeClr val="tx1"/>
          </a:fontRef>
        </p:style>
      </p:cxnSp>
      <p:cxnSp>
        <p:nvCxnSpPr>
          <p:cNvPr id="29" name="Straight Connector 28">
            <a:extLst>
              <a:ext uri="{FF2B5EF4-FFF2-40B4-BE49-F238E27FC236}">
                <a16:creationId xmlns:a16="http://schemas.microsoft.com/office/drawing/2014/main" id="{DAFB5835-E762-468D-ADD8-50722B20FA93}"/>
              </a:ext>
            </a:extLst>
          </p:cNvPr>
          <p:cNvCxnSpPr>
            <a:cxnSpLocks/>
          </p:cNvCxnSpPr>
          <p:nvPr/>
        </p:nvCxnSpPr>
        <p:spPr>
          <a:xfrm flipV="1">
            <a:off x="9643587" y="1715226"/>
            <a:ext cx="0" cy="3217750"/>
          </a:xfrm>
          <a:prstGeom prst="line">
            <a:avLst/>
          </a:prstGeom>
          <a:ln>
            <a:prstDash val="dash"/>
          </a:ln>
        </p:spPr>
        <p:style>
          <a:lnRef idx="1">
            <a:schemeClr val="accent4"/>
          </a:lnRef>
          <a:fillRef idx="0">
            <a:schemeClr val="accent4"/>
          </a:fillRef>
          <a:effectRef idx="0">
            <a:schemeClr val="accent4"/>
          </a:effectRef>
          <a:fontRef idx="minor">
            <a:schemeClr val="tx1"/>
          </a:fontRef>
        </p:style>
      </p:cxnSp>
      <p:cxnSp>
        <p:nvCxnSpPr>
          <p:cNvPr id="30" name="Straight Connector 29">
            <a:extLst>
              <a:ext uri="{FF2B5EF4-FFF2-40B4-BE49-F238E27FC236}">
                <a16:creationId xmlns:a16="http://schemas.microsoft.com/office/drawing/2014/main" id="{92E86BA7-81CC-44F7-9443-502CB03ABAC2}"/>
              </a:ext>
            </a:extLst>
          </p:cNvPr>
          <p:cNvCxnSpPr>
            <a:cxnSpLocks/>
          </p:cNvCxnSpPr>
          <p:nvPr/>
        </p:nvCxnSpPr>
        <p:spPr>
          <a:xfrm flipV="1">
            <a:off x="11793440" y="1724954"/>
            <a:ext cx="0" cy="3259528"/>
          </a:xfrm>
          <a:prstGeom prst="line">
            <a:avLst/>
          </a:prstGeom>
          <a:ln>
            <a:prstDash val="dash"/>
          </a:ln>
        </p:spPr>
        <p:style>
          <a:lnRef idx="1">
            <a:schemeClr val="accent4"/>
          </a:lnRef>
          <a:fillRef idx="0">
            <a:schemeClr val="accent4"/>
          </a:fillRef>
          <a:effectRef idx="0">
            <a:schemeClr val="accent4"/>
          </a:effectRef>
          <a:fontRef idx="minor">
            <a:schemeClr val="tx1"/>
          </a:fontRef>
        </p:style>
      </p:cxnSp>
      <p:cxnSp>
        <p:nvCxnSpPr>
          <p:cNvPr id="20" name="Straight Connector 19">
            <a:extLst>
              <a:ext uri="{FF2B5EF4-FFF2-40B4-BE49-F238E27FC236}">
                <a16:creationId xmlns:a16="http://schemas.microsoft.com/office/drawing/2014/main" id="{08226128-A908-480A-B020-35C1619A74D7}"/>
              </a:ext>
            </a:extLst>
          </p:cNvPr>
          <p:cNvCxnSpPr>
            <a:cxnSpLocks/>
          </p:cNvCxnSpPr>
          <p:nvPr/>
        </p:nvCxnSpPr>
        <p:spPr>
          <a:xfrm flipV="1">
            <a:off x="3198097" y="1684427"/>
            <a:ext cx="0" cy="3237206"/>
          </a:xfrm>
          <a:prstGeom prst="line">
            <a:avLst/>
          </a:prstGeom>
          <a:ln>
            <a:prstDash val="dash"/>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18411608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18F8D-9B40-4A7F-BBE1-546E26B16F56}"/>
              </a:ext>
            </a:extLst>
          </p:cNvPr>
          <p:cNvSpPr>
            <a:spLocks noGrp="1"/>
          </p:cNvSpPr>
          <p:nvPr>
            <p:ph type="title"/>
          </p:nvPr>
        </p:nvSpPr>
        <p:spPr>
          <a:xfrm>
            <a:off x="838200" y="416048"/>
            <a:ext cx="10515600" cy="839831"/>
          </a:xfrm>
        </p:spPr>
        <p:txBody>
          <a:bodyPr>
            <a:normAutofit/>
          </a:bodyPr>
          <a:lstStyle/>
          <a:p>
            <a:r>
              <a:rPr lang="en-US" sz="2800" b="1" dirty="0">
                <a:latin typeface="Calibri" panose="020F0502020204030204" pitchFamily="34" charset="0"/>
                <a:cs typeface="Calibri" panose="020F0502020204030204" pitchFamily="34" charset="0"/>
              </a:rPr>
              <a:t>Cost inputs and assumptions, 2016$</a:t>
            </a:r>
          </a:p>
        </p:txBody>
      </p:sp>
      <p:graphicFrame>
        <p:nvGraphicFramePr>
          <p:cNvPr id="6" name="Table 5">
            <a:extLst>
              <a:ext uri="{FF2B5EF4-FFF2-40B4-BE49-F238E27FC236}">
                <a16:creationId xmlns:a16="http://schemas.microsoft.com/office/drawing/2014/main" id="{47284B7B-82F8-40B0-BB6F-C21F092FE751}"/>
              </a:ext>
            </a:extLst>
          </p:cNvPr>
          <p:cNvGraphicFramePr>
            <a:graphicFrameLocks noGrp="1"/>
          </p:cNvGraphicFramePr>
          <p:nvPr>
            <p:extLst>
              <p:ext uri="{D42A27DB-BD31-4B8C-83A1-F6EECF244321}">
                <p14:modId xmlns:p14="http://schemas.microsoft.com/office/powerpoint/2010/main" val="2714771386"/>
              </p:ext>
            </p:extLst>
          </p:nvPr>
        </p:nvGraphicFramePr>
        <p:xfrm>
          <a:off x="609600" y="1455683"/>
          <a:ext cx="10744201" cy="4297680"/>
        </p:xfrm>
        <a:graphic>
          <a:graphicData uri="http://schemas.openxmlformats.org/drawingml/2006/table">
            <a:tbl>
              <a:tblPr firstRow="1" bandRow="1">
                <a:tableStyleId>{5C22544A-7EE6-4342-B048-85BDC9FD1C3A}</a:tableStyleId>
              </a:tblPr>
              <a:tblGrid>
                <a:gridCol w="1695785">
                  <a:extLst>
                    <a:ext uri="{9D8B030D-6E8A-4147-A177-3AD203B41FA5}">
                      <a16:colId xmlns:a16="http://schemas.microsoft.com/office/drawing/2014/main" val="1470325267"/>
                    </a:ext>
                  </a:extLst>
                </a:gridCol>
                <a:gridCol w="2998135">
                  <a:extLst>
                    <a:ext uri="{9D8B030D-6E8A-4147-A177-3AD203B41FA5}">
                      <a16:colId xmlns:a16="http://schemas.microsoft.com/office/drawing/2014/main" val="2537910058"/>
                    </a:ext>
                  </a:extLst>
                </a:gridCol>
                <a:gridCol w="1563616">
                  <a:extLst>
                    <a:ext uri="{9D8B030D-6E8A-4147-A177-3AD203B41FA5}">
                      <a16:colId xmlns:a16="http://schemas.microsoft.com/office/drawing/2014/main" val="3247523168"/>
                    </a:ext>
                  </a:extLst>
                </a:gridCol>
                <a:gridCol w="1191069">
                  <a:extLst>
                    <a:ext uri="{9D8B030D-6E8A-4147-A177-3AD203B41FA5}">
                      <a16:colId xmlns:a16="http://schemas.microsoft.com/office/drawing/2014/main" val="182990696"/>
                    </a:ext>
                  </a:extLst>
                </a:gridCol>
                <a:gridCol w="1114225">
                  <a:extLst>
                    <a:ext uri="{9D8B030D-6E8A-4147-A177-3AD203B41FA5}">
                      <a16:colId xmlns:a16="http://schemas.microsoft.com/office/drawing/2014/main" val="2361001978"/>
                    </a:ext>
                  </a:extLst>
                </a:gridCol>
                <a:gridCol w="1115172">
                  <a:extLst>
                    <a:ext uri="{9D8B030D-6E8A-4147-A177-3AD203B41FA5}">
                      <a16:colId xmlns:a16="http://schemas.microsoft.com/office/drawing/2014/main" val="2492672966"/>
                    </a:ext>
                  </a:extLst>
                </a:gridCol>
                <a:gridCol w="1066199">
                  <a:extLst>
                    <a:ext uri="{9D8B030D-6E8A-4147-A177-3AD203B41FA5}">
                      <a16:colId xmlns:a16="http://schemas.microsoft.com/office/drawing/2014/main" val="756626770"/>
                    </a:ext>
                  </a:extLst>
                </a:gridCol>
              </a:tblGrid>
              <a:tr h="507465">
                <a:tc>
                  <a:txBody>
                    <a:bodyPr/>
                    <a:lstStyle/>
                    <a:p>
                      <a:r>
                        <a:rPr lang="en-US" dirty="0"/>
                        <a:t>Cost components</a:t>
                      </a:r>
                    </a:p>
                  </a:txBody>
                  <a:tcPr/>
                </a:tc>
                <a:tc>
                  <a:txBody>
                    <a:bodyPr/>
                    <a:lstStyle/>
                    <a:p>
                      <a:r>
                        <a:rPr lang="en-US" dirty="0"/>
                        <a:t>Cost inputs</a:t>
                      </a:r>
                    </a:p>
                  </a:txBody>
                  <a:tcPr/>
                </a:tc>
                <a:tc>
                  <a:txBody>
                    <a:bodyPr/>
                    <a:lstStyle/>
                    <a:p>
                      <a:r>
                        <a:rPr lang="en-US" dirty="0"/>
                        <a:t>Reference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 </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FL </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TX</a:t>
                      </a:r>
                    </a:p>
                    <a:p>
                      <a:endParaRPr lang="en-US" dirty="0"/>
                    </a:p>
                  </a:txBody>
                  <a:tcPr/>
                </a:tc>
                <a:extLst>
                  <a:ext uri="{0D108BD9-81ED-4DB2-BD59-A6C34878D82A}">
                    <a16:rowId xmlns:a16="http://schemas.microsoft.com/office/drawing/2014/main" val="1686835655"/>
                  </a:ext>
                </a:extLst>
              </a:tr>
              <a:tr h="355226">
                <a:tc rowSpan="2">
                  <a:txBody>
                    <a:bodyPr/>
                    <a:lstStyle/>
                    <a:p>
                      <a:r>
                        <a:rPr lang="en-US" b="1" dirty="0">
                          <a:solidFill>
                            <a:schemeClr val="tx1"/>
                          </a:solidFill>
                          <a:latin typeface="Calibri" panose="020F0502020204030204" pitchFamily="34" charset="0"/>
                          <a:cs typeface="Calibri" panose="020F0502020204030204" pitchFamily="34" charset="0"/>
                        </a:rPr>
                        <a:t>Direct Cost of testing</a:t>
                      </a:r>
                      <a:endParaRPr lang="en-US" dirty="0">
                        <a:solidFill>
                          <a:schemeClr val="tx1"/>
                        </a:solidFill>
                      </a:endParaRPr>
                    </a:p>
                  </a:txBody>
                  <a:tcPr/>
                </a:tc>
                <a:tc>
                  <a:txBody>
                    <a:bodyPr/>
                    <a:lstStyle/>
                    <a:p>
                      <a:r>
                        <a:rPr lang="en-US" dirty="0">
                          <a:latin typeface="Calibri" panose="020F0502020204030204" pitchFamily="34" charset="0"/>
                          <a:cs typeface="Calibri" panose="020F0502020204030204" pitchFamily="34" charset="0"/>
                        </a:rPr>
                        <a:t>IGRA (QFT-G)</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err="1">
                          <a:latin typeface="Calibri" panose="020F0502020204030204" pitchFamily="34" charset="0"/>
                          <a:cs typeface="Calibri" panose="020F0502020204030204" pitchFamily="34" charset="0"/>
                        </a:rPr>
                        <a:t>Tasillo</a:t>
                      </a:r>
                      <a:r>
                        <a:rPr lang="en-US" sz="1400" dirty="0">
                          <a:latin typeface="Calibri" panose="020F0502020204030204" pitchFamily="34" charset="0"/>
                          <a:cs typeface="Calibri" panose="020F0502020204030204" pitchFamily="34" charset="0"/>
                        </a:rPr>
                        <a:t>, 2017</a:t>
                      </a:r>
                    </a:p>
                  </a:txBody>
                  <a:tcPr/>
                </a:tc>
                <a:tc>
                  <a:txBody>
                    <a:bodyPr/>
                    <a:lstStyle/>
                    <a:p>
                      <a:r>
                        <a:rPr lang="en-US" dirty="0"/>
                        <a:t>$132</a:t>
                      </a:r>
                    </a:p>
                  </a:txBody>
                  <a:tcPr/>
                </a:tc>
                <a:tc>
                  <a:txBody>
                    <a:bodyPr/>
                    <a:lstStyle/>
                    <a:p>
                      <a:r>
                        <a:rPr lang="en-US" dirty="0"/>
                        <a:t>$99</a:t>
                      </a:r>
                    </a:p>
                  </a:txBody>
                  <a:tcPr/>
                </a:tc>
                <a:tc>
                  <a:txBody>
                    <a:bodyPr/>
                    <a:lstStyle/>
                    <a:p>
                      <a:r>
                        <a:rPr lang="en-US" dirty="0"/>
                        <a:t>$126</a:t>
                      </a:r>
                    </a:p>
                  </a:txBody>
                  <a:tcPr/>
                </a:tc>
                <a:tc>
                  <a:txBody>
                    <a:bodyPr/>
                    <a:lstStyle/>
                    <a:p>
                      <a:r>
                        <a:rPr lang="en-US" dirty="0"/>
                        <a:t>$91</a:t>
                      </a:r>
                    </a:p>
                  </a:txBody>
                  <a:tcPr/>
                </a:tc>
                <a:extLst>
                  <a:ext uri="{0D108BD9-81ED-4DB2-BD59-A6C34878D82A}">
                    <a16:rowId xmlns:a16="http://schemas.microsoft.com/office/drawing/2014/main" val="4154112862"/>
                  </a:ext>
                </a:extLst>
              </a:tr>
              <a:tr h="202986">
                <a:tc vMerge="1">
                  <a:txBody>
                    <a:bodyPr/>
                    <a:lstStyle/>
                    <a:p>
                      <a:endParaRPr lang="en-US" dirty="0"/>
                    </a:p>
                  </a:txBody>
                  <a:tcPr/>
                </a:tc>
                <a:tc>
                  <a:txBody>
                    <a:bodyPr/>
                    <a:lstStyle/>
                    <a:p>
                      <a:r>
                        <a:rPr lang="en-US" dirty="0">
                          <a:latin typeface="Calibri" panose="020F0502020204030204" pitchFamily="34" charset="0"/>
                          <a:cs typeface="Calibri" panose="020F0502020204030204" pitchFamily="34" charset="0"/>
                        </a:rPr>
                        <a:t>X-ray (83%, if positive)</a:t>
                      </a:r>
                      <a:endParaRPr lang="en-US" dirty="0"/>
                    </a:p>
                  </a:txBody>
                  <a:tcPr/>
                </a:tc>
                <a:tc>
                  <a:txBody>
                    <a:bodyPr/>
                    <a:lstStyle/>
                    <a:p>
                      <a:r>
                        <a:rPr lang="en-US" sz="1400" dirty="0" err="1">
                          <a:latin typeface="Calibri" panose="020F0502020204030204" pitchFamily="34" charset="0"/>
                          <a:cs typeface="Calibri" panose="020F0502020204030204" pitchFamily="34" charset="0"/>
                        </a:rPr>
                        <a:t>Linas</a:t>
                      </a:r>
                      <a:r>
                        <a:rPr lang="en-US" sz="1400" dirty="0">
                          <a:latin typeface="Calibri" panose="020F0502020204030204" pitchFamily="34" charset="0"/>
                          <a:cs typeface="Calibri" panose="020F0502020204030204" pitchFamily="34" charset="0"/>
                        </a:rPr>
                        <a:t>, 2008</a:t>
                      </a:r>
                      <a:endParaRPr lang="en-US" sz="1400" dirty="0"/>
                    </a:p>
                  </a:txBody>
                  <a:tcPr/>
                </a:tc>
                <a:tc>
                  <a:txBody>
                    <a:bodyPr/>
                    <a:lstStyle/>
                    <a:p>
                      <a:r>
                        <a:rPr lang="en-US" dirty="0"/>
                        <a:t>$49</a:t>
                      </a:r>
                    </a:p>
                  </a:txBody>
                  <a:tcPr/>
                </a:tc>
                <a:tc>
                  <a:txBody>
                    <a:bodyPr/>
                    <a:lstStyle/>
                    <a:p>
                      <a:r>
                        <a:rPr lang="en-US" dirty="0"/>
                        <a:t>$37</a:t>
                      </a:r>
                    </a:p>
                  </a:txBody>
                  <a:tcPr/>
                </a:tc>
                <a:tc>
                  <a:txBody>
                    <a:bodyPr/>
                    <a:lstStyle/>
                    <a:p>
                      <a:r>
                        <a:rPr lang="en-US" dirty="0"/>
                        <a:t>$47</a:t>
                      </a:r>
                    </a:p>
                  </a:txBody>
                  <a:tcPr/>
                </a:tc>
                <a:tc>
                  <a:txBody>
                    <a:bodyPr/>
                    <a:lstStyle/>
                    <a:p>
                      <a:r>
                        <a:rPr lang="en-US" dirty="0"/>
                        <a:t>$34</a:t>
                      </a:r>
                    </a:p>
                  </a:txBody>
                  <a:tcPr/>
                </a:tc>
                <a:extLst>
                  <a:ext uri="{0D108BD9-81ED-4DB2-BD59-A6C34878D82A}">
                    <a16:rowId xmlns:a16="http://schemas.microsoft.com/office/drawing/2014/main" val="1614276693"/>
                  </a:ext>
                </a:extLst>
              </a:tr>
              <a:tr h="355226">
                <a:tc rowSpan="4">
                  <a:txBody>
                    <a:bodyPr/>
                    <a:lstStyle/>
                    <a:p>
                      <a:r>
                        <a:rPr lang="en-US" b="1" dirty="0">
                          <a:solidFill>
                            <a:schemeClr val="tx1"/>
                          </a:solidFill>
                          <a:latin typeface="Calibri" panose="020F0502020204030204" pitchFamily="34" charset="0"/>
                          <a:cs typeface="Calibri" panose="020F0502020204030204" pitchFamily="34" charset="0"/>
                        </a:rPr>
                        <a:t>Direct Cost of LTBI treatment</a:t>
                      </a:r>
                      <a:endParaRPr lang="en-US" dirty="0">
                        <a:solidFill>
                          <a:schemeClr val="tx1"/>
                        </a:solidFill>
                      </a:endParaRPr>
                    </a:p>
                  </a:txBody>
                  <a:tcPr/>
                </a:tc>
                <a:tc>
                  <a:txBody>
                    <a:bodyPr/>
                    <a:lstStyle/>
                    <a:p>
                      <a:r>
                        <a:rPr lang="en-US" dirty="0">
                          <a:latin typeface="Calibri" panose="020F0502020204030204" pitchFamily="34" charset="0"/>
                          <a:cs typeface="Calibri" panose="020F0502020204030204" pitchFamily="34" charset="0"/>
                        </a:rPr>
                        <a:t>3HP/SAT (Isoniazid &amp; Rifapentine, 3 months) </a:t>
                      </a:r>
                      <a:endParaRPr lang="en-US" dirty="0"/>
                    </a:p>
                  </a:txBody>
                  <a:tcPr/>
                </a:tc>
                <a:tc>
                  <a:txBody>
                    <a:bodyPr/>
                    <a:lstStyle/>
                    <a:p>
                      <a:r>
                        <a:rPr lang="en-US" sz="1400" dirty="0">
                          <a:latin typeface="Calibri" panose="020F0502020204030204" pitchFamily="34" charset="0"/>
                          <a:cs typeface="Calibri" panose="020F0502020204030204" pitchFamily="34" charset="0"/>
                        </a:rPr>
                        <a:t>Shepardson, 2010</a:t>
                      </a:r>
                      <a:endParaRPr lang="en-US" sz="1400" dirty="0"/>
                    </a:p>
                  </a:txBody>
                  <a:tcPr/>
                </a:tc>
                <a:tc>
                  <a:txBody>
                    <a:bodyPr/>
                    <a:lstStyle/>
                    <a:p>
                      <a:r>
                        <a:rPr lang="en-US" dirty="0"/>
                        <a:t>$477</a:t>
                      </a:r>
                    </a:p>
                  </a:txBody>
                  <a:tcPr/>
                </a:tc>
                <a:tc>
                  <a:txBody>
                    <a:bodyPr/>
                    <a:lstStyle/>
                    <a:p>
                      <a:r>
                        <a:rPr lang="en-US" dirty="0"/>
                        <a:t>$357</a:t>
                      </a:r>
                    </a:p>
                  </a:txBody>
                  <a:tcPr/>
                </a:tc>
                <a:tc>
                  <a:txBody>
                    <a:bodyPr/>
                    <a:lstStyle/>
                    <a:p>
                      <a:r>
                        <a:rPr lang="en-US" dirty="0"/>
                        <a:t>$454</a:t>
                      </a:r>
                    </a:p>
                  </a:txBody>
                  <a:tcPr/>
                </a:tc>
                <a:tc>
                  <a:txBody>
                    <a:bodyPr/>
                    <a:lstStyle/>
                    <a:p>
                      <a:r>
                        <a:rPr lang="en-US" dirty="0"/>
                        <a:t>$328</a:t>
                      </a:r>
                    </a:p>
                  </a:txBody>
                  <a:tcPr/>
                </a:tc>
                <a:extLst>
                  <a:ext uri="{0D108BD9-81ED-4DB2-BD59-A6C34878D82A}">
                    <a16:rowId xmlns:a16="http://schemas.microsoft.com/office/drawing/2014/main" val="550928907"/>
                  </a:ext>
                </a:extLst>
              </a:tr>
              <a:tr h="202986">
                <a:tc vMerge="1">
                  <a:txBody>
                    <a:bodyPr/>
                    <a:lstStyle/>
                    <a:p>
                      <a:endParaRPr lang="en-US" dirty="0"/>
                    </a:p>
                  </a:txBody>
                  <a:tcPr/>
                </a:tc>
                <a:tc>
                  <a:txBody>
                    <a:bodyPr/>
                    <a:lstStyle/>
                    <a:p>
                      <a:r>
                        <a:rPr lang="en-US" dirty="0">
                          <a:latin typeface="Calibri" panose="020F0502020204030204" pitchFamily="34" charset="0"/>
                          <a:cs typeface="Calibri" panose="020F0502020204030204" pitchFamily="34" charset="0"/>
                        </a:rPr>
                        <a:t>Lab monitoring test</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cs typeface="Calibri" panose="020F0502020204030204" pitchFamily="34" charset="0"/>
                        </a:rPr>
                        <a:t>Holland, 2008</a:t>
                      </a:r>
                      <a:endParaRPr lang="en-US" sz="1400" dirty="0"/>
                    </a:p>
                  </a:txBody>
                  <a:tcPr/>
                </a:tc>
                <a:tc>
                  <a:txBody>
                    <a:bodyPr/>
                    <a:lstStyle/>
                    <a:p>
                      <a:r>
                        <a:rPr lang="en-US" dirty="0"/>
                        <a:t>$236</a:t>
                      </a:r>
                    </a:p>
                  </a:txBody>
                  <a:tcPr/>
                </a:tc>
                <a:tc>
                  <a:txBody>
                    <a:bodyPr/>
                    <a:lstStyle/>
                    <a:p>
                      <a:r>
                        <a:rPr lang="en-US" dirty="0"/>
                        <a:t>$177</a:t>
                      </a:r>
                    </a:p>
                  </a:txBody>
                  <a:tcPr/>
                </a:tc>
                <a:tc>
                  <a:txBody>
                    <a:bodyPr/>
                    <a:lstStyle/>
                    <a:p>
                      <a:r>
                        <a:rPr lang="en-US" dirty="0"/>
                        <a:t>$225</a:t>
                      </a:r>
                    </a:p>
                  </a:txBody>
                  <a:tcPr/>
                </a:tc>
                <a:tc>
                  <a:txBody>
                    <a:bodyPr/>
                    <a:lstStyle/>
                    <a:p>
                      <a:r>
                        <a:rPr lang="en-US" dirty="0"/>
                        <a:t>$162</a:t>
                      </a:r>
                    </a:p>
                  </a:txBody>
                  <a:tcPr/>
                </a:tc>
                <a:extLst>
                  <a:ext uri="{0D108BD9-81ED-4DB2-BD59-A6C34878D82A}">
                    <a16:rowId xmlns:a16="http://schemas.microsoft.com/office/drawing/2014/main" val="264362904"/>
                  </a:ext>
                </a:extLst>
              </a:tr>
              <a:tr h="355226">
                <a:tc vMerge="1">
                  <a:txBody>
                    <a:bodyPr/>
                    <a:lstStyle/>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libri" panose="020F0502020204030204" pitchFamily="34" charset="0"/>
                          <a:cs typeface="Calibri" panose="020F0502020204030204" pitchFamily="34" charset="0"/>
                        </a:rPr>
                        <a:t>Toxicity without hospitalization (8.3%) </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cs typeface="Calibri" panose="020F0502020204030204" pitchFamily="34" charset="0"/>
                        </a:rPr>
                        <a:t>Shepardson, 2010</a:t>
                      </a:r>
                      <a:endParaRPr lang="en-US" sz="1400" dirty="0"/>
                    </a:p>
                    <a:p>
                      <a:endParaRPr lang="en-US" sz="1400" dirty="0"/>
                    </a:p>
                  </a:txBody>
                  <a:tcPr/>
                </a:tc>
                <a:tc>
                  <a:txBody>
                    <a:bodyPr/>
                    <a:lstStyle/>
                    <a:p>
                      <a:r>
                        <a:rPr lang="en-US" dirty="0"/>
                        <a:t>$247</a:t>
                      </a:r>
                    </a:p>
                  </a:txBody>
                  <a:tcPr/>
                </a:tc>
                <a:tc>
                  <a:txBody>
                    <a:bodyPr/>
                    <a:lstStyle/>
                    <a:p>
                      <a:r>
                        <a:rPr lang="en-US" dirty="0"/>
                        <a:t>$185</a:t>
                      </a:r>
                    </a:p>
                  </a:txBody>
                  <a:tcPr/>
                </a:tc>
                <a:tc>
                  <a:txBody>
                    <a:bodyPr/>
                    <a:lstStyle/>
                    <a:p>
                      <a:r>
                        <a:rPr lang="en-US" dirty="0"/>
                        <a:t>$235</a:t>
                      </a:r>
                    </a:p>
                  </a:txBody>
                  <a:tcPr/>
                </a:tc>
                <a:tc>
                  <a:txBody>
                    <a:bodyPr/>
                    <a:lstStyle/>
                    <a:p>
                      <a:r>
                        <a:rPr lang="en-US" dirty="0"/>
                        <a:t>$170</a:t>
                      </a:r>
                    </a:p>
                  </a:txBody>
                  <a:tcPr/>
                </a:tc>
                <a:extLst>
                  <a:ext uri="{0D108BD9-81ED-4DB2-BD59-A6C34878D82A}">
                    <a16:rowId xmlns:a16="http://schemas.microsoft.com/office/drawing/2014/main" val="1571014651"/>
                  </a:ext>
                </a:extLst>
              </a:tr>
              <a:tr h="507465">
                <a:tc vMerge="1">
                  <a:txBody>
                    <a:bodyPr/>
                    <a:lstStyle/>
                    <a:p>
                      <a:endParaRPr lang="en-US" dirty="0"/>
                    </a:p>
                  </a:txBody>
                  <a:tcPr/>
                </a:tc>
                <a:tc>
                  <a:txBody>
                    <a:bodyPr/>
                    <a:lstStyle/>
                    <a:p>
                      <a:r>
                        <a:rPr lang="en-US" dirty="0">
                          <a:latin typeface="Calibri" panose="020F0502020204030204" pitchFamily="34" charset="0"/>
                          <a:cs typeface="Calibri" panose="020F0502020204030204" pitchFamily="34" charset="0"/>
                        </a:rPr>
                        <a:t>Toxicity with hospitalization (0.015%) </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cs typeface="Calibri" panose="020F0502020204030204" pitchFamily="34" charset="0"/>
                        </a:rPr>
                        <a:t>Holland, 2008</a:t>
                      </a:r>
                      <a:endParaRPr lang="en-US" sz="1400" dirty="0"/>
                    </a:p>
                    <a:p>
                      <a:endParaRPr lang="en-US" sz="1400" dirty="0"/>
                    </a:p>
                  </a:txBody>
                  <a:tcPr/>
                </a:tc>
                <a:tc>
                  <a:txBody>
                    <a:bodyPr/>
                    <a:lstStyle/>
                    <a:p>
                      <a:r>
                        <a:rPr lang="en-US" dirty="0"/>
                        <a:t>$7,927</a:t>
                      </a:r>
                    </a:p>
                  </a:txBody>
                  <a:tcPr/>
                </a:tc>
                <a:tc>
                  <a:txBody>
                    <a:bodyPr/>
                    <a:lstStyle/>
                    <a:p>
                      <a:r>
                        <a:rPr lang="en-US" dirty="0"/>
                        <a:t>$5,942</a:t>
                      </a:r>
                    </a:p>
                  </a:txBody>
                  <a:tcPr/>
                </a:tc>
                <a:tc>
                  <a:txBody>
                    <a:bodyPr/>
                    <a:lstStyle/>
                    <a:p>
                      <a:r>
                        <a:rPr lang="en-US" dirty="0"/>
                        <a:t>$7,547</a:t>
                      </a:r>
                    </a:p>
                  </a:txBody>
                  <a:tcPr/>
                </a:tc>
                <a:tc>
                  <a:txBody>
                    <a:bodyPr/>
                    <a:lstStyle/>
                    <a:p>
                      <a:r>
                        <a:rPr lang="en-US" dirty="0"/>
                        <a:t>$5,451</a:t>
                      </a:r>
                    </a:p>
                  </a:txBody>
                  <a:tcPr/>
                </a:tc>
                <a:extLst>
                  <a:ext uri="{0D108BD9-81ED-4DB2-BD59-A6C34878D82A}">
                    <a16:rowId xmlns:a16="http://schemas.microsoft.com/office/drawing/2014/main" val="49784083"/>
                  </a:ext>
                </a:extLst>
              </a:tr>
              <a:tr h="507465">
                <a:tc>
                  <a:txBody>
                    <a:bodyPr/>
                    <a:lstStyle/>
                    <a:p>
                      <a:r>
                        <a:rPr lang="en-US" sz="1800" b="1" dirty="0">
                          <a:solidFill>
                            <a:schemeClr val="tx1"/>
                          </a:solidFill>
                          <a:latin typeface="Calibri" panose="020F0502020204030204" pitchFamily="34" charset="0"/>
                          <a:cs typeface="Calibri" panose="020F0502020204030204" pitchFamily="34" charset="0"/>
                        </a:rPr>
                        <a:t>Direct</a:t>
                      </a:r>
                      <a:r>
                        <a:rPr lang="en-US" sz="1800" b="1" baseline="0" dirty="0">
                          <a:solidFill>
                            <a:schemeClr val="tx1"/>
                          </a:solidFill>
                          <a:latin typeface="Calibri" panose="020F0502020204030204" pitchFamily="34" charset="0"/>
                          <a:cs typeface="Calibri" panose="020F0502020204030204" pitchFamily="34" charset="0"/>
                        </a:rPr>
                        <a:t> </a:t>
                      </a:r>
                      <a:r>
                        <a:rPr lang="en-US" sz="1800" b="1" dirty="0">
                          <a:solidFill>
                            <a:schemeClr val="tx1"/>
                          </a:solidFill>
                          <a:latin typeface="Calibri" panose="020F0502020204030204" pitchFamily="34" charset="0"/>
                          <a:cs typeface="Calibri" panose="020F0502020204030204" pitchFamily="34" charset="0"/>
                        </a:rPr>
                        <a:t>Cost per TB illness </a:t>
                      </a:r>
                      <a:endParaRPr lang="en-US" b="1"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libri" panose="020F0502020204030204" pitchFamily="34" charset="0"/>
                          <a:cs typeface="Calibri" panose="020F0502020204030204" pitchFamily="34" charset="0"/>
                        </a:rPr>
                        <a:t>Medical cost </a:t>
                      </a:r>
                    </a:p>
                  </a:txBody>
                  <a:tcPr/>
                </a:tc>
                <a:tc>
                  <a:txBody>
                    <a:bodyPr/>
                    <a:lstStyle/>
                    <a:p>
                      <a:r>
                        <a:rPr lang="en-US" sz="1400" dirty="0">
                          <a:latin typeface="Calibri" panose="020F0502020204030204" pitchFamily="34" charset="0"/>
                          <a:cs typeface="Calibri" panose="020F0502020204030204" pitchFamily="34" charset="0"/>
                        </a:rPr>
                        <a:t>Castro, 2016</a:t>
                      </a:r>
                    </a:p>
                    <a:p>
                      <a:endParaRPr lang="en-US" sz="500" dirty="0">
                        <a:latin typeface="Calibri" panose="020F0502020204030204" pitchFamily="34" charset="0"/>
                        <a:cs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Calibri" panose="020F0502020204030204" pitchFamily="34" charset="0"/>
                          <a:cs typeface="Calibri" panose="020F0502020204030204" pitchFamily="34" charset="0"/>
                        </a:rPr>
                        <a:t>$23,236</a:t>
                      </a:r>
                      <a:endParaRPr lang="en-US" dirty="0"/>
                    </a:p>
                    <a:p>
                      <a:endParaRPr lang="en-US" dirty="0"/>
                    </a:p>
                  </a:txBody>
                  <a:tcPr/>
                </a:tc>
                <a:tc>
                  <a:txBody>
                    <a:bodyPr/>
                    <a:lstStyle/>
                    <a:p>
                      <a:r>
                        <a:rPr lang="en-US" dirty="0"/>
                        <a:t>$17,419</a:t>
                      </a:r>
                    </a:p>
                  </a:txBody>
                  <a:tcPr/>
                </a:tc>
                <a:tc>
                  <a:txBody>
                    <a:bodyPr/>
                    <a:lstStyle/>
                    <a:p>
                      <a:r>
                        <a:rPr lang="en-US" dirty="0"/>
                        <a:t>$22,123</a:t>
                      </a:r>
                    </a:p>
                  </a:txBody>
                  <a:tcPr/>
                </a:tc>
                <a:tc>
                  <a:txBody>
                    <a:bodyPr/>
                    <a:lstStyle/>
                    <a:p>
                      <a:r>
                        <a:rPr lang="en-US" dirty="0"/>
                        <a:t>$15,979</a:t>
                      </a:r>
                    </a:p>
                  </a:txBody>
                  <a:tcPr/>
                </a:tc>
                <a:extLst>
                  <a:ext uri="{0D108BD9-81ED-4DB2-BD59-A6C34878D82A}">
                    <a16:rowId xmlns:a16="http://schemas.microsoft.com/office/drawing/2014/main" val="1804875286"/>
                  </a:ext>
                </a:extLst>
              </a:tr>
            </a:tbl>
          </a:graphicData>
        </a:graphic>
      </p:graphicFrame>
      <p:sp>
        <p:nvSpPr>
          <p:cNvPr id="7" name="Rectangle 6">
            <a:extLst>
              <a:ext uri="{FF2B5EF4-FFF2-40B4-BE49-F238E27FC236}">
                <a16:creationId xmlns:a16="http://schemas.microsoft.com/office/drawing/2014/main" id="{9B8E30E0-1180-4B83-9597-25E0565B4BC4}"/>
              </a:ext>
            </a:extLst>
          </p:cNvPr>
          <p:cNvSpPr/>
          <p:nvPr/>
        </p:nvSpPr>
        <p:spPr>
          <a:xfrm>
            <a:off x="609600" y="5855631"/>
            <a:ext cx="10972800" cy="369332"/>
          </a:xfrm>
          <a:prstGeom prst="rect">
            <a:avLst/>
          </a:prstGeom>
        </p:spPr>
        <p:txBody>
          <a:bodyPr wrap="square">
            <a:spAutoFit/>
          </a:bodyPr>
          <a:lstStyle/>
          <a:p>
            <a:r>
              <a:rPr lang="en-US" b="1" dirty="0">
                <a:latin typeface="Calibri" panose="020F0502020204030204" pitchFamily="34" charset="0"/>
                <a:cs typeface="Calibri" panose="020F0502020204030204" pitchFamily="34" charset="0"/>
              </a:rPr>
              <a:t>+ Cost adjustment: </a:t>
            </a:r>
            <a:r>
              <a:rPr lang="en-US" dirty="0">
                <a:latin typeface="Calibri" panose="020F0502020204030204" pitchFamily="34" charset="0"/>
                <a:cs typeface="Calibri" panose="020F0502020204030204" pitchFamily="34" charset="0"/>
              </a:rPr>
              <a:t>GDP deflator (2016, USD) &amp; Cost</a:t>
            </a:r>
            <a:r>
              <a:rPr lang="ko-KR" altLang="en-US" dirty="0">
                <a:latin typeface="Calibri" panose="020F0502020204030204" pitchFamily="34" charset="0"/>
                <a:cs typeface="Calibri" panose="020F0502020204030204" pitchFamily="34" charset="0"/>
              </a:rPr>
              <a:t> </a:t>
            </a:r>
            <a:r>
              <a:rPr lang="en-US" altLang="ko-KR" dirty="0">
                <a:latin typeface="Calibri" panose="020F0502020204030204" pitchFamily="34" charset="0"/>
                <a:cs typeface="Calibri" panose="020F0502020204030204" pitchFamily="34" charset="0"/>
              </a:rPr>
              <a:t>of</a:t>
            </a:r>
            <a:r>
              <a:rPr lang="ko-KR" altLang="en-US" dirty="0">
                <a:latin typeface="Calibri" panose="020F0502020204030204" pitchFamily="34" charset="0"/>
                <a:cs typeface="Calibri" panose="020F0502020204030204" pitchFamily="34" charset="0"/>
              </a:rPr>
              <a:t> </a:t>
            </a:r>
            <a:r>
              <a:rPr lang="en-US" altLang="ko-KR" dirty="0">
                <a:latin typeface="Calibri" panose="020F0502020204030204" pitchFamily="34" charset="0"/>
                <a:cs typeface="Calibri" panose="020F0502020204030204" pitchFamily="34" charset="0"/>
              </a:rPr>
              <a:t>living</a:t>
            </a:r>
            <a:r>
              <a:rPr lang="ko-KR" altLang="en-US" dirty="0">
                <a:latin typeface="Calibri" panose="020F0502020204030204" pitchFamily="34" charset="0"/>
                <a:cs typeface="Calibri" panose="020F0502020204030204" pitchFamily="34" charset="0"/>
              </a:rPr>
              <a:t> </a:t>
            </a:r>
            <a:r>
              <a:rPr lang="en-US" altLang="ko-KR" dirty="0">
                <a:latin typeface="Calibri" panose="020F0502020204030204" pitchFamily="34" charset="0"/>
                <a:cs typeface="Calibri" panose="020F0502020204030204" pitchFamily="34" charset="0"/>
              </a:rPr>
              <a:t>adjustment index (CA 1.33, FL: 0.99, NY: 1.26, TX: 0.91)</a:t>
            </a:r>
          </a:p>
        </p:txBody>
      </p:sp>
    </p:spTree>
    <p:extLst>
      <p:ext uri="{BB962C8B-B14F-4D97-AF65-F5344CB8AC3E}">
        <p14:creationId xmlns:p14="http://schemas.microsoft.com/office/powerpoint/2010/main" val="7843864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BF324-E7A5-4233-BC98-F2594DBD8D37}"/>
              </a:ext>
            </a:extLst>
          </p:cNvPr>
          <p:cNvSpPr>
            <a:spLocks noGrp="1"/>
          </p:cNvSpPr>
          <p:nvPr>
            <p:ph type="title"/>
          </p:nvPr>
        </p:nvSpPr>
        <p:spPr>
          <a:xfrm>
            <a:off x="888837" y="286605"/>
            <a:ext cx="10058400" cy="1009634"/>
          </a:xfrm>
        </p:spPr>
        <p:txBody>
          <a:bodyPr>
            <a:normAutofit/>
          </a:bodyPr>
          <a:lstStyle/>
          <a:p>
            <a:r>
              <a:rPr lang="en-US" sz="2800" b="1" dirty="0">
                <a:latin typeface="+mn-lt"/>
              </a:rPr>
              <a:t>QALY assumptions</a:t>
            </a:r>
          </a:p>
        </p:txBody>
      </p:sp>
      <p:sp>
        <p:nvSpPr>
          <p:cNvPr id="4" name="Content Placeholder 3">
            <a:extLst>
              <a:ext uri="{FF2B5EF4-FFF2-40B4-BE49-F238E27FC236}">
                <a16:creationId xmlns:a16="http://schemas.microsoft.com/office/drawing/2014/main" id="{DD62160D-3142-4372-8A17-E92B0D03D033}"/>
              </a:ext>
            </a:extLst>
          </p:cNvPr>
          <p:cNvSpPr>
            <a:spLocks noGrp="1"/>
          </p:cNvSpPr>
          <p:nvPr>
            <p:ph sz="half" idx="2"/>
          </p:nvPr>
        </p:nvSpPr>
        <p:spPr>
          <a:xfrm>
            <a:off x="777240" y="1737360"/>
            <a:ext cx="10512552" cy="4578096"/>
          </a:xfrm>
        </p:spPr>
        <p:txBody>
          <a:bodyPr>
            <a:normAutofit/>
          </a:bodyPr>
          <a:lstStyle/>
          <a:p>
            <a:r>
              <a:rPr lang="en-US" sz="2400" b="1" u="sng" dirty="0">
                <a:solidFill>
                  <a:srgbClr val="C00000"/>
                </a:solidFill>
                <a:latin typeface="Calibri" panose="020F0502020204030204" pitchFamily="34" charset="0"/>
                <a:cs typeface="Calibri" panose="020F0502020204030204" pitchFamily="34" charset="0"/>
              </a:rPr>
              <a:t>QALYs lost during LTBI treatment (2016)</a:t>
            </a:r>
            <a:endParaRPr lang="en-US" sz="2400" u="sng" dirty="0">
              <a:solidFill>
                <a:srgbClr val="C00000"/>
              </a:solidFill>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LTBI treatment duration : 3 months</a:t>
            </a:r>
          </a:p>
          <a:p>
            <a:r>
              <a:rPr lang="en-US" sz="2400" dirty="0">
                <a:latin typeface="Calibri" panose="020F0502020204030204" pitchFamily="34" charset="0"/>
                <a:cs typeface="Calibri" panose="020F0502020204030204" pitchFamily="34" charset="0"/>
              </a:rPr>
              <a:t>Disability weight</a:t>
            </a:r>
          </a:p>
          <a:p>
            <a:pPr lvl="1"/>
            <a:r>
              <a:rPr lang="en-US" sz="2000" dirty="0">
                <a:latin typeface="Calibri" panose="020F0502020204030204" pitchFamily="34" charset="0"/>
                <a:cs typeface="Calibri" panose="020F0502020204030204" pitchFamily="34" charset="0"/>
              </a:rPr>
              <a:t>LTBI treatment: 0</a:t>
            </a:r>
          </a:p>
          <a:p>
            <a:pPr lvl="1"/>
            <a:r>
              <a:rPr lang="en-US" sz="2000" dirty="0">
                <a:latin typeface="Calibri" panose="020F0502020204030204" pitchFamily="34" charset="0"/>
                <a:cs typeface="Calibri" panose="020F0502020204030204" pitchFamily="34" charset="0"/>
              </a:rPr>
              <a:t>LTBI treatment toxicity (8.2%): 0.25</a:t>
            </a:r>
          </a:p>
          <a:p>
            <a:pPr lvl="1"/>
            <a:r>
              <a:rPr lang="en-US" sz="2000" dirty="0">
                <a:latin typeface="Calibri" panose="020F0502020204030204" pitchFamily="34" charset="0"/>
                <a:cs typeface="Calibri" panose="020F0502020204030204" pitchFamily="34" charset="0"/>
              </a:rPr>
              <a:t>Hospitalization (7 days) (0.015%): 0.5 </a:t>
            </a:r>
          </a:p>
          <a:p>
            <a:pPr lvl="1"/>
            <a:endParaRPr lang="en-US" sz="2000" dirty="0">
              <a:latin typeface="Calibri" panose="020F0502020204030204" pitchFamily="34" charset="0"/>
              <a:cs typeface="Calibri" panose="020F0502020204030204" pitchFamily="34" charset="0"/>
            </a:endParaRPr>
          </a:p>
          <a:p>
            <a:r>
              <a:rPr lang="en-US" sz="2400" b="1" dirty="0">
                <a:solidFill>
                  <a:srgbClr val="C00000"/>
                </a:solidFill>
                <a:latin typeface="Calibri" panose="020F0502020204030204" pitchFamily="34" charset="0"/>
                <a:cs typeface="Calibri" panose="020F0502020204030204" pitchFamily="34" charset="0"/>
              </a:rPr>
              <a:t>Mean QALY lost per LTBI treatment: 0.005</a:t>
            </a:r>
          </a:p>
          <a:p>
            <a:r>
              <a:rPr lang="en-US" sz="2400" b="1" dirty="0">
                <a:solidFill>
                  <a:srgbClr val="C00000"/>
                </a:solidFill>
                <a:latin typeface="Calibri" panose="020F0502020204030204" pitchFamily="34" charset="0"/>
                <a:cs typeface="Calibri" panose="020F0502020204030204" pitchFamily="34" charset="0"/>
              </a:rPr>
              <a:t>X # of individuals who complete LTBI treatment (2016) = Total QALYs lost</a:t>
            </a:r>
          </a:p>
          <a:p>
            <a:endParaRPr lang="en-US" sz="2400" dirty="0"/>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7717D491-BDCD-4B8B-A47E-2B384A416C09}"/>
                  </a:ext>
                </a:extLst>
              </p:cNvPr>
              <p:cNvSpPr txBox="1"/>
              <p:nvPr/>
            </p:nvSpPr>
            <p:spPr>
              <a:xfrm>
                <a:off x="6602076" y="3007283"/>
                <a:ext cx="4813754" cy="6118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𝑄𝐴𝐿𝑌</m:t>
                      </m:r>
                      <m:r>
                        <a:rPr lang="en-US" sz="2000" b="0" i="1" smtClean="0">
                          <a:latin typeface="Cambria Math" panose="02040503050406030204" pitchFamily="18" charset="0"/>
                        </a:rPr>
                        <m:t> </m:t>
                      </m:r>
                      <m:r>
                        <a:rPr lang="en-US" sz="2000" b="0" i="1" smtClean="0">
                          <a:latin typeface="Cambria Math" panose="02040503050406030204" pitchFamily="18" charset="0"/>
                        </a:rPr>
                        <m:t>𝑙𝑜𝑠𝑡</m:t>
                      </m:r>
                      <m:r>
                        <a:rPr lang="en-US" sz="2000" i="1" smtClean="0">
                          <a:latin typeface="Cambria Math" panose="02040503050406030204" pitchFamily="18" charset="0"/>
                        </a:rPr>
                        <m:t>=</m:t>
                      </m:r>
                      <m:r>
                        <a:rPr lang="en-US" sz="2000" b="0" i="1" smtClean="0">
                          <a:latin typeface="Cambria Math" panose="02040503050406030204" pitchFamily="18" charset="0"/>
                        </a:rPr>
                        <m:t>𝐷𝑖𝑠𝑎𝑏𝑖𝑙𝑖𝑡𝑦</m:t>
                      </m:r>
                      <m:r>
                        <a:rPr lang="en-US" sz="2000" b="0" i="1" smtClean="0">
                          <a:latin typeface="Cambria Math" panose="02040503050406030204" pitchFamily="18" charset="0"/>
                        </a:rPr>
                        <m:t> </m:t>
                      </m:r>
                      <m:r>
                        <a:rPr lang="en-US" sz="2000" b="0" i="1" smtClean="0">
                          <a:latin typeface="Cambria Math" panose="02040503050406030204" pitchFamily="18" charset="0"/>
                        </a:rPr>
                        <m:t>𝑤𝑒𝑖𝑔h𝑡</m:t>
                      </m:r>
                      <m:r>
                        <a:rPr lang="en-US" sz="2000" b="0" i="1" smtClean="0">
                          <a:latin typeface="Cambria Math" panose="02040503050406030204" pitchFamily="18" charset="0"/>
                        </a:rPr>
                        <m:t> ×</m:t>
                      </m:r>
                      <m:f>
                        <m:fPr>
                          <m:ctrlPr>
                            <a:rPr lang="en-US" sz="2000" i="1" smtClean="0">
                              <a:latin typeface="Cambria Math" panose="02040503050406030204" pitchFamily="18" charset="0"/>
                            </a:rPr>
                          </m:ctrlPr>
                        </m:fPr>
                        <m:num>
                          <m:r>
                            <a:rPr lang="en-US" sz="2000" b="0" i="1" smtClean="0">
                              <a:latin typeface="Cambria Math" panose="02040503050406030204" pitchFamily="18" charset="0"/>
                            </a:rPr>
                            <m:t>1−</m:t>
                          </m:r>
                          <m:sSup>
                            <m:sSupPr>
                              <m:ctrlPr>
                                <a:rPr lang="en-US" sz="2000" b="0" i="1" smtClean="0">
                                  <a:latin typeface="Cambria Math" panose="02040503050406030204" pitchFamily="18" charset="0"/>
                                </a:rPr>
                              </m:ctrlPr>
                            </m:sSupPr>
                            <m:e>
                              <m:r>
                                <a:rPr lang="en-US" sz="2000" b="0" i="1" smtClean="0">
                                  <a:latin typeface="Cambria Math" panose="02040503050406030204" pitchFamily="18" charset="0"/>
                                </a:rPr>
                                <m:t>𝑒</m:t>
                              </m:r>
                            </m:e>
                            <m:sup>
                              <m:r>
                                <a:rPr lang="en-US" sz="2000" b="0" i="1" smtClean="0">
                                  <a:latin typeface="Cambria Math" panose="02040503050406030204" pitchFamily="18" charset="0"/>
                                </a:rPr>
                                <m:t>−</m:t>
                              </m:r>
                              <m:r>
                                <a:rPr lang="en-US" sz="2000" b="0" i="1" smtClean="0">
                                  <a:latin typeface="Cambria Math" panose="02040503050406030204" pitchFamily="18" charset="0"/>
                                </a:rPr>
                                <m:t>𝑟𝑡</m:t>
                              </m:r>
                            </m:sup>
                          </m:sSup>
                        </m:num>
                        <m:den>
                          <m:r>
                            <a:rPr lang="en-US" sz="2000" b="0" i="1" smtClean="0">
                              <a:latin typeface="Cambria Math" panose="02040503050406030204" pitchFamily="18" charset="0"/>
                            </a:rPr>
                            <m:t>𝑟</m:t>
                          </m:r>
                        </m:den>
                      </m:f>
                    </m:oMath>
                  </m:oMathPara>
                </a14:m>
                <a:endParaRPr lang="en-US" sz="2000" dirty="0"/>
              </a:p>
            </p:txBody>
          </p:sp>
        </mc:Choice>
        <mc:Fallback xmlns="">
          <p:sp>
            <p:nvSpPr>
              <p:cNvPr id="8" name="TextBox 7">
                <a:extLst>
                  <a:ext uri="{FF2B5EF4-FFF2-40B4-BE49-F238E27FC236}">
                    <a16:creationId xmlns:a16="http://schemas.microsoft.com/office/drawing/2014/main" id="{7717D491-BDCD-4B8B-A47E-2B384A416C09}"/>
                  </a:ext>
                </a:extLst>
              </p:cNvPr>
              <p:cNvSpPr txBox="1">
                <a:spLocks noRot="1" noChangeAspect="1" noMove="1" noResize="1" noEditPoints="1" noAdjustHandles="1" noChangeArrowheads="1" noChangeShapeType="1" noTextEdit="1"/>
              </p:cNvSpPr>
              <p:nvPr/>
            </p:nvSpPr>
            <p:spPr>
              <a:xfrm>
                <a:off x="6602076" y="3007283"/>
                <a:ext cx="4813754" cy="611834"/>
              </a:xfrm>
              <a:prstGeom prst="rect">
                <a:avLst/>
              </a:prstGeom>
              <a:blipFill>
                <a:blip r:embed="rId3"/>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9A9DFB35-A1A5-4C3B-8C85-25BAE4435521}"/>
              </a:ext>
            </a:extLst>
          </p:cNvPr>
          <p:cNvSpPr txBox="1"/>
          <p:nvPr/>
        </p:nvSpPr>
        <p:spPr>
          <a:xfrm>
            <a:off x="6267569" y="3812730"/>
            <a:ext cx="5599964" cy="307777"/>
          </a:xfrm>
          <a:prstGeom prst="rect">
            <a:avLst/>
          </a:prstGeom>
          <a:noFill/>
        </p:spPr>
        <p:txBody>
          <a:bodyPr wrap="square" rtlCol="0">
            <a:spAutoFit/>
          </a:bodyPr>
          <a:lstStyle/>
          <a:p>
            <a:r>
              <a:rPr lang="en-US" sz="1400" dirty="0"/>
              <a:t>Where r = discount rate (3% per year ), t  = treatment duration (3 months)</a:t>
            </a:r>
          </a:p>
        </p:txBody>
      </p:sp>
      <p:sp>
        <p:nvSpPr>
          <p:cNvPr id="11" name="Rectangle 10">
            <a:extLst>
              <a:ext uri="{FF2B5EF4-FFF2-40B4-BE49-F238E27FC236}">
                <a16:creationId xmlns:a16="http://schemas.microsoft.com/office/drawing/2014/main" id="{01A94E66-CFA6-4A11-BEE5-D4DFCFC99E82}"/>
              </a:ext>
            </a:extLst>
          </p:cNvPr>
          <p:cNvSpPr/>
          <p:nvPr/>
        </p:nvSpPr>
        <p:spPr>
          <a:xfrm>
            <a:off x="6169740" y="2682465"/>
            <a:ext cx="5697793" cy="1692889"/>
          </a:xfrm>
          <a:prstGeom prst="rect">
            <a:avLst/>
          </a:prstGeom>
          <a:noFill/>
          <a:ln>
            <a:solidFill>
              <a:srgbClr val="FFB3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Right 11">
            <a:extLst>
              <a:ext uri="{FF2B5EF4-FFF2-40B4-BE49-F238E27FC236}">
                <a16:creationId xmlns:a16="http://schemas.microsoft.com/office/drawing/2014/main" id="{E5560968-9536-4A98-8AF5-592E23D9BDC6}"/>
              </a:ext>
            </a:extLst>
          </p:cNvPr>
          <p:cNvSpPr/>
          <p:nvPr/>
        </p:nvSpPr>
        <p:spPr>
          <a:xfrm>
            <a:off x="423672" y="4681728"/>
            <a:ext cx="353568" cy="353568"/>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0783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BF324-E7A5-4233-BC98-F2594DBD8D37}"/>
              </a:ext>
            </a:extLst>
          </p:cNvPr>
          <p:cNvSpPr>
            <a:spLocks noGrp="1"/>
          </p:cNvSpPr>
          <p:nvPr>
            <p:ph type="title"/>
          </p:nvPr>
        </p:nvSpPr>
        <p:spPr>
          <a:xfrm>
            <a:off x="888837" y="286605"/>
            <a:ext cx="10058400" cy="1009634"/>
          </a:xfrm>
        </p:spPr>
        <p:txBody>
          <a:bodyPr>
            <a:normAutofit/>
          </a:bodyPr>
          <a:lstStyle/>
          <a:p>
            <a:r>
              <a:rPr lang="en-US" sz="2800" b="1" dirty="0">
                <a:latin typeface="+mn-lt"/>
              </a:rPr>
              <a:t>QALY assumptions</a:t>
            </a:r>
          </a:p>
        </p:txBody>
      </p:sp>
      <p:sp>
        <p:nvSpPr>
          <p:cNvPr id="6" name="Content Placeholder 5">
            <a:extLst>
              <a:ext uri="{FF2B5EF4-FFF2-40B4-BE49-F238E27FC236}">
                <a16:creationId xmlns:a16="http://schemas.microsoft.com/office/drawing/2014/main" id="{15CB89A1-B321-4616-92D9-F2F64A5A0F25}"/>
              </a:ext>
            </a:extLst>
          </p:cNvPr>
          <p:cNvSpPr>
            <a:spLocks noGrp="1"/>
          </p:cNvSpPr>
          <p:nvPr>
            <p:ph sz="quarter" idx="4"/>
          </p:nvPr>
        </p:nvSpPr>
        <p:spPr>
          <a:xfrm>
            <a:off x="888837" y="1737359"/>
            <a:ext cx="5462801" cy="4675633"/>
          </a:xfrm>
        </p:spPr>
        <p:txBody>
          <a:bodyPr>
            <a:normAutofit/>
          </a:bodyPr>
          <a:lstStyle/>
          <a:p>
            <a:pPr marL="0" indent="0">
              <a:buNone/>
            </a:pPr>
            <a:r>
              <a:rPr lang="en-US" b="1" u="sng" dirty="0">
                <a:solidFill>
                  <a:schemeClr val="accent2">
                    <a:lumMod val="50000"/>
                  </a:schemeClr>
                </a:solidFill>
                <a:latin typeface="Calibri" panose="020F0502020204030204" pitchFamily="34" charset="0"/>
                <a:cs typeface="Calibri" panose="020F0502020204030204" pitchFamily="34" charset="0"/>
              </a:rPr>
              <a:t>QALYs gained by averting TB cases (2016-2045)</a:t>
            </a:r>
            <a:r>
              <a:rPr lang="en-US" u="sng" dirty="0">
                <a:solidFill>
                  <a:schemeClr val="accent2">
                    <a:lumMod val="50000"/>
                  </a:schemeClr>
                </a:solidFill>
                <a:latin typeface="Calibri" panose="020F0502020204030204" pitchFamily="34" charset="0"/>
                <a:cs typeface="Calibri" panose="020F0502020204030204" pitchFamily="34" charset="0"/>
              </a:rPr>
              <a:t> </a:t>
            </a:r>
            <a:endParaRPr lang="en-US" b="1" u="sng" dirty="0">
              <a:solidFill>
                <a:schemeClr val="accent2">
                  <a:lumMod val="50000"/>
                </a:schemeClr>
              </a:solidFill>
              <a:latin typeface="Calibri" panose="020F0502020204030204" pitchFamily="34" charset="0"/>
              <a:cs typeface="Calibri" panose="020F0502020204030204" pitchFamily="34" charset="0"/>
            </a:endParaRPr>
          </a:p>
          <a:p>
            <a:pPr marL="0" indent="0">
              <a:buNone/>
            </a:pPr>
            <a:r>
              <a:rPr lang="en-US" sz="1800" b="1" dirty="0">
                <a:latin typeface="Calibri" panose="020F0502020204030204" pitchFamily="34" charset="0"/>
                <a:cs typeface="Calibri" panose="020F0502020204030204" pitchFamily="34" charset="0"/>
              </a:rPr>
              <a:t>1) QALYs gained per TB case averted: 0.14</a:t>
            </a:r>
            <a:endParaRPr lang="en-US" sz="1800" dirty="0"/>
          </a:p>
          <a:p>
            <a:pPr marL="0" indent="0">
              <a:lnSpc>
                <a:spcPct val="120000"/>
              </a:lnSpc>
              <a:spcBef>
                <a:spcPts val="0"/>
              </a:spcBef>
              <a:spcAft>
                <a:spcPts val="0"/>
              </a:spcAft>
              <a:buNone/>
            </a:pPr>
            <a:r>
              <a:rPr lang="en-US" sz="1800" b="1" dirty="0">
                <a:latin typeface="Calibri" panose="020F0502020204030204" pitchFamily="34" charset="0"/>
                <a:cs typeface="Calibri" panose="020F0502020204030204" pitchFamily="34" charset="0"/>
              </a:rPr>
              <a:t>2) QALYs with remaining life with existing condition </a:t>
            </a:r>
            <a:r>
              <a:rPr lang="en-US" sz="1800" dirty="0">
                <a:latin typeface="Calibri" panose="020F0502020204030204" pitchFamily="34" charset="0"/>
                <a:cs typeface="Calibri" panose="020F0502020204030204" pitchFamily="34" charset="0"/>
              </a:rPr>
              <a:t>(Case fatality TB 5%, TB&amp;HIV 9%)</a:t>
            </a:r>
            <a:r>
              <a:rPr lang="en-US" sz="1800" b="1" dirty="0">
                <a:latin typeface="Calibri" panose="020F0502020204030204" pitchFamily="34" charset="0"/>
                <a:cs typeface="Calibri" panose="020F0502020204030204" pitchFamily="34" charset="0"/>
              </a:rPr>
              <a:t>: </a:t>
            </a:r>
          </a:p>
          <a:p>
            <a:pPr marL="0" indent="0">
              <a:lnSpc>
                <a:spcPct val="120000"/>
              </a:lnSpc>
              <a:spcBef>
                <a:spcPts val="0"/>
              </a:spcBef>
              <a:spcAft>
                <a:spcPts val="0"/>
              </a:spcAft>
              <a:buNone/>
            </a:pPr>
            <a:endParaRPr lang="en-US" sz="1100" dirty="0">
              <a:latin typeface="Calibri" panose="020F0502020204030204" pitchFamily="34" charset="0"/>
              <a:cs typeface="Calibri" panose="020F0502020204030204" pitchFamily="34" charset="0"/>
            </a:endParaRPr>
          </a:p>
          <a:p>
            <a:pPr marL="464058" lvl="1" indent="-171450">
              <a:buFont typeface="Arial" panose="020B0604020202020204" pitchFamily="34" charset="0"/>
              <a:buChar char="•"/>
            </a:pPr>
            <a:r>
              <a:rPr lang="en-US" sz="1400" dirty="0">
                <a:latin typeface="Calibri" panose="020F0502020204030204" pitchFamily="34" charset="0"/>
                <a:cs typeface="Calibri" panose="020F0502020204030204" pitchFamily="34" charset="0"/>
              </a:rPr>
              <a:t>Disability weight (Non USB, Homeless, Incarcerated : 0, Diabetes: 0.165, HIV positive: 0.06)</a:t>
            </a:r>
          </a:p>
          <a:p>
            <a:pPr marL="464058" lvl="1" indent="-171450">
              <a:buFont typeface="Arial" panose="020B0604020202020204" pitchFamily="34" charset="0"/>
              <a:buChar char="•"/>
            </a:pPr>
            <a:r>
              <a:rPr lang="en-US" sz="1400" dirty="0">
                <a:latin typeface="Calibri" panose="020F0502020204030204" pitchFamily="34" charset="0"/>
                <a:cs typeface="Calibri" panose="020F0502020204030204" pitchFamily="34" charset="0"/>
              </a:rPr>
              <a:t>Age at TB diseases: Non USB: 45~51, Diabetes, 56~61, HIV: 42~45, Homeless: 47~49, Incarcerated: 38~41</a:t>
            </a:r>
          </a:p>
          <a:p>
            <a:pPr marL="464058" lvl="1" indent="-171450">
              <a:buFont typeface="Arial" panose="020B0604020202020204" pitchFamily="34" charset="0"/>
              <a:buChar char="•"/>
            </a:pPr>
            <a:r>
              <a:rPr lang="en-US" sz="1400" dirty="0">
                <a:latin typeface="Calibri" panose="020F0502020204030204" pitchFamily="34" charset="0"/>
                <a:cs typeface="Calibri" panose="020F0502020204030204" pitchFamily="34" charset="0"/>
              </a:rPr>
              <a:t>Remaining life years, capped at 30: Non USB: 26~35 across states, Diabetes: 6~10, HIV : 28~33 Homeless: 30~34, Incarcerated: 38~41</a:t>
            </a:r>
            <a:endParaRPr lang="en-US" dirty="0">
              <a:latin typeface="Calibri" panose="020F0502020204030204" pitchFamily="34" charset="0"/>
              <a:cs typeface="Calibri" panose="020F0502020204030204" pitchFamily="34" charset="0"/>
            </a:endParaRPr>
          </a:p>
          <a:p>
            <a:pPr marL="0" indent="0">
              <a:lnSpc>
                <a:spcPct val="120000"/>
              </a:lnSpc>
              <a:spcBef>
                <a:spcPts val="0"/>
              </a:spcBef>
              <a:spcAft>
                <a:spcPts val="0"/>
              </a:spcAft>
              <a:buNone/>
            </a:pPr>
            <a:endParaRPr lang="en-US" sz="1050" b="1" dirty="0">
              <a:solidFill>
                <a:schemeClr val="accent2">
                  <a:lumMod val="50000"/>
                </a:schemeClr>
              </a:solidFill>
              <a:latin typeface="Calibri" panose="020F0502020204030204" pitchFamily="34" charset="0"/>
              <a:cs typeface="Calibri" panose="020F0502020204030204" pitchFamily="34" charset="0"/>
            </a:endParaRPr>
          </a:p>
        </p:txBody>
      </p:sp>
      <p:graphicFrame>
        <p:nvGraphicFramePr>
          <p:cNvPr id="3" name="Table 2">
            <a:extLst>
              <a:ext uri="{FF2B5EF4-FFF2-40B4-BE49-F238E27FC236}">
                <a16:creationId xmlns:a16="http://schemas.microsoft.com/office/drawing/2014/main" id="{0231A218-6872-43C6-AAB9-A9A73ECD78F9}"/>
              </a:ext>
            </a:extLst>
          </p:cNvPr>
          <p:cNvGraphicFramePr>
            <a:graphicFrameLocks noGrp="1"/>
          </p:cNvGraphicFramePr>
          <p:nvPr>
            <p:extLst>
              <p:ext uri="{D42A27DB-BD31-4B8C-83A1-F6EECF244321}">
                <p14:modId xmlns:p14="http://schemas.microsoft.com/office/powerpoint/2010/main" val="3416704110"/>
              </p:ext>
            </p:extLst>
          </p:nvPr>
        </p:nvGraphicFramePr>
        <p:xfrm>
          <a:off x="6538451" y="2154689"/>
          <a:ext cx="5462801" cy="2987040"/>
        </p:xfrm>
        <a:graphic>
          <a:graphicData uri="http://schemas.openxmlformats.org/drawingml/2006/table">
            <a:tbl>
              <a:tblPr firstRow="1" bandRow="1">
                <a:tableStyleId>{5DA37D80-6434-44D0-A028-1B22A696006F}</a:tableStyleId>
              </a:tblPr>
              <a:tblGrid>
                <a:gridCol w="1592826">
                  <a:extLst>
                    <a:ext uri="{9D8B030D-6E8A-4147-A177-3AD203B41FA5}">
                      <a16:colId xmlns:a16="http://schemas.microsoft.com/office/drawing/2014/main" val="745710255"/>
                    </a:ext>
                  </a:extLst>
                </a:gridCol>
                <a:gridCol w="1288026">
                  <a:extLst>
                    <a:ext uri="{9D8B030D-6E8A-4147-A177-3AD203B41FA5}">
                      <a16:colId xmlns:a16="http://schemas.microsoft.com/office/drawing/2014/main" val="776895351"/>
                    </a:ext>
                  </a:extLst>
                </a:gridCol>
                <a:gridCol w="1216249">
                  <a:extLst>
                    <a:ext uri="{9D8B030D-6E8A-4147-A177-3AD203B41FA5}">
                      <a16:colId xmlns:a16="http://schemas.microsoft.com/office/drawing/2014/main" val="3999944963"/>
                    </a:ext>
                  </a:extLst>
                </a:gridCol>
                <a:gridCol w="1365700">
                  <a:extLst>
                    <a:ext uri="{9D8B030D-6E8A-4147-A177-3AD203B41FA5}">
                      <a16:colId xmlns:a16="http://schemas.microsoft.com/office/drawing/2014/main" val="3642846716"/>
                    </a:ext>
                  </a:extLst>
                </a:gridCol>
              </a:tblGrid>
              <a:tr h="1251010">
                <a:tc>
                  <a:txBody>
                    <a:bodyPr/>
                    <a:lstStyle/>
                    <a:p>
                      <a:pPr algn="ctr"/>
                      <a:r>
                        <a:rPr lang="en-US" sz="1600" dirty="0"/>
                        <a:t>Risk groups</a:t>
                      </a:r>
                    </a:p>
                    <a:p>
                      <a:pPr algn="ctr"/>
                      <a:r>
                        <a:rPr lang="en-US" sz="1600" dirty="0"/>
                        <a:t> (e.g. California)</a:t>
                      </a:r>
                      <a:endParaRPr lang="en-US" sz="1600" b="0" dirty="0"/>
                    </a:p>
                  </a:txBody>
                  <a:tcPr anchor="ctr"/>
                </a:tc>
                <a:tc>
                  <a:txBody>
                    <a:bodyPr/>
                    <a:lstStyle/>
                    <a:p>
                      <a:pPr algn="ctr"/>
                      <a:r>
                        <a:rPr lang="en-US" sz="1600" dirty="0"/>
                        <a:t>#TB cases averted </a:t>
                      </a:r>
                    </a:p>
                    <a:p>
                      <a:pPr algn="ctr"/>
                      <a:r>
                        <a:rPr lang="en-US" sz="1600" dirty="0"/>
                        <a:t>(2016-2045)</a:t>
                      </a:r>
                      <a:endParaRPr lang="en-US" sz="1600" b="0" dirty="0"/>
                    </a:p>
                  </a:txBody>
                  <a:tcPr anchor="ctr"/>
                </a:tc>
                <a:tc>
                  <a:txBody>
                    <a:bodyPr/>
                    <a:lstStyle/>
                    <a:p>
                      <a:pPr algn="ctr"/>
                      <a:r>
                        <a:rPr lang="en-US" sz="1600" dirty="0"/>
                        <a:t> # QALYs gained per TB case averted</a:t>
                      </a:r>
                      <a:endParaRPr lang="en-US" sz="1600" b="0" dirty="0"/>
                    </a:p>
                  </a:txBody>
                  <a:tcPr anchor="ctr"/>
                </a:tc>
                <a:tc>
                  <a:txBody>
                    <a:bodyPr/>
                    <a:lstStyle/>
                    <a:p>
                      <a:pPr algn="ctr"/>
                      <a:r>
                        <a:rPr lang="en-US" sz="1600" dirty="0"/>
                        <a:t> Total # QALYs gained </a:t>
                      </a:r>
                    </a:p>
                    <a:p>
                      <a:pPr algn="ctr"/>
                      <a:r>
                        <a:rPr lang="en-US" sz="1600" dirty="0"/>
                        <a:t>(2016-2045) with discount rate 3%</a:t>
                      </a:r>
                      <a:endParaRPr lang="en-US" sz="1600" b="1" dirty="0"/>
                    </a:p>
                  </a:txBody>
                  <a:tcPr anchor="ctr"/>
                </a:tc>
                <a:extLst>
                  <a:ext uri="{0D108BD9-81ED-4DB2-BD59-A6C34878D82A}">
                    <a16:rowId xmlns:a16="http://schemas.microsoft.com/office/drawing/2014/main" val="3014050793"/>
                  </a:ext>
                </a:extLst>
              </a:tr>
              <a:tr h="329213">
                <a:tc>
                  <a:txBody>
                    <a:bodyPr/>
                    <a:lstStyle/>
                    <a:p>
                      <a:pPr algn="ctr"/>
                      <a:r>
                        <a:rPr lang="en-US" sz="1600" dirty="0"/>
                        <a:t>Non US born </a:t>
                      </a:r>
                      <a:endParaRPr lang="en-US" sz="1600" b="0" dirty="0"/>
                    </a:p>
                  </a:txBody>
                  <a:tcPr anchor="ctr"/>
                </a:tc>
                <a:tc>
                  <a:txBody>
                    <a:bodyPr/>
                    <a:lstStyle/>
                    <a:p>
                      <a:pPr algn="ctr" fontAlgn="b"/>
                      <a:r>
                        <a:rPr lang="en-US" sz="1600" u="none" strike="noStrike">
                          <a:effectLst/>
                        </a:rPr>
                        <a:t>9,802</a:t>
                      </a:r>
                      <a:endParaRPr lang="en-US" sz="16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US" sz="1600" u="none" strike="noStrike" dirty="0">
                          <a:effectLst/>
                        </a:rPr>
                        <a:t>1.12</a:t>
                      </a:r>
                      <a:endParaRPr lang="en-US" sz="16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600" u="none" strike="noStrike" dirty="0">
                          <a:effectLst/>
                        </a:rPr>
                        <a:t>8,218</a:t>
                      </a:r>
                      <a:endParaRPr lang="en-US" sz="1600" b="1" i="0" u="none" strike="noStrike" dirty="0">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4240074722"/>
                  </a:ext>
                </a:extLst>
              </a:tr>
              <a:tr h="329213">
                <a:tc>
                  <a:txBody>
                    <a:bodyPr/>
                    <a:lstStyle/>
                    <a:p>
                      <a:pPr algn="ctr"/>
                      <a:r>
                        <a:rPr lang="en-US" sz="1600" dirty="0"/>
                        <a:t>Diabetic</a:t>
                      </a:r>
                      <a:endParaRPr lang="en-US" sz="1600" b="0" dirty="0"/>
                    </a:p>
                  </a:txBody>
                  <a:tcPr anchor="ctr"/>
                </a:tc>
                <a:tc>
                  <a:txBody>
                    <a:bodyPr/>
                    <a:lstStyle/>
                    <a:p>
                      <a:pPr algn="ctr" fontAlgn="b"/>
                      <a:r>
                        <a:rPr lang="en-US" sz="1600" u="none" strike="noStrike" dirty="0">
                          <a:effectLst/>
                        </a:rPr>
                        <a:t>3,585</a:t>
                      </a:r>
                      <a:endParaRPr lang="en-US" sz="16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US" sz="1600" u="none" strike="noStrike" dirty="0">
                          <a:effectLst/>
                        </a:rPr>
                        <a:t>0.36</a:t>
                      </a:r>
                      <a:endParaRPr lang="en-US" sz="16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600" u="none" strike="noStrike" dirty="0">
                          <a:effectLst/>
                        </a:rPr>
                        <a:t>992</a:t>
                      </a:r>
                      <a:endParaRPr lang="en-US" sz="1600" b="1" i="0" u="none" strike="noStrike" dirty="0">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1745264990"/>
                  </a:ext>
                </a:extLst>
              </a:tr>
              <a:tr h="329213">
                <a:tc>
                  <a:txBody>
                    <a:bodyPr/>
                    <a:lstStyle/>
                    <a:p>
                      <a:pPr algn="ctr"/>
                      <a:r>
                        <a:rPr lang="en-US" sz="1600" dirty="0"/>
                        <a:t>HIV-positive</a:t>
                      </a:r>
                      <a:endParaRPr lang="en-US" sz="1600" b="0" dirty="0"/>
                    </a:p>
                  </a:txBody>
                  <a:tcPr anchor="ctr"/>
                </a:tc>
                <a:tc>
                  <a:txBody>
                    <a:bodyPr/>
                    <a:lstStyle/>
                    <a:p>
                      <a:pPr algn="ctr" fontAlgn="b"/>
                      <a:r>
                        <a:rPr lang="en-US" sz="1600" u="none" strike="noStrike">
                          <a:effectLst/>
                        </a:rPr>
                        <a:t>669</a:t>
                      </a:r>
                      <a:endParaRPr lang="en-US" sz="16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US" sz="1600" u="none" strike="noStrike" dirty="0">
                          <a:effectLst/>
                        </a:rPr>
                        <a:t>1.73</a:t>
                      </a:r>
                      <a:endParaRPr lang="en-US" sz="16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600" u="none" strike="noStrike" dirty="0">
                          <a:effectLst/>
                        </a:rPr>
                        <a:t>951</a:t>
                      </a:r>
                      <a:endParaRPr lang="en-US" sz="1600" b="1" i="0" u="none" strike="noStrike" dirty="0">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567464594"/>
                  </a:ext>
                </a:extLst>
              </a:tr>
              <a:tr h="329213">
                <a:tc>
                  <a:txBody>
                    <a:bodyPr/>
                    <a:lstStyle/>
                    <a:p>
                      <a:pPr algn="ctr"/>
                      <a:r>
                        <a:rPr lang="en-US" sz="1600" dirty="0"/>
                        <a:t>Homeless</a:t>
                      </a:r>
                      <a:endParaRPr lang="en-US" sz="1600" b="0" dirty="0"/>
                    </a:p>
                  </a:txBody>
                  <a:tcPr anchor="ctr"/>
                </a:tc>
                <a:tc>
                  <a:txBody>
                    <a:bodyPr/>
                    <a:lstStyle/>
                    <a:p>
                      <a:pPr algn="ctr" fontAlgn="b"/>
                      <a:r>
                        <a:rPr lang="en-US" sz="1600" u="none" strike="noStrike">
                          <a:effectLst/>
                        </a:rPr>
                        <a:t>523</a:t>
                      </a:r>
                      <a:endParaRPr lang="en-US" sz="16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US" sz="1600" u="none" strike="noStrike" dirty="0">
                          <a:effectLst/>
                        </a:rPr>
                        <a:t>1.18</a:t>
                      </a:r>
                      <a:endParaRPr lang="en-US" sz="16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600" u="none" strike="noStrike" dirty="0">
                          <a:effectLst/>
                        </a:rPr>
                        <a:t>497</a:t>
                      </a:r>
                      <a:endParaRPr lang="en-US" sz="1600" b="1" i="0" u="none" strike="noStrike" dirty="0">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1604593630"/>
                  </a:ext>
                </a:extLst>
              </a:tr>
              <a:tr h="329213">
                <a:tc>
                  <a:txBody>
                    <a:bodyPr/>
                    <a:lstStyle/>
                    <a:p>
                      <a:pPr algn="ctr"/>
                      <a:r>
                        <a:rPr lang="en-US" sz="1600" dirty="0"/>
                        <a:t>Incarcerated</a:t>
                      </a:r>
                      <a:endParaRPr lang="en-US" sz="1600" b="0" dirty="0"/>
                    </a:p>
                  </a:txBody>
                  <a:tcPr anchor="ctr"/>
                </a:tc>
                <a:tc>
                  <a:txBody>
                    <a:bodyPr/>
                    <a:lstStyle/>
                    <a:p>
                      <a:pPr algn="ctr" fontAlgn="b"/>
                      <a:r>
                        <a:rPr lang="en-US" sz="1600" u="none" strike="noStrike" dirty="0">
                          <a:effectLst/>
                        </a:rPr>
                        <a:t>244</a:t>
                      </a:r>
                      <a:endParaRPr lang="en-US" sz="16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US" sz="1600" u="none" strike="noStrike" dirty="0">
                          <a:effectLst/>
                        </a:rPr>
                        <a:t>1.31</a:t>
                      </a:r>
                      <a:endParaRPr lang="en-US" sz="16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600" u="none" strike="noStrike" dirty="0">
                          <a:effectLst/>
                        </a:rPr>
                        <a:t>276</a:t>
                      </a:r>
                      <a:endParaRPr lang="en-US" sz="1600" b="1" i="0" u="none" strike="noStrike" dirty="0">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406577603"/>
                  </a:ext>
                </a:extLst>
              </a:tr>
            </a:tbl>
          </a:graphicData>
        </a:graphic>
      </p:graphicFrame>
    </p:spTree>
    <p:extLst>
      <p:ext uri="{BB962C8B-B14F-4D97-AF65-F5344CB8AC3E}">
        <p14:creationId xmlns:p14="http://schemas.microsoft.com/office/powerpoint/2010/main" val="631661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Chart 27">
            <a:extLst>
              <a:ext uri="{FF2B5EF4-FFF2-40B4-BE49-F238E27FC236}">
                <a16:creationId xmlns:a16="http://schemas.microsoft.com/office/drawing/2014/main" id="{68F8FA46-7B24-46AE-AC34-44795DA7126A}"/>
              </a:ext>
            </a:extLst>
          </p:cNvPr>
          <p:cNvGraphicFramePr>
            <a:graphicFrameLocks/>
          </p:cNvGraphicFramePr>
          <p:nvPr>
            <p:extLst>
              <p:ext uri="{D42A27DB-BD31-4B8C-83A1-F6EECF244321}">
                <p14:modId xmlns:p14="http://schemas.microsoft.com/office/powerpoint/2010/main" val="116724969"/>
              </p:ext>
            </p:extLst>
          </p:nvPr>
        </p:nvGraphicFramePr>
        <p:xfrm>
          <a:off x="0" y="1194505"/>
          <a:ext cx="11648716" cy="4655745"/>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1">
            <a:extLst>
              <a:ext uri="{FF2B5EF4-FFF2-40B4-BE49-F238E27FC236}">
                <a16:creationId xmlns:a16="http://schemas.microsoft.com/office/drawing/2014/main" id="{C4EA9C2B-0D26-4877-8171-92668F2B3F9C}"/>
              </a:ext>
            </a:extLst>
          </p:cNvPr>
          <p:cNvSpPr txBox="1">
            <a:spLocks/>
          </p:cNvSpPr>
          <p:nvPr/>
        </p:nvSpPr>
        <p:spPr>
          <a:xfrm>
            <a:off x="838200" y="555920"/>
            <a:ext cx="10515600" cy="1325563"/>
          </a:xfrm>
          <a:prstGeom prst="rect">
            <a:avLst/>
          </a:prstGeom>
        </p:spPr>
        <p:txBody>
          <a:bodyP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2800" b="1" dirty="0">
                <a:solidFill>
                  <a:schemeClr val="tx1"/>
                </a:solidFill>
                <a:latin typeface="Calibri" panose="020F0502020204030204" pitchFamily="34" charset="0"/>
                <a:cs typeface="Calibri" panose="020F0502020204030204" pitchFamily="34" charset="0"/>
              </a:rPr>
              <a:t>Direct Cost </a:t>
            </a:r>
            <a:r>
              <a:rPr lang="en-US" sz="2800" b="1" dirty="0">
                <a:latin typeface="Calibri" panose="020F0502020204030204" pitchFamily="34" charset="0"/>
                <a:cs typeface="Calibri" panose="020F0502020204030204" pitchFamily="34" charset="0"/>
              </a:rPr>
              <a:t>of TTT (2016</a:t>
            </a:r>
            <a:r>
              <a:rPr lang="en-US" sz="2800" b="1" dirty="0">
                <a:solidFill>
                  <a:schemeClr val="tx1"/>
                </a:solidFill>
                <a:latin typeface="Calibri" panose="020F0502020204030204" pitchFamily="34" charset="0"/>
                <a:cs typeface="Calibri" panose="020F0502020204030204" pitchFamily="34" charset="0"/>
              </a:rPr>
              <a:t>$</a:t>
            </a:r>
            <a:r>
              <a:rPr lang="en-US" sz="2800" b="1" dirty="0">
                <a:latin typeface="Calibri" panose="020F0502020204030204" pitchFamily="34" charset="0"/>
                <a:cs typeface="Calibri" panose="020F0502020204030204" pitchFamily="34" charset="0"/>
              </a:rPr>
              <a:t>)</a:t>
            </a:r>
          </a:p>
        </p:txBody>
      </p:sp>
      <p:sp>
        <p:nvSpPr>
          <p:cNvPr id="4" name="TextBox 3">
            <a:extLst>
              <a:ext uri="{FF2B5EF4-FFF2-40B4-BE49-F238E27FC236}">
                <a16:creationId xmlns:a16="http://schemas.microsoft.com/office/drawing/2014/main" id="{6B788E93-4341-428B-979C-CA21D8437075}"/>
              </a:ext>
            </a:extLst>
          </p:cNvPr>
          <p:cNvSpPr txBox="1"/>
          <p:nvPr/>
        </p:nvSpPr>
        <p:spPr>
          <a:xfrm>
            <a:off x="1213622" y="1603237"/>
            <a:ext cx="731520" cy="276999"/>
          </a:xfrm>
          <a:prstGeom prst="rect">
            <a:avLst/>
          </a:prstGeom>
          <a:noFill/>
        </p:spPr>
        <p:txBody>
          <a:bodyPr wrap="square" rtlCol="0">
            <a:spAutoFit/>
          </a:bodyPr>
          <a:lstStyle/>
          <a:p>
            <a:r>
              <a:rPr lang="en-US" sz="1200" dirty="0">
                <a:solidFill>
                  <a:srgbClr val="C00000"/>
                </a:solidFill>
              </a:rPr>
              <a:t>$1.3B</a:t>
            </a:r>
          </a:p>
        </p:txBody>
      </p:sp>
      <p:sp>
        <p:nvSpPr>
          <p:cNvPr id="5" name="TextBox 4">
            <a:extLst>
              <a:ext uri="{FF2B5EF4-FFF2-40B4-BE49-F238E27FC236}">
                <a16:creationId xmlns:a16="http://schemas.microsoft.com/office/drawing/2014/main" id="{B0313766-B9D6-4BA2-AD79-0224D14519D0}"/>
              </a:ext>
            </a:extLst>
          </p:cNvPr>
          <p:cNvSpPr txBox="1"/>
          <p:nvPr/>
        </p:nvSpPr>
        <p:spPr>
          <a:xfrm>
            <a:off x="1614607" y="2575008"/>
            <a:ext cx="731520" cy="261610"/>
          </a:xfrm>
          <a:prstGeom prst="rect">
            <a:avLst/>
          </a:prstGeom>
          <a:noFill/>
        </p:spPr>
        <p:txBody>
          <a:bodyPr wrap="square" rtlCol="0">
            <a:spAutoFit/>
          </a:bodyPr>
          <a:lstStyle/>
          <a:p>
            <a:r>
              <a:rPr lang="en-US" sz="1100" dirty="0">
                <a:solidFill>
                  <a:srgbClr val="C00000"/>
                </a:solidFill>
              </a:rPr>
              <a:t>$700M</a:t>
            </a:r>
          </a:p>
        </p:txBody>
      </p:sp>
      <p:sp>
        <p:nvSpPr>
          <p:cNvPr id="6" name="TextBox 5">
            <a:extLst>
              <a:ext uri="{FF2B5EF4-FFF2-40B4-BE49-F238E27FC236}">
                <a16:creationId xmlns:a16="http://schemas.microsoft.com/office/drawing/2014/main" id="{2D3E960A-F8FD-439B-88C0-F6C5AFE35164}"/>
              </a:ext>
            </a:extLst>
          </p:cNvPr>
          <p:cNvSpPr txBox="1"/>
          <p:nvPr/>
        </p:nvSpPr>
        <p:spPr>
          <a:xfrm>
            <a:off x="2130102" y="3604256"/>
            <a:ext cx="731520" cy="261610"/>
          </a:xfrm>
          <a:prstGeom prst="rect">
            <a:avLst/>
          </a:prstGeom>
          <a:noFill/>
        </p:spPr>
        <p:txBody>
          <a:bodyPr wrap="square" rtlCol="0">
            <a:spAutoFit/>
          </a:bodyPr>
          <a:lstStyle/>
          <a:p>
            <a:r>
              <a:rPr lang="en-US" sz="1050" dirty="0">
                <a:solidFill>
                  <a:srgbClr val="C00000"/>
                </a:solidFill>
              </a:rPr>
              <a:t>$35M</a:t>
            </a:r>
          </a:p>
        </p:txBody>
      </p:sp>
      <p:sp>
        <p:nvSpPr>
          <p:cNvPr id="7" name="TextBox 6">
            <a:extLst>
              <a:ext uri="{FF2B5EF4-FFF2-40B4-BE49-F238E27FC236}">
                <a16:creationId xmlns:a16="http://schemas.microsoft.com/office/drawing/2014/main" id="{971F8E11-3225-4F9F-83F6-B3807CDBBF28}"/>
              </a:ext>
            </a:extLst>
          </p:cNvPr>
          <p:cNvSpPr txBox="1"/>
          <p:nvPr/>
        </p:nvSpPr>
        <p:spPr>
          <a:xfrm>
            <a:off x="2533962" y="3604256"/>
            <a:ext cx="731520" cy="261610"/>
          </a:xfrm>
          <a:prstGeom prst="rect">
            <a:avLst/>
          </a:prstGeom>
          <a:noFill/>
        </p:spPr>
        <p:txBody>
          <a:bodyPr wrap="square" rtlCol="0">
            <a:spAutoFit/>
          </a:bodyPr>
          <a:lstStyle/>
          <a:p>
            <a:r>
              <a:rPr lang="en-US" sz="1050" dirty="0">
                <a:solidFill>
                  <a:srgbClr val="C00000"/>
                </a:solidFill>
              </a:rPr>
              <a:t>$108M</a:t>
            </a:r>
          </a:p>
        </p:txBody>
      </p:sp>
      <p:sp>
        <p:nvSpPr>
          <p:cNvPr id="8" name="TextBox 7">
            <a:extLst>
              <a:ext uri="{FF2B5EF4-FFF2-40B4-BE49-F238E27FC236}">
                <a16:creationId xmlns:a16="http://schemas.microsoft.com/office/drawing/2014/main" id="{89768C23-27A7-4997-8A51-1B53D2999B2B}"/>
              </a:ext>
            </a:extLst>
          </p:cNvPr>
          <p:cNvSpPr txBox="1"/>
          <p:nvPr/>
        </p:nvSpPr>
        <p:spPr>
          <a:xfrm>
            <a:off x="2937822" y="3604256"/>
            <a:ext cx="731520" cy="261610"/>
          </a:xfrm>
          <a:prstGeom prst="rect">
            <a:avLst/>
          </a:prstGeom>
          <a:noFill/>
        </p:spPr>
        <p:txBody>
          <a:bodyPr wrap="square" rtlCol="0">
            <a:spAutoFit/>
          </a:bodyPr>
          <a:lstStyle/>
          <a:p>
            <a:r>
              <a:rPr lang="en-US" sz="1050" dirty="0">
                <a:solidFill>
                  <a:srgbClr val="C00000"/>
                </a:solidFill>
              </a:rPr>
              <a:t>$53M</a:t>
            </a:r>
          </a:p>
        </p:txBody>
      </p:sp>
      <p:sp>
        <p:nvSpPr>
          <p:cNvPr id="9" name="TextBox 8">
            <a:extLst>
              <a:ext uri="{FF2B5EF4-FFF2-40B4-BE49-F238E27FC236}">
                <a16:creationId xmlns:a16="http://schemas.microsoft.com/office/drawing/2014/main" id="{661C155E-8ADB-4EDC-8146-B904B751620C}"/>
              </a:ext>
            </a:extLst>
          </p:cNvPr>
          <p:cNvSpPr txBox="1"/>
          <p:nvPr/>
        </p:nvSpPr>
        <p:spPr>
          <a:xfrm>
            <a:off x="77870" y="5850251"/>
            <a:ext cx="6897095" cy="369332"/>
          </a:xfrm>
          <a:prstGeom prst="rect">
            <a:avLst/>
          </a:prstGeom>
          <a:noFill/>
        </p:spPr>
        <p:txBody>
          <a:bodyPr wrap="square" rtlCol="0">
            <a:spAutoFit/>
          </a:bodyPr>
          <a:lstStyle/>
          <a:p>
            <a:r>
              <a:rPr lang="en-US" dirty="0"/>
              <a:t>50% of Non US Born, 80% of people with diabetes, 100% of others</a:t>
            </a:r>
          </a:p>
        </p:txBody>
      </p:sp>
      <p:sp>
        <p:nvSpPr>
          <p:cNvPr id="2" name="TextBox 1">
            <a:extLst>
              <a:ext uri="{FF2B5EF4-FFF2-40B4-BE49-F238E27FC236}">
                <a16:creationId xmlns:a16="http://schemas.microsoft.com/office/drawing/2014/main" id="{4868D5F2-E645-48A5-91B9-5CE17108B11E}"/>
              </a:ext>
            </a:extLst>
          </p:cNvPr>
          <p:cNvSpPr txBox="1"/>
          <p:nvPr/>
        </p:nvSpPr>
        <p:spPr>
          <a:xfrm>
            <a:off x="1251295" y="3181960"/>
            <a:ext cx="603316" cy="276999"/>
          </a:xfrm>
          <a:prstGeom prst="rect">
            <a:avLst/>
          </a:prstGeom>
          <a:noFill/>
        </p:spPr>
        <p:txBody>
          <a:bodyPr wrap="square" rtlCol="0">
            <a:spAutoFit/>
          </a:bodyPr>
          <a:lstStyle/>
          <a:p>
            <a:r>
              <a:rPr lang="en-US" sz="1200" dirty="0">
                <a:solidFill>
                  <a:schemeClr val="bg1"/>
                </a:solidFill>
              </a:rPr>
              <a:t>63%</a:t>
            </a:r>
          </a:p>
        </p:txBody>
      </p:sp>
      <p:sp>
        <p:nvSpPr>
          <p:cNvPr id="12" name="TextBox 11">
            <a:extLst>
              <a:ext uri="{FF2B5EF4-FFF2-40B4-BE49-F238E27FC236}">
                <a16:creationId xmlns:a16="http://schemas.microsoft.com/office/drawing/2014/main" id="{CD533A22-8D48-407F-B240-22AEF957FA66}"/>
              </a:ext>
            </a:extLst>
          </p:cNvPr>
          <p:cNvSpPr txBox="1"/>
          <p:nvPr/>
        </p:nvSpPr>
        <p:spPr>
          <a:xfrm>
            <a:off x="1251295" y="2459638"/>
            <a:ext cx="603316" cy="276999"/>
          </a:xfrm>
          <a:prstGeom prst="rect">
            <a:avLst/>
          </a:prstGeom>
          <a:noFill/>
        </p:spPr>
        <p:txBody>
          <a:bodyPr wrap="square" rtlCol="0">
            <a:spAutoFit/>
          </a:bodyPr>
          <a:lstStyle/>
          <a:p>
            <a:r>
              <a:rPr lang="en-US" sz="1200" dirty="0">
                <a:solidFill>
                  <a:srgbClr val="002060"/>
                </a:solidFill>
              </a:rPr>
              <a:t>37%</a:t>
            </a:r>
          </a:p>
        </p:txBody>
      </p:sp>
      <p:sp>
        <p:nvSpPr>
          <p:cNvPr id="13" name="TextBox 12">
            <a:extLst>
              <a:ext uri="{FF2B5EF4-FFF2-40B4-BE49-F238E27FC236}">
                <a16:creationId xmlns:a16="http://schemas.microsoft.com/office/drawing/2014/main" id="{31B918C8-FA50-498D-9945-480C1BF0DDDE}"/>
              </a:ext>
            </a:extLst>
          </p:cNvPr>
          <p:cNvSpPr txBox="1"/>
          <p:nvPr/>
        </p:nvSpPr>
        <p:spPr>
          <a:xfrm>
            <a:off x="3812226" y="3230242"/>
            <a:ext cx="731520" cy="261610"/>
          </a:xfrm>
          <a:prstGeom prst="rect">
            <a:avLst/>
          </a:prstGeom>
          <a:noFill/>
        </p:spPr>
        <p:txBody>
          <a:bodyPr wrap="square" rtlCol="0">
            <a:spAutoFit/>
          </a:bodyPr>
          <a:lstStyle/>
          <a:p>
            <a:r>
              <a:rPr lang="en-US" sz="1100" dirty="0">
                <a:solidFill>
                  <a:srgbClr val="C00000"/>
                </a:solidFill>
              </a:rPr>
              <a:t>$295M</a:t>
            </a:r>
          </a:p>
        </p:txBody>
      </p:sp>
      <p:sp>
        <p:nvSpPr>
          <p:cNvPr id="14" name="TextBox 13">
            <a:extLst>
              <a:ext uri="{FF2B5EF4-FFF2-40B4-BE49-F238E27FC236}">
                <a16:creationId xmlns:a16="http://schemas.microsoft.com/office/drawing/2014/main" id="{667BC7D0-ECF2-48F4-882F-CAFAF6D3028C}"/>
              </a:ext>
            </a:extLst>
          </p:cNvPr>
          <p:cNvSpPr txBox="1"/>
          <p:nvPr/>
        </p:nvSpPr>
        <p:spPr>
          <a:xfrm>
            <a:off x="4276222" y="3292306"/>
            <a:ext cx="731520" cy="261610"/>
          </a:xfrm>
          <a:prstGeom prst="rect">
            <a:avLst/>
          </a:prstGeom>
          <a:noFill/>
        </p:spPr>
        <p:txBody>
          <a:bodyPr wrap="square" rtlCol="0">
            <a:spAutoFit/>
          </a:bodyPr>
          <a:lstStyle/>
          <a:p>
            <a:r>
              <a:rPr lang="en-US" sz="1100" dirty="0">
                <a:solidFill>
                  <a:srgbClr val="C00000"/>
                </a:solidFill>
              </a:rPr>
              <a:t>$250M</a:t>
            </a:r>
          </a:p>
        </p:txBody>
      </p:sp>
      <p:sp>
        <p:nvSpPr>
          <p:cNvPr id="15" name="TextBox 14">
            <a:extLst>
              <a:ext uri="{FF2B5EF4-FFF2-40B4-BE49-F238E27FC236}">
                <a16:creationId xmlns:a16="http://schemas.microsoft.com/office/drawing/2014/main" id="{A900256A-7C3F-4D11-B67B-8D29BF32D9D8}"/>
              </a:ext>
            </a:extLst>
          </p:cNvPr>
          <p:cNvSpPr txBox="1"/>
          <p:nvPr/>
        </p:nvSpPr>
        <p:spPr>
          <a:xfrm>
            <a:off x="4715609" y="3660630"/>
            <a:ext cx="731520" cy="261610"/>
          </a:xfrm>
          <a:prstGeom prst="rect">
            <a:avLst/>
          </a:prstGeom>
          <a:noFill/>
        </p:spPr>
        <p:txBody>
          <a:bodyPr wrap="square" rtlCol="0">
            <a:spAutoFit/>
          </a:bodyPr>
          <a:lstStyle/>
          <a:p>
            <a:r>
              <a:rPr lang="en-US" sz="1100" dirty="0">
                <a:solidFill>
                  <a:srgbClr val="C00000"/>
                </a:solidFill>
              </a:rPr>
              <a:t>$18M</a:t>
            </a:r>
          </a:p>
        </p:txBody>
      </p:sp>
      <p:sp>
        <p:nvSpPr>
          <p:cNvPr id="16" name="TextBox 15">
            <a:extLst>
              <a:ext uri="{FF2B5EF4-FFF2-40B4-BE49-F238E27FC236}">
                <a16:creationId xmlns:a16="http://schemas.microsoft.com/office/drawing/2014/main" id="{0270A16F-63E6-42BC-9187-F758EEE75A25}"/>
              </a:ext>
            </a:extLst>
          </p:cNvPr>
          <p:cNvSpPr txBox="1"/>
          <p:nvPr/>
        </p:nvSpPr>
        <p:spPr>
          <a:xfrm>
            <a:off x="5128768" y="3660630"/>
            <a:ext cx="731520" cy="261610"/>
          </a:xfrm>
          <a:prstGeom prst="rect">
            <a:avLst/>
          </a:prstGeom>
          <a:noFill/>
        </p:spPr>
        <p:txBody>
          <a:bodyPr wrap="square" rtlCol="0">
            <a:spAutoFit/>
          </a:bodyPr>
          <a:lstStyle/>
          <a:p>
            <a:r>
              <a:rPr lang="en-US" sz="1100" dirty="0">
                <a:solidFill>
                  <a:srgbClr val="C00000"/>
                </a:solidFill>
              </a:rPr>
              <a:t>$28M</a:t>
            </a:r>
          </a:p>
        </p:txBody>
      </p:sp>
      <p:sp>
        <p:nvSpPr>
          <p:cNvPr id="17" name="TextBox 16">
            <a:extLst>
              <a:ext uri="{FF2B5EF4-FFF2-40B4-BE49-F238E27FC236}">
                <a16:creationId xmlns:a16="http://schemas.microsoft.com/office/drawing/2014/main" id="{FCB1088B-75FA-4D77-B749-9ABBC3C94495}"/>
              </a:ext>
            </a:extLst>
          </p:cNvPr>
          <p:cNvSpPr txBox="1"/>
          <p:nvPr/>
        </p:nvSpPr>
        <p:spPr>
          <a:xfrm>
            <a:off x="5557870" y="3660630"/>
            <a:ext cx="731520" cy="261610"/>
          </a:xfrm>
          <a:prstGeom prst="rect">
            <a:avLst/>
          </a:prstGeom>
          <a:noFill/>
        </p:spPr>
        <p:txBody>
          <a:bodyPr wrap="square" rtlCol="0">
            <a:spAutoFit/>
          </a:bodyPr>
          <a:lstStyle/>
          <a:p>
            <a:r>
              <a:rPr lang="en-US" sz="1100" dirty="0">
                <a:solidFill>
                  <a:srgbClr val="C00000"/>
                </a:solidFill>
              </a:rPr>
              <a:t>$20M</a:t>
            </a:r>
          </a:p>
        </p:txBody>
      </p:sp>
      <p:sp>
        <p:nvSpPr>
          <p:cNvPr id="18" name="TextBox 17">
            <a:extLst>
              <a:ext uri="{FF2B5EF4-FFF2-40B4-BE49-F238E27FC236}">
                <a16:creationId xmlns:a16="http://schemas.microsoft.com/office/drawing/2014/main" id="{645AE9B7-714A-4043-8C59-D7CCF3199F2D}"/>
              </a:ext>
            </a:extLst>
          </p:cNvPr>
          <p:cNvSpPr txBox="1"/>
          <p:nvPr/>
        </p:nvSpPr>
        <p:spPr>
          <a:xfrm>
            <a:off x="6465115" y="2975991"/>
            <a:ext cx="731520" cy="261610"/>
          </a:xfrm>
          <a:prstGeom prst="rect">
            <a:avLst/>
          </a:prstGeom>
          <a:noFill/>
        </p:spPr>
        <p:txBody>
          <a:bodyPr wrap="square" rtlCol="0">
            <a:spAutoFit/>
          </a:bodyPr>
          <a:lstStyle/>
          <a:p>
            <a:r>
              <a:rPr lang="en-US" sz="1100" dirty="0">
                <a:solidFill>
                  <a:srgbClr val="C00000"/>
                </a:solidFill>
              </a:rPr>
              <a:t>$463M</a:t>
            </a:r>
          </a:p>
        </p:txBody>
      </p:sp>
      <p:sp>
        <p:nvSpPr>
          <p:cNvPr id="19" name="TextBox 18">
            <a:extLst>
              <a:ext uri="{FF2B5EF4-FFF2-40B4-BE49-F238E27FC236}">
                <a16:creationId xmlns:a16="http://schemas.microsoft.com/office/drawing/2014/main" id="{7AF04A2D-67B9-46A9-9E3B-A38E467CA20E}"/>
              </a:ext>
            </a:extLst>
          </p:cNvPr>
          <p:cNvSpPr txBox="1"/>
          <p:nvPr/>
        </p:nvSpPr>
        <p:spPr>
          <a:xfrm>
            <a:off x="6884693" y="3168860"/>
            <a:ext cx="731520" cy="261610"/>
          </a:xfrm>
          <a:prstGeom prst="rect">
            <a:avLst/>
          </a:prstGeom>
          <a:noFill/>
        </p:spPr>
        <p:txBody>
          <a:bodyPr wrap="square" rtlCol="0">
            <a:spAutoFit/>
          </a:bodyPr>
          <a:lstStyle/>
          <a:p>
            <a:r>
              <a:rPr lang="en-US" sz="1100" dirty="0">
                <a:solidFill>
                  <a:srgbClr val="C00000"/>
                </a:solidFill>
              </a:rPr>
              <a:t>$341M</a:t>
            </a:r>
          </a:p>
        </p:txBody>
      </p:sp>
      <p:sp>
        <p:nvSpPr>
          <p:cNvPr id="20" name="TextBox 19">
            <a:extLst>
              <a:ext uri="{FF2B5EF4-FFF2-40B4-BE49-F238E27FC236}">
                <a16:creationId xmlns:a16="http://schemas.microsoft.com/office/drawing/2014/main" id="{3FC47734-8E12-4DED-85F9-21D435EE5D29}"/>
              </a:ext>
            </a:extLst>
          </p:cNvPr>
          <p:cNvSpPr txBox="1"/>
          <p:nvPr/>
        </p:nvSpPr>
        <p:spPr>
          <a:xfrm>
            <a:off x="7301347" y="3623339"/>
            <a:ext cx="731520" cy="261610"/>
          </a:xfrm>
          <a:prstGeom prst="rect">
            <a:avLst/>
          </a:prstGeom>
          <a:noFill/>
        </p:spPr>
        <p:txBody>
          <a:bodyPr wrap="square" rtlCol="0">
            <a:spAutoFit/>
          </a:bodyPr>
          <a:lstStyle/>
          <a:p>
            <a:r>
              <a:rPr lang="en-US" sz="1100" dirty="0">
                <a:solidFill>
                  <a:srgbClr val="C00000"/>
                </a:solidFill>
              </a:rPr>
              <a:t>$31M</a:t>
            </a:r>
          </a:p>
        </p:txBody>
      </p:sp>
      <p:sp>
        <p:nvSpPr>
          <p:cNvPr id="21" name="TextBox 20">
            <a:extLst>
              <a:ext uri="{FF2B5EF4-FFF2-40B4-BE49-F238E27FC236}">
                <a16:creationId xmlns:a16="http://schemas.microsoft.com/office/drawing/2014/main" id="{E94B0ABC-6091-4A37-A88C-1F06C36D4276}"/>
              </a:ext>
            </a:extLst>
          </p:cNvPr>
          <p:cNvSpPr txBox="1"/>
          <p:nvPr/>
        </p:nvSpPr>
        <p:spPr>
          <a:xfrm>
            <a:off x="7692281" y="3624199"/>
            <a:ext cx="731520" cy="261610"/>
          </a:xfrm>
          <a:prstGeom prst="rect">
            <a:avLst/>
          </a:prstGeom>
          <a:noFill/>
        </p:spPr>
        <p:txBody>
          <a:bodyPr wrap="square" rtlCol="0">
            <a:spAutoFit/>
          </a:bodyPr>
          <a:lstStyle/>
          <a:p>
            <a:r>
              <a:rPr lang="en-US" sz="1100" dirty="0">
                <a:solidFill>
                  <a:srgbClr val="C00000"/>
                </a:solidFill>
              </a:rPr>
              <a:t>$50M</a:t>
            </a:r>
          </a:p>
        </p:txBody>
      </p:sp>
      <p:sp>
        <p:nvSpPr>
          <p:cNvPr id="22" name="TextBox 21">
            <a:extLst>
              <a:ext uri="{FF2B5EF4-FFF2-40B4-BE49-F238E27FC236}">
                <a16:creationId xmlns:a16="http://schemas.microsoft.com/office/drawing/2014/main" id="{E0AD760F-340C-4067-BA40-48F7E3295B8A}"/>
              </a:ext>
            </a:extLst>
          </p:cNvPr>
          <p:cNvSpPr txBox="1"/>
          <p:nvPr/>
        </p:nvSpPr>
        <p:spPr>
          <a:xfrm>
            <a:off x="8143608" y="3623339"/>
            <a:ext cx="731520" cy="261610"/>
          </a:xfrm>
          <a:prstGeom prst="rect">
            <a:avLst/>
          </a:prstGeom>
          <a:noFill/>
        </p:spPr>
        <p:txBody>
          <a:bodyPr wrap="square" rtlCol="0">
            <a:spAutoFit/>
          </a:bodyPr>
          <a:lstStyle/>
          <a:p>
            <a:r>
              <a:rPr lang="en-US" sz="1100" dirty="0">
                <a:solidFill>
                  <a:srgbClr val="C00000"/>
                </a:solidFill>
              </a:rPr>
              <a:t>$17M</a:t>
            </a:r>
          </a:p>
        </p:txBody>
      </p:sp>
      <p:sp>
        <p:nvSpPr>
          <p:cNvPr id="23" name="TextBox 22">
            <a:extLst>
              <a:ext uri="{FF2B5EF4-FFF2-40B4-BE49-F238E27FC236}">
                <a16:creationId xmlns:a16="http://schemas.microsoft.com/office/drawing/2014/main" id="{33607C92-E440-4CA1-96AD-9D373BFBAB2A}"/>
              </a:ext>
            </a:extLst>
          </p:cNvPr>
          <p:cNvSpPr txBox="1"/>
          <p:nvPr/>
        </p:nvSpPr>
        <p:spPr>
          <a:xfrm>
            <a:off x="9081323" y="3282386"/>
            <a:ext cx="731520" cy="261610"/>
          </a:xfrm>
          <a:prstGeom prst="rect">
            <a:avLst/>
          </a:prstGeom>
          <a:noFill/>
        </p:spPr>
        <p:txBody>
          <a:bodyPr wrap="square" rtlCol="0">
            <a:spAutoFit/>
          </a:bodyPr>
          <a:lstStyle/>
          <a:p>
            <a:r>
              <a:rPr lang="en-US" sz="1100" dirty="0">
                <a:solidFill>
                  <a:srgbClr val="C00000"/>
                </a:solidFill>
              </a:rPr>
              <a:t>$300M</a:t>
            </a:r>
          </a:p>
        </p:txBody>
      </p:sp>
      <p:sp>
        <p:nvSpPr>
          <p:cNvPr id="24" name="TextBox 23">
            <a:extLst>
              <a:ext uri="{FF2B5EF4-FFF2-40B4-BE49-F238E27FC236}">
                <a16:creationId xmlns:a16="http://schemas.microsoft.com/office/drawing/2014/main" id="{A32D62BE-8C06-41C5-9CD9-C34D4C1A1993}"/>
              </a:ext>
            </a:extLst>
          </p:cNvPr>
          <p:cNvSpPr txBox="1"/>
          <p:nvPr/>
        </p:nvSpPr>
        <p:spPr>
          <a:xfrm>
            <a:off x="9563802" y="3292306"/>
            <a:ext cx="731520" cy="261610"/>
          </a:xfrm>
          <a:prstGeom prst="rect">
            <a:avLst/>
          </a:prstGeom>
          <a:noFill/>
        </p:spPr>
        <p:txBody>
          <a:bodyPr wrap="square" rtlCol="0">
            <a:spAutoFit/>
          </a:bodyPr>
          <a:lstStyle/>
          <a:p>
            <a:r>
              <a:rPr lang="en-US" sz="1100" dirty="0">
                <a:solidFill>
                  <a:srgbClr val="C00000"/>
                </a:solidFill>
              </a:rPr>
              <a:t>$288M</a:t>
            </a:r>
          </a:p>
        </p:txBody>
      </p:sp>
      <p:sp>
        <p:nvSpPr>
          <p:cNvPr id="25" name="TextBox 24">
            <a:extLst>
              <a:ext uri="{FF2B5EF4-FFF2-40B4-BE49-F238E27FC236}">
                <a16:creationId xmlns:a16="http://schemas.microsoft.com/office/drawing/2014/main" id="{7C8A9F75-3534-4724-A0A6-36942A867984}"/>
              </a:ext>
            </a:extLst>
          </p:cNvPr>
          <p:cNvSpPr txBox="1"/>
          <p:nvPr/>
        </p:nvSpPr>
        <p:spPr>
          <a:xfrm>
            <a:off x="10012688" y="3660630"/>
            <a:ext cx="731520" cy="261610"/>
          </a:xfrm>
          <a:prstGeom prst="rect">
            <a:avLst/>
          </a:prstGeom>
          <a:noFill/>
        </p:spPr>
        <p:txBody>
          <a:bodyPr wrap="square" rtlCol="0">
            <a:spAutoFit/>
          </a:bodyPr>
          <a:lstStyle/>
          <a:p>
            <a:r>
              <a:rPr lang="en-US" sz="1100" dirty="0">
                <a:solidFill>
                  <a:srgbClr val="C00000"/>
                </a:solidFill>
              </a:rPr>
              <a:t>$13M</a:t>
            </a:r>
          </a:p>
        </p:txBody>
      </p:sp>
      <p:sp>
        <p:nvSpPr>
          <p:cNvPr id="26" name="TextBox 25">
            <a:extLst>
              <a:ext uri="{FF2B5EF4-FFF2-40B4-BE49-F238E27FC236}">
                <a16:creationId xmlns:a16="http://schemas.microsoft.com/office/drawing/2014/main" id="{4129C680-C7BB-4AC3-95B1-76749E8435DB}"/>
              </a:ext>
            </a:extLst>
          </p:cNvPr>
          <p:cNvSpPr txBox="1"/>
          <p:nvPr/>
        </p:nvSpPr>
        <p:spPr>
          <a:xfrm>
            <a:off x="10441790" y="3653826"/>
            <a:ext cx="731520" cy="261610"/>
          </a:xfrm>
          <a:prstGeom prst="rect">
            <a:avLst/>
          </a:prstGeom>
          <a:noFill/>
        </p:spPr>
        <p:txBody>
          <a:bodyPr wrap="square" rtlCol="0">
            <a:spAutoFit/>
          </a:bodyPr>
          <a:lstStyle/>
          <a:p>
            <a:r>
              <a:rPr lang="en-US" sz="1100" dirty="0">
                <a:solidFill>
                  <a:srgbClr val="C00000"/>
                </a:solidFill>
              </a:rPr>
              <a:t>$17M</a:t>
            </a:r>
          </a:p>
        </p:txBody>
      </p:sp>
      <p:sp>
        <p:nvSpPr>
          <p:cNvPr id="27" name="TextBox 26">
            <a:extLst>
              <a:ext uri="{FF2B5EF4-FFF2-40B4-BE49-F238E27FC236}">
                <a16:creationId xmlns:a16="http://schemas.microsoft.com/office/drawing/2014/main" id="{E0179C39-6315-444A-8992-E47D7DAE5999}"/>
              </a:ext>
            </a:extLst>
          </p:cNvPr>
          <p:cNvSpPr txBox="1"/>
          <p:nvPr/>
        </p:nvSpPr>
        <p:spPr>
          <a:xfrm>
            <a:off x="10854949" y="3650052"/>
            <a:ext cx="731520" cy="261610"/>
          </a:xfrm>
          <a:prstGeom prst="rect">
            <a:avLst/>
          </a:prstGeom>
          <a:noFill/>
        </p:spPr>
        <p:txBody>
          <a:bodyPr wrap="square" rtlCol="0">
            <a:spAutoFit/>
          </a:bodyPr>
          <a:lstStyle/>
          <a:p>
            <a:r>
              <a:rPr lang="en-US" sz="1100" dirty="0">
                <a:solidFill>
                  <a:srgbClr val="C00000"/>
                </a:solidFill>
              </a:rPr>
              <a:t>$37M</a:t>
            </a:r>
          </a:p>
        </p:txBody>
      </p:sp>
    </p:spTree>
    <p:extLst>
      <p:ext uri="{BB962C8B-B14F-4D97-AF65-F5344CB8AC3E}">
        <p14:creationId xmlns:p14="http://schemas.microsoft.com/office/powerpoint/2010/main" val="25106188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a:extLst>
              <a:ext uri="{FF2B5EF4-FFF2-40B4-BE49-F238E27FC236}">
                <a16:creationId xmlns:a16="http://schemas.microsoft.com/office/drawing/2014/main" id="{6FD56A69-69F4-42AD-B8FE-BC9BA7CD9366}"/>
              </a:ext>
            </a:extLst>
          </p:cNvPr>
          <p:cNvGraphicFramePr>
            <a:graphicFrameLocks/>
          </p:cNvGraphicFramePr>
          <p:nvPr>
            <p:extLst>
              <p:ext uri="{D42A27DB-BD31-4B8C-83A1-F6EECF244321}">
                <p14:modId xmlns:p14="http://schemas.microsoft.com/office/powerpoint/2010/main" val="906575434"/>
              </p:ext>
            </p:extLst>
          </p:nvPr>
        </p:nvGraphicFramePr>
        <p:xfrm>
          <a:off x="354565" y="1562281"/>
          <a:ext cx="11724683" cy="4736672"/>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4EBFBCE6-F87C-4E91-B5B2-609BD166C4DD}"/>
              </a:ext>
            </a:extLst>
          </p:cNvPr>
          <p:cNvSpPr>
            <a:spLocks noGrp="1"/>
          </p:cNvSpPr>
          <p:nvPr>
            <p:ph type="title"/>
          </p:nvPr>
        </p:nvSpPr>
        <p:spPr>
          <a:xfrm>
            <a:off x="617435" y="480520"/>
            <a:ext cx="11198942" cy="735780"/>
          </a:xfrm>
        </p:spPr>
        <p:txBody>
          <a:bodyPr>
            <a:normAutofit fontScale="90000"/>
          </a:bodyPr>
          <a:lstStyle/>
          <a:p>
            <a:r>
              <a:rPr lang="en-US" sz="2800" b="1" dirty="0">
                <a:latin typeface="+mn-lt"/>
              </a:rPr>
              <a:t>For California, Costs of TTT in 2016, and Net Present Value of TB Disease Costs Averted (2016-2045) Across Risk Populations</a:t>
            </a:r>
            <a:endParaRPr lang="en-US" sz="2800" b="1" dirty="0">
              <a:latin typeface="+mn-lt"/>
              <a:cs typeface="Calibri" panose="020F0502020204030204" pitchFamily="34" charset="0"/>
            </a:endParaRPr>
          </a:p>
        </p:txBody>
      </p:sp>
      <p:sp>
        <p:nvSpPr>
          <p:cNvPr id="6" name="TextBox 5">
            <a:extLst>
              <a:ext uri="{FF2B5EF4-FFF2-40B4-BE49-F238E27FC236}">
                <a16:creationId xmlns:a16="http://schemas.microsoft.com/office/drawing/2014/main" id="{EF1CE054-045D-42B2-9E52-F42E4DC7B8BD}"/>
              </a:ext>
            </a:extLst>
          </p:cNvPr>
          <p:cNvSpPr txBox="1"/>
          <p:nvPr/>
        </p:nvSpPr>
        <p:spPr>
          <a:xfrm>
            <a:off x="1777558" y="1909305"/>
            <a:ext cx="731520" cy="307777"/>
          </a:xfrm>
          <a:prstGeom prst="rect">
            <a:avLst/>
          </a:prstGeom>
          <a:noFill/>
        </p:spPr>
        <p:txBody>
          <a:bodyPr wrap="square" rtlCol="0">
            <a:spAutoFit/>
          </a:bodyPr>
          <a:lstStyle/>
          <a:p>
            <a:r>
              <a:rPr lang="en-US" sz="1400" dirty="0">
                <a:solidFill>
                  <a:srgbClr val="C00000"/>
                </a:solidFill>
              </a:rPr>
              <a:t>$1.3B</a:t>
            </a:r>
          </a:p>
        </p:txBody>
      </p:sp>
      <p:sp>
        <p:nvSpPr>
          <p:cNvPr id="7" name="TextBox 6">
            <a:extLst>
              <a:ext uri="{FF2B5EF4-FFF2-40B4-BE49-F238E27FC236}">
                <a16:creationId xmlns:a16="http://schemas.microsoft.com/office/drawing/2014/main" id="{33178F62-E587-4F1F-9B69-32A0F69520EE}"/>
              </a:ext>
            </a:extLst>
          </p:cNvPr>
          <p:cNvSpPr txBox="1"/>
          <p:nvPr/>
        </p:nvSpPr>
        <p:spPr>
          <a:xfrm>
            <a:off x="2774549" y="4038772"/>
            <a:ext cx="731520" cy="307777"/>
          </a:xfrm>
          <a:prstGeom prst="rect">
            <a:avLst/>
          </a:prstGeom>
          <a:noFill/>
        </p:spPr>
        <p:txBody>
          <a:bodyPr wrap="square" rtlCol="0">
            <a:spAutoFit/>
          </a:bodyPr>
          <a:lstStyle/>
          <a:p>
            <a:r>
              <a:rPr lang="en-US" sz="1400" dirty="0">
                <a:solidFill>
                  <a:srgbClr val="C00000"/>
                </a:solidFill>
              </a:rPr>
              <a:t>$280M</a:t>
            </a:r>
          </a:p>
        </p:txBody>
      </p:sp>
      <p:sp>
        <p:nvSpPr>
          <p:cNvPr id="8" name="TextBox 7">
            <a:extLst>
              <a:ext uri="{FF2B5EF4-FFF2-40B4-BE49-F238E27FC236}">
                <a16:creationId xmlns:a16="http://schemas.microsoft.com/office/drawing/2014/main" id="{0FCB656F-FBF3-46F0-A151-C2488B2B7D69}"/>
              </a:ext>
            </a:extLst>
          </p:cNvPr>
          <p:cNvSpPr txBox="1"/>
          <p:nvPr/>
        </p:nvSpPr>
        <p:spPr>
          <a:xfrm>
            <a:off x="3764110" y="3121223"/>
            <a:ext cx="731520" cy="307777"/>
          </a:xfrm>
          <a:prstGeom prst="rect">
            <a:avLst/>
          </a:prstGeom>
          <a:noFill/>
        </p:spPr>
        <p:txBody>
          <a:bodyPr wrap="square" rtlCol="0">
            <a:spAutoFit/>
          </a:bodyPr>
          <a:lstStyle/>
          <a:p>
            <a:r>
              <a:rPr lang="en-US" sz="1400" dirty="0">
                <a:solidFill>
                  <a:srgbClr val="C00000"/>
                </a:solidFill>
              </a:rPr>
              <a:t>$700M</a:t>
            </a:r>
          </a:p>
        </p:txBody>
      </p:sp>
      <p:sp>
        <p:nvSpPr>
          <p:cNvPr id="9" name="TextBox 8">
            <a:extLst>
              <a:ext uri="{FF2B5EF4-FFF2-40B4-BE49-F238E27FC236}">
                <a16:creationId xmlns:a16="http://schemas.microsoft.com/office/drawing/2014/main" id="{6F6F0292-CAF7-4418-9693-1FBF56AEA64A}"/>
              </a:ext>
            </a:extLst>
          </p:cNvPr>
          <p:cNvSpPr txBox="1"/>
          <p:nvPr/>
        </p:nvSpPr>
        <p:spPr>
          <a:xfrm>
            <a:off x="5772488" y="4477354"/>
            <a:ext cx="731520" cy="307777"/>
          </a:xfrm>
          <a:prstGeom prst="rect">
            <a:avLst/>
          </a:prstGeom>
          <a:noFill/>
        </p:spPr>
        <p:txBody>
          <a:bodyPr wrap="square" rtlCol="0">
            <a:spAutoFit/>
          </a:bodyPr>
          <a:lstStyle/>
          <a:p>
            <a:r>
              <a:rPr lang="en-US" sz="1400" dirty="0">
                <a:solidFill>
                  <a:srgbClr val="C00000"/>
                </a:solidFill>
              </a:rPr>
              <a:t>$35M</a:t>
            </a:r>
          </a:p>
        </p:txBody>
      </p:sp>
      <p:sp>
        <p:nvSpPr>
          <p:cNvPr id="10" name="TextBox 9">
            <a:extLst>
              <a:ext uri="{FF2B5EF4-FFF2-40B4-BE49-F238E27FC236}">
                <a16:creationId xmlns:a16="http://schemas.microsoft.com/office/drawing/2014/main" id="{82B2CA78-6993-450E-B062-70911E1D94FB}"/>
              </a:ext>
            </a:extLst>
          </p:cNvPr>
          <p:cNvSpPr txBox="1"/>
          <p:nvPr/>
        </p:nvSpPr>
        <p:spPr>
          <a:xfrm>
            <a:off x="7800290" y="4346549"/>
            <a:ext cx="731520" cy="307777"/>
          </a:xfrm>
          <a:prstGeom prst="rect">
            <a:avLst/>
          </a:prstGeom>
          <a:noFill/>
        </p:spPr>
        <p:txBody>
          <a:bodyPr wrap="square" rtlCol="0">
            <a:spAutoFit/>
          </a:bodyPr>
          <a:lstStyle/>
          <a:p>
            <a:r>
              <a:rPr lang="en-US" sz="1400" dirty="0">
                <a:solidFill>
                  <a:srgbClr val="C00000"/>
                </a:solidFill>
              </a:rPr>
              <a:t>$108M</a:t>
            </a:r>
          </a:p>
        </p:txBody>
      </p:sp>
      <p:sp>
        <p:nvSpPr>
          <p:cNvPr id="11" name="TextBox 10">
            <a:extLst>
              <a:ext uri="{FF2B5EF4-FFF2-40B4-BE49-F238E27FC236}">
                <a16:creationId xmlns:a16="http://schemas.microsoft.com/office/drawing/2014/main" id="{66880E19-D413-489A-8D42-3B59582146B1}"/>
              </a:ext>
            </a:extLst>
          </p:cNvPr>
          <p:cNvSpPr txBox="1"/>
          <p:nvPr/>
        </p:nvSpPr>
        <p:spPr>
          <a:xfrm>
            <a:off x="10927685" y="4553910"/>
            <a:ext cx="731520" cy="307777"/>
          </a:xfrm>
          <a:prstGeom prst="rect">
            <a:avLst/>
          </a:prstGeom>
          <a:noFill/>
        </p:spPr>
        <p:txBody>
          <a:bodyPr wrap="square" rtlCol="0">
            <a:spAutoFit/>
          </a:bodyPr>
          <a:lstStyle/>
          <a:p>
            <a:r>
              <a:rPr lang="en-US" sz="1400" dirty="0">
                <a:solidFill>
                  <a:srgbClr val="C00000"/>
                </a:solidFill>
              </a:rPr>
              <a:t>$8M</a:t>
            </a:r>
          </a:p>
        </p:txBody>
      </p:sp>
      <p:sp>
        <p:nvSpPr>
          <p:cNvPr id="13" name="TextBox 12">
            <a:extLst>
              <a:ext uri="{FF2B5EF4-FFF2-40B4-BE49-F238E27FC236}">
                <a16:creationId xmlns:a16="http://schemas.microsoft.com/office/drawing/2014/main" id="{F736BC8B-C62C-4160-A0A6-C2CC8256DFAC}"/>
              </a:ext>
            </a:extLst>
          </p:cNvPr>
          <p:cNvSpPr txBox="1"/>
          <p:nvPr/>
        </p:nvSpPr>
        <p:spPr>
          <a:xfrm>
            <a:off x="4830211" y="4423105"/>
            <a:ext cx="731520" cy="307777"/>
          </a:xfrm>
          <a:prstGeom prst="rect">
            <a:avLst/>
          </a:prstGeom>
          <a:noFill/>
        </p:spPr>
        <p:txBody>
          <a:bodyPr wrap="square" rtlCol="0">
            <a:spAutoFit/>
          </a:bodyPr>
          <a:lstStyle/>
          <a:p>
            <a:r>
              <a:rPr lang="en-US" sz="1400" dirty="0">
                <a:solidFill>
                  <a:srgbClr val="C00000"/>
                </a:solidFill>
              </a:rPr>
              <a:t>$96M</a:t>
            </a:r>
          </a:p>
        </p:txBody>
      </p:sp>
      <p:sp>
        <p:nvSpPr>
          <p:cNvPr id="14" name="TextBox 13">
            <a:extLst>
              <a:ext uri="{FF2B5EF4-FFF2-40B4-BE49-F238E27FC236}">
                <a16:creationId xmlns:a16="http://schemas.microsoft.com/office/drawing/2014/main" id="{E92443FB-D809-4706-86D1-82420DAD4099}"/>
              </a:ext>
            </a:extLst>
          </p:cNvPr>
          <p:cNvSpPr txBox="1"/>
          <p:nvPr/>
        </p:nvSpPr>
        <p:spPr>
          <a:xfrm>
            <a:off x="6801107" y="4513937"/>
            <a:ext cx="731520" cy="307777"/>
          </a:xfrm>
          <a:prstGeom prst="rect">
            <a:avLst/>
          </a:prstGeom>
          <a:noFill/>
        </p:spPr>
        <p:txBody>
          <a:bodyPr wrap="square" rtlCol="0">
            <a:spAutoFit/>
          </a:bodyPr>
          <a:lstStyle/>
          <a:p>
            <a:r>
              <a:rPr lang="en-US" sz="1400" dirty="0">
                <a:solidFill>
                  <a:srgbClr val="C00000"/>
                </a:solidFill>
              </a:rPr>
              <a:t>$19M</a:t>
            </a:r>
          </a:p>
        </p:txBody>
      </p:sp>
      <p:sp>
        <p:nvSpPr>
          <p:cNvPr id="15" name="TextBox 14">
            <a:extLst>
              <a:ext uri="{FF2B5EF4-FFF2-40B4-BE49-F238E27FC236}">
                <a16:creationId xmlns:a16="http://schemas.microsoft.com/office/drawing/2014/main" id="{9B1D6C78-A7C3-419F-9FA8-D1BCCE52B556}"/>
              </a:ext>
            </a:extLst>
          </p:cNvPr>
          <p:cNvSpPr txBox="1"/>
          <p:nvPr/>
        </p:nvSpPr>
        <p:spPr>
          <a:xfrm>
            <a:off x="8864396" y="4517605"/>
            <a:ext cx="731520" cy="307777"/>
          </a:xfrm>
          <a:prstGeom prst="rect">
            <a:avLst/>
          </a:prstGeom>
          <a:noFill/>
        </p:spPr>
        <p:txBody>
          <a:bodyPr wrap="square" rtlCol="0">
            <a:spAutoFit/>
          </a:bodyPr>
          <a:lstStyle/>
          <a:p>
            <a:r>
              <a:rPr lang="en-US" sz="1400" dirty="0">
                <a:solidFill>
                  <a:srgbClr val="C00000"/>
                </a:solidFill>
              </a:rPr>
              <a:t>$12M</a:t>
            </a:r>
          </a:p>
        </p:txBody>
      </p:sp>
      <p:sp>
        <p:nvSpPr>
          <p:cNvPr id="16" name="TextBox 15">
            <a:extLst>
              <a:ext uri="{FF2B5EF4-FFF2-40B4-BE49-F238E27FC236}">
                <a16:creationId xmlns:a16="http://schemas.microsoft.com/office/drawing/2014/main" id="{CA3C5CEE-9A37-4F63-AA75-DCF770BD9862}"/>
              </a:ext>
            </a:extLst>
          </p:cNvPr>
          <p:cNvSpPr txBox="1"/>
          <p:nvPr/>
        </p:nvSpPr>
        <p:spPr>
          <a:xfrm>
            <a:off x="9870670" y="4433186"/>
            <a:ext cx="731520" cy="307777"/>
          </a:xfrm>
          <a:prstGeom prst="rect">
            <a:avLst/>
          </a:prstGeom>
          <a:noFill/>
        </p:spPr>
        <p:txBody>
          <a:bodyPr wrap="square" rtlCol="0">
            <a:spAutoFit/>
          </a:bodyPr>
          <a:lstStyle/>
          <a:p>
            <a:r>
              <a:rPr lang="en-US" sz="1400" dirty="0">
                <a:solidFill>
                  <a:srgbClr val="C00000"/>
                </a:solidFill>
              </a:rPr>
              <a:t>$35M</a:t>
            </a:r>
          </a:p>
        </p:txBody>
      </p:sp>
    </p:spTree>
    <p:extLst>
      <p:ext uri="{BB962C8B-B14F-4D97-AF65-F5344CB8AC3E}">
        <p14:creationId xmlns:p14="http://schemas.microsoft.com/office/powerpoint/2010/main" val="5767058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C0713B91-1884-426A-8105-C8F90B3858A8}"/>
              </a:ext>
            </a:extLst>
          </p:cNvPr>
          <p:cNvPicPr>
            <a:picLocks noChangeAspect="1"/>
          </p:cNvPicPr>
          <p:nvPr/>
        </p:nvPicPr>
        <p:blipFill>
          <a:blip r:embed="rId3"/>
          <a:stretch>
            <a:fillRect/>
          </a:stretch>
        </p:blipFill>
        <p:spPr>
          <a:xfrm>
            <a:off x="-1" y="878117"/>
            <a:ext cx="8021393" cy="6063456"/>
          </a:xfrm>
          <a:prstGeom prst="rect">
            <a:avLst/>
          </a:prstGeom>
        </p:spPr>
      </p:pic>
      <p:cxnSp>
        <p:nvCxnSpPr>
          <p:cNvPr id="4" name="Straight Connector 3">
            <a:extLst>
              <a:ext uri="{FF2B5EF4-FFF2-40B4-BE49-F238E27FC236}">
                <a16:creationId xmlns:a16="http://schemas.microsoft.com/office/drawing/2014/main" id="{477151CE-98BA-4AFF-84A2-2063E611F043}"/>
              </a:ext>
            </a:extLst>
          </p:cNvPr>
          <p:cNvCxnSpPr>
            <a:cxnSpLocks/>
          </p:cNvCxnSpPr>
          <p:nvPr/>
        </p:nvCxnSpPr>
        <p:spPr>
          <a:xfrm>
            <a:off x="3780288" y="1657970"/>
            <a:ext cx="0" cy="5283603"/>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A8CA1ED3-D3FF-4D3F-8D23-572EE82E6721}"/>
              </a:ext>
            </a:extLst>
          </p:cNvPr>
          <p:cNvSpPr txBox="1">
            <a:spLocks/>
          </p:cNvSpPr>
          <p:nvPr/>
        </p:nvSpPr>
        <p:spPr>
          <a:xfrm>
            <a:off x="349793" y="324073"/>
            <a:ext cx="12043016" cy="55882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latin typeface="Calibri" panose="020F0502020204030204" pitchFamily="34" charset="0"/>
                <a:cs typeface="Calibri" panose="020F0502020204030204" pitchFamily="34" charset="0"/>
              </a:rPr>
              <a:t>ICERs</a:t>
            </a:r>
            <a:r>
              <a:rPr lang="en-US" sz="3600" b="1" dirty="0">
                <a:latin typeface="Calibri" panose="020F0502020204030204" pitchFamily="34" charset="0"/>
                <a:cs typeface="Calibri" panose="020F0502020204030204" pitchFamily="34" charset="0"/>
              </a:rPr>
              <a:t>: </a:t>
            </a:r>
            <a:r>
              <a:rPr lang="en-US" sz="2800" b="1" dirty="0">
                <a:latin typeface="Calibri" panose="020F0502020204030204" pitchFamily="34" charset="0"/>
                <a:cs typeface="Calibri" panose="020F0502020204030204" pitchFamily="34" charset="0"/>
              </a:rPr>
              <a:t>Net Present Value of Costs per QALY gained through TTT (2016-2045) </a:t>
            </a:r>
            <a:endParaRPr lang="en-US" sz="2800" dirty="0">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A9D0B231-E11C-4129-B102-3235681672BC}"/>
              </a:ext>
            </a:extLst>
          </p:cNvPr>
          <p:cNvSpPr/>
          <p:nvPr/>
        </p:nvSpPr>
        <p:spPr>
          <a:xfrm>
            <a:off x="7796912" y="1385866"/>
            <a:ext cx="4273583" cy="5755422"/>
          </a:xfrm>
          <a:prstGeom prst="rect">
            <a:avLst/>
          </a:prstGeom>
        </p:spPr>
        <p:txBody>
          <a:bodyPr wrap="square">
            <a:spAutoFit/>
          </a:bodyPr>
          <a:lstStyle/>
          <a:p>
            <a:pPr marL="285750" indent="-285750">
              <a:buFont typeface="Arial" panose="020B0604020202020204" pitchFamily="34" charset="0"/>
              <a:buChar char="•"/>
            </a:pPr>
            <a:r>
              <a:rPr lang="en-US" sz="1600" b="1" dirty="0">
                <a:solidFill>
                  <a:srgbClr val="FF0000"/>
                </a:solidFill>
                <a:latin typeface="Calibri" panose="020F0502020204030204" pitchFamily="34" charset="0"/>
                <a:cs typeface="Calibri" panose="020F0502020204030204" pitchFamily="34" charset="0"/>
              </a:rPr>
              <a:t>TTT among Non US born </a:t>
            </a:r>
            <a:r>
              <a:rPr lang="en-US" sz="1600" dirty="0">
                <a:latin typeface="Calibri" panose="020F0502020204030204" pitchFamily="34" charset="0"/>
                <a:cs typeface="Calibri" panose="020F0502020204030204" pitchFamily="34" charset="0"/>
              </a:rPr>
              <a:t>is likely cost effective. </a:t>
            </a:r>
          </a:p>
          <a:p>
            <a:pPr marL="285750" indent="-285750">
              <a:buFont typeface="Arial" panose="020B0604020202020204" pitchFamily="34" charset="0"/>
              <a:buChar char="•"/>
            </a:pPr>
            <a:endParaRPr lang="en-US" sz="1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600" b="1" dirty="0">
                <a:solidFill>
                  <a:srgbClr val="FF0000"/>
                </a:solidFill>
                <a:latin typeface="Calibri" panose="020F0502020204030204" pitchFamily="34" charset="0"/>
                <a:cs typeface="Calibri" panose="020F0502020204030204" pitchFamily="34" charset="0"/>
              </a:rPr>
              <a:t>TTT among People Living with Diabetes</a:t>
            </a:r>
            <a:r>
              <a:rPr lang="en-US" sz="1600" b="1" dirty="0">
                <a:latin typeface="Calibri" panose="020F0502020204030204" pitchFamily="34" charset="0"/>
                <a:cs typeface="Calibri" panose="020F0502020204030204" pitchFamily="34" charset="0"/>
              </a:rPr>
              <a:t> </a:t>
            </a:r>
            <a:r>
              <a:rPr lang="en-US" sz="1600" dirty="0">
                <a:latin typeface="Calibri" panose="020F0502020204030204" pitchFamily="34" charset="0"/>
                <a:cs typeface="Calibri" panose="020F0502020204030204" pitchFamily="34" charset="0"/>
              </a:rPr>
              <a:t>is the least cost-effective intervention</a:t>
            </a:r>
            <a:r>
              <a:rPr lang="en-US" sz="1600" b="1" dirty="0">
                <a:latin typeface="Calibri" panose="020F0502020204030204" pitchFamily="34" charset="0"/>
                <a:cs typeface="Calibri" panose="020F0502020204030204" pitchFamily="34" charset="0"/>
              </a:rPr>
              <a:t> </a:t>
            </a:r>
            <a:r>
              <a:rPr lang="en-US" sz="1600" dirty="0">
                <a:latin typeface="Calibri" panose="020F0502020204030204" pitchFamily="34" charset="0"/>
                <a:cs typeface="Calibri" panose="020F0502020204030204" pitchFamily="34" charset="0"/>
              </a:rPr>
              <a:t>due to greater QALY lost (older age of TB disease onset, short remaining life time, high disability weight)</a:t>
            </a:r>
          </a:p>
          <a:p>
            <a:pPr marL="285750" indent="-285750">
              <a:buFont typeface="Arial" panose="020B0604020202020204" pitchFamily="34" charset="0"/>
              <a:buChar char="•"/>
            </a:pPr>
            <a:endParaRPr lang="en-US" sz="1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600" b="1" dirty="0">
                <a:solidFill>
                  <a:srgbClr val="FF0000"/>
                </a:solidFill>
                <a:latin typeface="Calibri" panose="020F0502020204030204" pitchFamily="34" charset="0"/>
                <a:cs typeface="Calibri" panose="020F0502020204030204" pitchFamily="34" charset="0"/>
              </a:rPr>
              <a:t>TTT among People Living with HIV </a:t>
            </a:r>
            <a:r>
              <a:rPr lang="en-US" sz="1600" dirty="0">
                <a:latin typeface="Calibri" panose="020F0502020204030204" pitchFamily="34" charset="0"/>
                <a:cs typeface="Calibri" panose="020F0502020204030204" pitchFamily="34" charset="0"/>
              </a:rPr>
              <a:t>is the most cost effective intervention in each state due to greater QALY gained (younger age of TB disease onset, high case fatality rate, lower disability weight) and high LTBI prevalence and risk of TB reactivation.</a:t>
            </a:r>
          </a:p>
          <a:p>
            <a:pPr marL="285750" indent="-285750">
              <a:buFont typeface="Arial" panose="020B0604020202020204" pitchFamily="34" charset="0"/>
              <a:buChar char="•"/>
            </a:pPr>
            <a:endParaRPr lang="en-US" sz="1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Cost effectiveness is sensitive to assumptions about toxicity - </a:t>
            </a:r>
            <a:r>
              <a:rPr lang="en-US" sz="1600" i="1" dirty="0">
                <a:latin typeface="Calibri" panose="020F0502020204030204" pitchFamily="34" charset="0"/>
                <a:cs typeface="Calibri" panose="020F0502020204030204" pitchFamily="34" charset="0"/>
              </a:rPr>
              <a:t>Assuming 0.5% toxicity, ICER for treating non US born drops about half from $222K to $121K. (Similar affect to other groups)</a:t>
            </a:r>
          </a:p>
          <a:p>
            <a:endParaRPr lang="en-US" sz="1600" strike="sngStrike"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1600" dirty="0">
              <a:latin typeface="Calibri" panose="020F0502020204030204" pitchFamily="34" charset="0"/>
              <a:cs typeface="Calibri" panose="020F0502020204030204" pitchFamily="34" charset="0"/>
            </a:endParaRPr>
          </a:p>
        </p:txBody>
      </p:sp>
      <p:sp>
        <p:nvSpPr>
          <p:cNvPr id="14" name="Arrow: Right 13">
            <a:extLst>
              <a:ext uri="{FF2B5EF4-FFF2-40B4-BE49-F238E27FC236}">
                <a16:creationId xmlns:a16="http://schemas.microsoft.com/office/drawing/2014/main" id="{E6A4513B-111C-4041-89E9-BCA30524B7AA}"/>
              </a:ext>
            </a:extLst>
          </p:cNvPr>
          <p:cNvSpPr/>
          <p:nvPr/>
        </p:nvSpPr>
        <p:spPr>
          <a:xfrm>
            <a:off x="4918102" y="912773"/>
            <a:ext cx="1708206" cy="335492"/>
          </a:xfrm>
          <a:prstGeom prst="rightArrow">
            <a:avLst/>
          </a:prstGeom>
          <a:solidFill>
            <a:srgbClr val="FFB3B3"/>
          </a:solidFill>
          <a:ln>
            <a:solidFill>
              <a:srgbClr val="FF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rgbClr val="C00000"/>
                </a:solidFill>
              </a:rPr>
              <a:t>Less cost effective</a:t>
            </a:r>
          </a:p>
        </p:txBody>
      </p:sp>
      <p:sp>
        <p:nvSpPr>
          <p:cNvPr id="16" name="Arrow: Left 15">
            <a:extLst>
              <a:ext uri="{FF2B5EF4-FFF2-40B4-BE49-F238E27FC236}">
                <a16:creationId xmlns:a16="http://schemas.microsoft.com/office/drawing/2014/main" id="{6389B291-C7A7-4CA2-B9F6-10CF2C5113F6}"/>
              </a:ext>
            </a:extLst>
          </p:cNvPr>
          <p:cNvSpPr/>
          <p:nvPr/>
        </p:nvSpPr>
        <p:spPr>
          <a:xfrm>
            <a:off x="895572" y="921164"/>
            <a:ext cx="1607724" cy="335492"/>
          </a:xfrm>
          <a:prstGeom prst="leftArrow">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rgbClr val="002060"/>
                </a:solidFill>
              </a:rPr>
              <a:t>Greater health impact</a:t>
            </a:r>
          </a:p>
        </p:txBody>
      </p:sp>
      <p:sp>
        <p:nvSpPr>
          <p:cNvPr id="3" name="TextBox 2">
            <a:extLst>
              <a:ext uri="{FF2B5EF4-FFF2-40B4-BE49-F238E27FC236}">
                <a16:creationId xmlns:a16="http://schemas.microsoft.com/office/drawing/2014/main" id="{10646520-B65F-46B0-B2D0-566C58CDE251}"/>
              </a:ext>
            </a:extLst>
          </p:cNvPr>
          <p:cNvSpPr txBox="1"/>
          <p:nvPr/>
        </p:nvSpPr>
        <p:spPr>
          <a:xfrm>
            <a:off x="3898455" y="1821526"/>
            <a:ext cx="1524000" cy="276999"/>
          </a:xfrm>
          <a:prstGeom prst="rect">
            <a:avLst/>
          </a:prstGeom>
          <a:noFill/>
        </p:spPr>
        <p:txBody>
          <a:bodyPr wrap="square" rtlCol="0">
            <a:spAutoFit/>
          </a:bodyPr>
          <a:lstStyle/>
          <a:p>
            <a:r>
              <a:rPr lang="en-US" sz="1200" dirty="0">
                <a:solidFill>
                  <a:srgbClr val="CC0000"/>
                </a:solidFill>
              </a:rPr>
              <a:t>$222K</a:t>
            </a:r>
          </a:p>
        </p:txBody>
      </p:sp>
      <p:sp>
        <p:nvSpPr>
          <p:cNvPr id="18" name="TextBox 17">
            <a:extLst>
              <a:ext uri="{FF2B5EF4-FFF2-40B4-BE49-F238E27FC236}">
                <a16:creationId xmlns:a16="http://schemas.microsoft.com/office/drawing/2014/main" id="{5D9D8EDC-BF67-4B4B-9105-3F781A1A7376}"/>
              </a:ext>
            </a:extLst>
          </p:cNvPr>
          <p:cNvSpPr txBox="1"/>
          <p:nvPr/>
        </p:nvSpPr>
        <p:spPr>
          <a:xfrm>
            <a:off x="3498698" y="1278144"/>
            <a:ext cx="799515" cy="215444"/>
          </a:xfrm>
          <a:prstGeom prst="rect">
            <a:avLst/>
          </a:prstGeom>
          <a:noFill/>
        </p:spPr>
        <p:txBody>
          <a:bodyPr wrap="square" rtlCol="0">
            <a:spAutoFit/>
          </a:bodyPr>
          <a:lstStyle/>
          <a:p>
            <a:r>
              <a:rPr lang="en-US" sz="800" dirty="0">
                <a:solidFill>
                  <a:srgbClr val="C00000"/>
                </a:solidFill>
                <a:latin typeface="Arial" panose="020B0604020202020204" pitchFamily="34" charset="0"/>
                <a:cs typeface="Arial" panose="020B0604020202020204" pitchFamily="34" charset="0"/>
              </a:rPr>
              <a:t>$100,000</a:t>
            </a:r>
          </a:p>
        </p:txBody>
      </p:sp>
      <p:cxnSp>
        <p:nvCxnSpPr>
          <p:cNvPr id="22" name="Straight Arrow Connector 21">
            <a:extLst>
              <a:ext uri="{FF2B5EF4-FFF2-40B4-BE49-F238E27FC236}">
                <a16:creationId xmlns:a16="http://schemas.microsoft.com/office/drawing/2014/main" id="{74BD29A8-47C6-45FF-9AFF-0C62A9B66C5E}"/>
              </a:ext>
            </a:extLst>
          </p:cNvPr>
          <p:cNvCxnSpPr>
            <a:cxnSpLocks/>
          </p:cNvCxnSpPr>
          <p:nvPr/>
        </p:nvCxnSpPr>
        <p:spPr>
          <a:xfrm>
            <a:off x="3784165" y="1471349"/>
            <a:ext cx="0" cy="186621"/>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AE3F52CE-5992-44A4-BAFB-D7F74ECDDF08}"/>
              </a:ext>
            </a:extLst>
          </p:cNvPr>
          <p:cNvSpPr txBox="1"/>
          <p:nvPr/>
        </p:nvSpPr>
        <p:spPr>
          <a:xfrm>
            <a:off x="3885176" y="3107972"/>
            <a:ext cx="1524000" cy="276999"/>
          </a:xfrm>
          <a:prstGeom prst="rect">
            <a:avLst/>
          </a:prstGeom>
          <a:noFill/>
        </p:spPr>
        <p:txBody>
          <a:bodyPr wrap="square" rtlCol="0">
            <a:spAutoFit/>
          </a:bodyPr>
          <a:lstStyle/>
          <a:p>
            <a:r>
              <a:rPr lang="en-US" sz="1200" dirty="0">
                <a:solidFill>
                  <a:srgbClr val="CC0000"/>
                </a:solidFill>
              </a:rPr>
              <a:t>$222K</a:t>
            </a:r>
          </a:p>
        </p:txBody>
      </p:sp>
      <p:sp>
        <p:nvSpPr>
          <p:cNvPr id="25" name="TextBox 24">
            <a:extLst>
              <a:ext uri="{FF2B5EF4-FFF2-40B4-BE49-F238E27FC236}">
                <a16:creationId xmlns:a16="http://schemas.microsoft.com/office/drawing/2014/main" id="{9CEF66BA-955C-4D41-A56E-93B6D26423A3}"/>
              </a:ext>
            </a:extLst>
          </p:cNvPr>
          <p:cNvSpPr txBox="1"/>
          <p:nvPr/>
        </p:nvSpPr>
        <p:spPr>
          <a:xfrm>
            <a:off x="3967920" y="4412100"/>
            <a:ext cx="1524000" cy="276999"/>
          </a:xfrm>
          <a:prstGeom prst="rect">
            <a:avLst/>
          </a:prstGeom>
          <a:noFill/>
        </p:spPr>
        <p:txBody>
          <a:bodyPr wrap="square" rtlCol="0">
            <a:spAutoFit/>
          </a:bodyPr>
          <a:lstStyle/>
          <a:p>
            <a:r>
              <a:rPr lang="en-US" sz="1200" dirty="0">
                <a:solidFill>
                  <a:srgbClr val="CC0000"/>
                </a:solidFill>
              </a:rPr>
              <a:t>$287K</a:t>
            </a:r>
          </a:p>
        </p:txBody>
      </p:sp>
      <p:sp>
        <p:nvSpPr>
          <p:cNvPr id="26" name="TextBox 25">
            <a:extLst>
              <a:ext uri="{FF2B5EF4-FFF2-40B4-BE49-F238E27FC236}">
                <a16:creationId xmlns:a16="http://schemas.microsoft.com/office/drawing/2014/main" id="{D753C6A1-26FE-4C62-A236-596C17E73E69}"/>
              </a:ext>
            </a:extLst>
          </p:cNvPr>
          <p:cNvSpPr txBox="1"/>
          <p:nvPr/>
        </p:nvSpPr>
        <p:spPr>
          <a:xfrm>
            <a:off x="3793997" y="5712716"/>
            <a:ext cx="1524000" cy="276999"/>
          </a:xfrm>
          <a:prstGeom prst="rect">
            <a:avLst/>
          </a:prstGeom>
          <a:noFill/>
        </p:spPr>
        <p:txBody>
          <a:bodyPr wrap="square" rtlCol="0">
            <a:spAutoFit/>
          </a:bodyPr>
          <a:lstStyle/>
          <a:p>
            <a:r>
              <a:rPr lang="en-US" sz="1200" dirty="0">
                <a:solidFill>
                  <a:srgbClr val="CC0000"/>
                </a:solidFill>
              </a:rPr>
              <a:t>$112K</a:t>
            </a:r>
          </a:p>
        </p:txBody>
      </p:sp>
    </p:spTree>
    <p:extLst>
      <p:ext uri="{BB962C8B-B14F-4D97-AF65-F5344CB8AC3E}">
        <p14:creationId xmlns:p14="http://schemas.microsoft.com/office/powerpoint/2010/main" val="37652712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C4D7B-5112-4327-A8DB-9122E14A6BE7}"/>
              </a:ext>
            </a:extLst>
          </p:cNvPr>
          <p:cNvSpPr>
            <a:spLocks noGrp="1"/>
          </p:cNvSpPr>
          <p:nvPr>
            <p:ph type="title"/>
          </p:nvPr>
        </p:nvSpPr>
        <p:spPr>
          <a:xfrm>
            <a:off x="887942" y="449843"/>
            <a:ext cx="10058400" cy="808809"/>
          </a:xfrm>
        </p:spPr>
        <p:txBody>
          <a:bodyPr>
            <a:normAutofit/>
          </a:bodyPr>
          <a:lstStyle/>
          <a:p>
            <a:r>
              <a:rPr lang="en-US" sz="2800" b="1" dirty="0">
                <a:solidFill>
                  <a:schemeClr val="tx1"/>
                </a:solidFill>
                <a:latin typeface="Calibri" panose="020F0502020204030204" pitchFamily="34" charset="0"/>
                <a:cs typeface="Calibri" panose="020F0502020204030204" pitchFamily="34" charset="0"/>
              </a:rPr>
              <a:t>Conclusions </a:t>
            </a:r>
          </a:p>
        </p:txBody>
      </p:sp>
      <p:sp>
        <p:nvSpPr>
          <p:cNvPr id="3" name="Content Placeholder 2">
            <a:extLst>
              <a:ext uri="{FF2B5EF4-FFF2-40B4-BE49-F238E27FC236}">
                <a16:creationId xmlns:a16="http://schemas.microsoft.com/office/drawing/2014/main" id="{B98423FC-FC1E-4DDC-BF62-2143B21F561A}"/>
              </a:ext>
            </a:extLst>
          </p:cNvPr>
          <p:cNvSpPr>
            <a:spLocks noGrp="1"/>
          </p:cNvSpPr>
          <p:nvPr>
            <p:ph idx="1"/>
          </p:nvPr>
        </p:nvSpPr>
        <p:spPr>
          <a:xfrm>
            <a:off x="789620" y="1798558"/>
            <a:ext cx="10893029" cy="5059442"/>
          </a:xfrm>
        </p:spPr>
        <p:txBody>
          <a:bodyPr>
            <a:noAutofit/>
          </a:bodyPr>
          <a:lstStyle/>
          <a:p>
            <a:pPr>
              <a:buFont typeface="Wingdings" panose="05000000000000000000" pitchFamily="2" charset="2"/>
              <a:buChar char="Ø"/>
            </a:pPr>
            <a:r>
              <a:rPr lang="en-US" b="1" dirty="0">
                <a:latin typeface="Calibri" panose="020F0502020204030204" pitchFamily="34" charset="0"/>
                <a:cs typeface="Calibri" panose="020F0502020204030204" pitchFamily="34" charset="0"/>
              </a:rPr>
              <a:t>ICERs </a:t>
            </a:r>
            <a:r>
              <a:rPr lang="en-US" b="1" dirty="0">
                <a:solidFill>
                  <a:schemeClr val="tx1"/>
                </a:solidFill>
                <a:latin typeface="Calibri" panose="020F0502020204030204" pitchFamily="34" charset="0"/>
                <a:cs typeface="Calibri" panose="020F0502020204030204" pitchFamily="34" charset="0"/>
              </a:rPr>
              <a:t>differ across risk populations and states, ordered from most to least cost effective: </a:t>
            </a:r>
          </a:p>
          <a:p>
            <a:pPr lvl="1">
              <a:buFont typeface="Arial" panose="020B0604020202020204" pitchFamily="34" charset="0"/>
              <a:buChar char="•"/>
            </a:pPr>
            <a:r>
              <a:rPr lang="en-US" dirty="0">
                <a:solidFill>
                  <a:srgbClr val="C00000"/>
                </a:solidFill>
                <a:latin typeface="Calibri" panose="020F0502020204030204" pitchFamily="34" charset="0"/>
                <a:cs typeface="Calibri" panose="020F0502020204030204" pitchFamily="34" charset="0"/>
              </a:rPr>
              <a:t>HIV-positive</a:t>
            </a:r>
          </a:p>
          <a:p>
            <a:pPr lvl="1">
              <a:buFont typeface="Arial" panose="020B0604020202020204" pitchFamily="34" charset="0"/>
              <a:buChar char="•"/>
            </a:pPr>
            <a:r>
              <a:rPr lang="en-US" dirty="0">
                <a:solidFill>
                  <a:srgbClr val="C00000"/>
                </a:solidFill>
                <a:latin typeface="Calibri" panose="020F0502020204030204" pitchFamily="34" charset="0"/>
                <a:cs typeface="Calibri" panose="020F0502020204030204" pitchFamily="34" charset="0"/>
              </a:rPr>
              <a:t>Non-US-born</a:t>
            </a:r>
          </a:p>
          <a:p>
            <a:pPr lvl="1">
              <a:buFont typeface="Arial" panose="020B0604020202020204" pitchFamily="34" charset="0"/>
              <a:buChar char="•"/>
            </a:pPr>
            <a:r>
              <a:rPr lang="en-US" dirty="0">
                <a:solidFill>
                  <a:schemeClr val="tx1"/>
                </a:solidFill>
                <a:latin typeface="Calibri" panose="020F0502020204030204" pitchFamily="34" charset="0"/>
                <a:cs typeface="Calibri" panose="020F0502020204030204" pitchFamily="34" charset="0"/>
              </a:rPr>
              <a:t>Homeless</a:t>
            </a:r>
          </a:p>
          <a:p>
            <a:pPr lvl="1">
              <a:buFont typeface="Arial" panose="020B0604020202020204" pitchFamily="34" charset="0"/>
              <a:buChar char="•"/>
            </a:pPr>
            <a:r>
              <a:rPr lang="en-US" dirty="0">
                <a:solidFill>
                  <a:schemeClr val="tx1"/>
                </a:solidFill>
                <a:latin typeface="Calibri" panose="020F0502020204030204" pitchFamily="34" charset="0"/>
                <a:cs typeface="Calibri" panose="020F0502020204030204" pitchFamily="34" charset="0"/>
              </a:rPr>
              <a:t>Incarcerated</a:t>
            </a:r>
          </a:p>
          <a:p>
            <a:pPr lvl="1">
              <a:buFont typeface="Arial" panose="020B0604020202020204" pitchFamily="34" charset="0"/>
              <a:buChar char="•"/>
            </a:pPr>
            <a:r>
              <a:rPr lang="en-US" dirty="0">
                <a:solidFill>
                  <a:srgbClr val="C00000"/>
                </a:solidFill>
                <a:latin typeface="Calibri" panose="020F0502020204030204" pitchFamily="34" charset="0"/>
                <a:cs typeface="Calibri" panose="020F0502020204030204" pitchFamily="34" charset="0"/>
              </a:rPr>
              <a:t>Diabetic</a:t>
            </a:r>
            <a:endParaRPr lang="en-US" b="1" dirty="0">
              <a:solidFill>
                <a:schemeClr val="tx1"/>
              </a:solidFill>
              <a:latin typeface="Calibri" panose="020F0502020204030204" pitchFamily="34" charset="0"/>
              <a:cs typeface="Calibri" panose="020F0502020204030204" pitchFamily="34" charset="0"/>
            </a:endParaRPr>
          </a:p>
          <a:p>
            <a:pPr>
              <a:buFont typeface="Wingdings" panose="05000000000000000000" pitchFamily="2" charset="2"/>
              <a:buChar char="Ø"/>
            </a:pPr>
            <a:r>
              <a:rPr lang="en-US" b="1" dirty="0">
                <a:solidFill>
                  <a:schemeClr val="tx1"/>
                </a:solidFill>
                <a:latin typeface="Calibri" panose="020F0502020204030204" pitchFamily="34" charset="0"/>
                <a:cs typeface="Calibri" panose="020F0502020204030204" pitchFamily="34" charset="0"/>
              </a:rPr>
              <a:t>Implications:</a:t>
            </a:r>
          </a:p>
          <a:p>
            <a:pPr lvl="1">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While conducting TTT in populations with greatest cost effectiveness makes good use of program dollars, TTT among the non-US-born population is needed to make substantive progress towards TB elimination.</a:t>
            </a:r>
          </a:p>
          <a:p>
            <a:pPr lvl="1">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We may need to more closely target individuals who are non-US born and living with diabetes to optimize the cost-effectiveness of TTT.</a:t>
            </a:r>
          </a:p>
          <a:p>
            <a:pPr lvl="1">
              <a:buFont typeface="Arial" panose="020B0604020202020204" pitchFamily="34" charset="0"/>
              <a:buChar char="•"/>
            </a:pPr>
            <a:r>
              <a:rPr lang="en-US" sz="2000" dirty="0">
                <a:solidFill>
                  <a:schemeClr val="tx1"/>
                </a:solidFill>
              </a:rPr>
              <a:t>Research on better ways to target the LTBI population at risk for reactivation would help reduce program cost and increase cost-effectiveness.</a:t>
            </a:r>
            <a:endParaRPr lang="en-US" sz="2000" dirty="0">
              <a:solidFill>
                <a:schemeClr val="tx1"/>
              </a:solidFill>
              <a:latin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E3A9A02F-83DC-45B6-AB75-68B7FE1E2A85}"/>
              </a:ext>
            </a:extLst>
          </p:cNvPr>
          <p:cNvSpPr/>
          <p:nvPr/>
        </p:nvSpPr>
        <p:spPr>
          <a:xfrm>
            <a:off x="3664666" y="6408157"/>
            <a:ext cx="4962833" cy="338554"/>
          </a:xfrm>
          <a:prstGeom prst="rect">
            <a:avLst/>
          </a:prstGeom>
        </p:spPr>
        <p:txBody>
          <a:bodyPr wrap="none">
            <a:spAutoFit/>
          </a:bodyPr>
          <a:lstStyle/>
          <a:p>
            <a:r>
              <a:rPr lang="en-US" sz="1600" i="1" dirty="0">
                <a:solidFill>
                  <a:schemeClr val="bg1"/>
                </a:solidFill>
                <a:latin typeface="Calibri" panose="020F0502020204030204" pitchFamily="34" charset="0"/>
              </a:rPr>
              <a:t>Note: These results are preliminary and subject to change.</a:t>
            </a:r>
            <a:endParaRPr lang="en-US" sz="1600" i="1" dirty="0">
              <a:solidFill>
                <a:schemeClr val="bg1"/>
              </a:solidFill>
            </a:endParaRPr>
          </a:p>
        </p:txBody>
      </p:sp>
    </p:spTree>
    <p:extLst>
      <p:ext uri="{BB962C8B-B14F-4D97-AF65-F5344CB8AC3E}">
        <p14:creationId xmlns:p14="http://schemas.microsoft.com/office/powerpoint/2010/main" val="30851202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7FF39-15DF-4AD5-AF7C-94CB47B59F4D}"/>
              </a:ext>
            </a:extLst>
          </p:cNvPr>
          <p:cNvSpPr>
            <a:spLocks noGrp="1"/>
          </p:cNvSpPr>
          <p:nvPr>
            <p:ph type="title"/>
          </p:nvPr>
        </p:nvSpPr>
        <p:spPr>
          <a:xfrm>
            <a:off x="939964" y="434087"/>
            <a:ext cx="10058400" cy="861261"/>
          </a:xfrm>
        </p:spPr>
        <p:txBody>
          <a:bodyPr>
            <a:normAutofit/>
          </a:bodyPr>
          <a:lstStyle/>
          <a:p>
            <a:r>
              <a:rPr lang="en-US" sz="2800" b="1" dirty="0">
                <a:latin typeface="+mn-lt"/>
              </a:rPr>
              <a:t>Limitations</a:t>
            </a:r>
          </a:p>
        </p:txBody>
      </p:sp>
      <p:sp>
        <p:nvSpPr>
          <p:cNvPr id="3" name="Content Placeholder 2">
            <a:extLst>
              <a:ext uri="{FF2B5EF4-FFF2-40B4-BE49-F238E27FC236}">
                <a16:creationId xmlns:a16="http://schemas.microsoft.com/office/drawing/2014/main" id="{6B8C5E69-32A4-4578-B4F9-3A9460A49B3A}"/>
              </a:ext>
            </a:extLst>
          </p:cNvPr>
          <p:cNvSpPr>
            <a:spLocks noGrp="1"/>
          </p:cNvSpPr>
          <p:nvPr>
            <p:ph idx="1"/>
          </p:nvPr>
        </p:nvSpPr>
        <p:spPr>
          <a:xfrm>
            <a:off x="1097280" y="1770434"/>
            <a:ext cx="10058400" cy="4536098"/>
          </a:xfrm>
        </p:spPr>
        <p:txBody>
          <a:bodyPr>
            <a:normAutofit fontScale="92500" lnSpcReduction="10000"/>
          </a:bodyPr>
          <a:lstStyle/>
          <a:p>
            <a:pPr>
              <a:buFont typeface="Arial" panose="020B0604020202020204" pitchFamily="34" charset="0"/>
              <a:buChar char="•"/>
            </a:pPr>
            <a:r>
              <a:rPr lang="en-US" dirty="0"/>
              <a:t>Our </a:t>
            </a:r>
            <a:r>
              <a:rPr lang="en-US" dirty="0">
                <a:solidFill>
                  <a:schemeClr val="tx1"/>
                </a:solidFill>
              </a:rPr>
              <a:t>costs only include the healthcare system costs of testing and treatment, and exclude program implementation costs (recruiting, initial screening etc.) or patient costs or other societal costs. </a:t>
            </a:r>
          </a:p>
          <a:p>
            <a:pPr>
              <a:buFont typeface="Arial" panose="020B0604020202020204" pitchFamily="34" charset="0"/>
              <a:buChar char="•"/>
            </a:pPr>
            <a:r>
              <a:rPr lang="en-US" dirty="0">
                <a:solidFill>
                  <a:schemeClr val="tx1"/>
                </a:solidFill>
              </a:rPr>
              <a:t>State population was based on the fixed number for 2016, and does not include annual growth for cost and QALY calculations. </a:t>
            </a:r>
          </a:p>
          <a:p>
            <a:pPr>
              <a:buFont typeface="Arial" panose="020B0604020202020204" pitchFamily="34" charset="0"/>
              <a:buChar char="•"/>
            </a:pPr>
            <a:r>
              <a:rPr lang="en-US" dirty="0">
                <a:solidFill>
                  <a:schemeClr val="tx1"/>
                </a:solidFill>
              </a:rPr>
              <a:t>The model considers an open cohort of the full population of each state but does not consider lifetime of the cohort that received the intervention. </a:t>
            </a:r>
          </a:p>
          <a:p>
            <a:pPr>
              <a:buFont typeface="Arial" panose="020B0604020202020204" pitchFamily="34" charset="0"/>
              <a:buChar char="•"/>
            </a:pPr>
            <a:r>
              <a:rPr lang="en-US" dirty="0">
                <a:solidFill>
                  <a:schemeClr val="tx1"/>
                </a:solidFill>
              </a:rPr>
              <a:t>We only considered those who completed LTBI treatment, not those who initiated but did not complete treatment. (if so, treatment cost may be more expensive)</a:t>
            </a:r>
          </a:p>
          <a:p>
            <a:pPr>
              <a:buFont typeface="Arial" panose="020B0604020202020204" pitchFamily="34" charset="0"/>
              <a:buChar char="•"/>
            </a:pPr>
            <a:r>
              <a:rPr lang="en-US" dirty="0">
                <a:solidFill>
                  <a:schemeClr val="tx1"/>
                </a:solidFill>
              </a:rPr>
              <a:t>Our disability weight to the existing condition were mainly given to health related morbidities such as HIV and diabetes (assuming 0 disability weight to Non USB, incarcerated, homeless)</a:t>
            </a:r>
          </a:p>
          <a:p>
            <a:pPr>
              <a:buFont typeface="Arial" panose="020B0604020202020204" pitchFamily="34" charset="0"/>
              <a:buChar char="•"/>
            </a:pPr>
            <a:r>
              <a:rPr lang="en-US" dirty="0">
                <a:solidFill>
                  <a:schemeClr val="tx1"/>
                </a:solidFill>
              </a:rPr>
              <a:t>We did not account for differences within the non-US-born population (timing of arrival, origin of country, age, other comorbidities).</a:t>
            </a:r>
          </a:p>
          <a:p>
            <a:pPr>
              <a:buFont typeface="Arial" panose="020B0604020202020204" pitchFamily="34" charset="0"/>
              <a:buChar char="•"/>
            </a:pPr>
            <a:r>
              <a:rPr lang="en-US" dirty="0">
                <a:solidFill>
                  <a:schemeClr val="tx1"/>
                </a:solidFill>
              </a:rPr>
              <a:t>We assumed a standard testing (IGRA</a:t>
            </a:r>
            <a:r>
              <a:rPr lang="en-US" dirty="0"/>
              <a:t>) and treatment (3HP) protocol across risk groups and states. </a:t>
            </a:r>
          </a:p>
        </p:txBody>
      </p:sp>
    </p:spTree>
    <p:extLst>
      <p:ext uri="{BB962C8B-B14F-4D97-AF65-F5344CB8AC3E}">
        <p14:creationId xmlns:p14="http://schemas.microsoft.com/office/powerpoint/2010/main" val="20116766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0FC5D-1B18-4AA9-93BD-95A47CA91C11}"/>
              </a:ext>
            </a:extLst>
          </p:cNvPr>
          <p:cNvSpPr>
            <a:spLocks noGrp="1"/>
          </p:cNvSpPr>
          <p:nvPr>
            <p:ph type="title"/>
          </p:nvPr>
        </p:nvSpPr>
        <p:spPr>
          <a:xfrm>
            <a:off x="922529" y="283367"/>
            <a:ext cx="10058400" cy="1064677"/>
          </a:xfrm>
        </p:spPr>
        <p:txBody>
          <a:bodyPr>
            <a:normAutofit/>
          </a:bodyPr>
          <a:lstStyle/>
          <a:p>
            <a:r>
              <a:rPr lang="en-US" sz="2800" b="1" dirty="0">
                <a:latin typeface="+mn-lt"/>
              </a:rPr>
              <a:t>Next steps</a:t>
            </a:r>
          </a:p>
        </p:txBody>
      </p:sp>
      <p:sp>
        <p:nvSpPr>
          <p:cNvPr id="3" name="Content Placeholder 2">
            <a:extLst>
              <a:ext uri="{FF2B5EF4-FFF2-40B4-BE49-F238E27FC236}">
                <a16:creationId xmlns:a16="http://schemas.microsoft.com/office/drawing/2014/main" id="{DB6E79C5-C206-4DCB-A62E-4E936543703D}"/>
              </a:ext>
            </a:extLst>
          </p:cNvPr>
          <p:cNvSpPr>
            <a:spLocks noGrp="1"/>
          </p:cNvSpPr>
          <p:nvPr>
            <p:ph idx="1"/>
          </p:nvPr>
        </p:nvSpPr>
        <p:spPr>
          <a:xfrm>
            <a:off x="922529" y="1751496"/>
            <a:ext cx="10567447" cy="4290798"/>
          </a:xfrm>
        </p:spPr>
        <p:txBody>
          <a:bodyPr>
            <a:noAutofit/>
          </a:bodyPr>
          <a:lstStyle/>
          <a:p>
            <a:pPr>
              <a:buFont typeface="Wingdings" panose="05000000000000000000" pitchFamily="2" charset="2"/>
              <a:buChar char="Ø"/>
            </a:pPr>
            <a:r>
              <a:rPr lang="en-US" dirty="0">
                <a:latin typeface="Calibri" panose="020F0502020204030204" pitchFamily="34" charset="0"/>
                <a:cs typeface="Calibri" panose="020F0502020204030204" pitchFamily="34" charset="0"/>
              </a:rPr>
              <a:t>Model, Cost, and ICER comparisons for California as a reference case among the collaborators</a:t>
            </a:r>
          </a:p>
          <a:p>
            <a:pPr marL="0" indent="0">
              <a:buNone/>
            </a:pPr>
            <a:endParaRPr lang="en-US" dirty="0">
              <a:latin typeface="Calibri" panose="020F0502020204030204" pitchFamily="34" charset="0"/>
              <a:cs typeface="Calibri" panose="020F0502020204030204" pitchFamily="34" charset="0"/>
            </a:endParaRPr>
          </a:p>
          <a:p>
            <a:pPr>
              <a:lnSpc>
                <a:spcPct val="100000"/>
              </a:lnSpc>
              <a:buFont typeface="Wingdings" panose="05000000000000000000" pitchFamily="2" charset="2"/>
              <a:buChar char="Ø"/>
            </a:pPr>
            <a:r>
              <a:rPr lang="en-US" dirty="0">
                <a:latin typeface="Calibri" panose="020F0502020204030204" pitchFamily="34" charset="0"/>
                <a:cs typeface="Calibri" panose="020F0502020204030204" pitchFamily="34" charset="0"/>
              </a:rPr>
              <a:t>Sensitivity analyses (one-way/multi-way/probabilistic) to evaluate the importance of different model parameters (e.g., LTBI prevalence, treatment completion, diagnostic sensitivity, TB reactivation rate, costs of testing/treatment, discounting rate, QALY loss etc.)</a:t>
            </a:r>
          </a:p>
          <a:p>
            <a:pPr>
              <a:lnSpc>
                <a:spcPct val="100000"/>
              </a:lnSpc>
              <a:buFont typeface="Wingdings" panose="05000000000000000000" pitchFamily="2" charset="2"/>
              <a:buChar char="Ø"/>
            </a:pPr>
            <a:endParaRPr lang="en-US" dirty="0">
              <a:latin typeface="Calibri" panose="020F0502020204030204" pitchFamily="34" charset="0"/>
              <a:cs typeface="Calibri" panose="020F0502020204030204" pitchFamily="34" charset="0"/>
            </a:endParaRPr>
          </a:p>
          <a:p>
            <a:pPr>
              <a:lnSpc>
                <a:spcPct val="100000"/>
              </a:lnSpc>
              <a:spcBef>
                <a:spcPts val="0"/>
              </a:spcBef>
              <a:spcAft>
                <a:spcPts val="0"/>
              </a:spcAft>
              <a:buFont typeface="Wingdings" panose="05000000000000000000" pitchFamily="2" charset="2"/>
              <a:buChar char="Ø"/>
            </a:pPr>
            <a:r>
              <a:rPr lang="en-US" dirty="0">
                <a:latin typeface="Calibri" panose="020F0502020204030204" pitchFamily="34" charset="0"/>
                <a:cs typeface="Calibri" panose="020F0502020204030204" pitchFamily="34" charset="0"/>
              </a:rPr>
              <a:t>Probabilistic sensitivity analyses to see how the probability of cost effectiveness may vary and compare to budget constraints/capacity to target key populations in each state.</a:t>
            </a:r>
          </a:p>
          <a:p>
            <a:pPr>
              <a:buFont typeface="Wingdings" panose="05000000000000000000" pitchFamily="2" charset="2"/>
              <a:buChar char="Ø"/>
            </a:pPr>
            <a:endParaRPr lang="en-US"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24390389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B4A6F-C1AB-4B4B-8BBC-511D2D4AA25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E497507-B13B-4C68-B2A8-E5DAB7FBA8FA}"/>
              </a:ext>
            </a:extLst>
          </p:cNvPr>
          <p:cNvSpPr>
            <a:spLocks noGrp="1"/>
          </p:cNvSpPr>
          <p:nvPr>
            <p:ph idx="1"/>
          </p:nvPr>
        </p:nvSpPr>
        <p:spPr/>
        <p:txBody>
          <a:bodyPr>
            <a:normAutofit/>
          </a:bodyPr>
          <a:lstStyle/>
          <a:p>
            <a:pPr marL="0" indent="0">
              <a:buNone/>
            </a:pPr>
            <a:endParaRPr lang="en-US" sz="2400" dirty="0">
              <a:latin typeface="Calibri" panose="020F0502020204030204" pitchFamily="34" charset="0"/>
              <a:cs typeface="Calibri" panose="020F0502020204030204" pitchFamily="34" charset="0"/>
            </a:endParaRPr>
          </a:p>
          <a:p>
            <a:pPr marL="0" indent="0" algn="ctr">
              <a:buNone/>
            </a:pPr>
            <a:r>
              <a:rPr lang="en-US" sz="2400" dirty="0">
                <a:latin typeface="Calibri" panose="020F0502020204030204" pitchFamily="34" charset="0"/>
                <a:cs typeface="Calibri" panose="020F0502020204030204" pitchFamily="34" charset="0"/>
              </a:rPr>
              <a:t>Thank you! </a:t>
            </a:r>
          </a:p>
          <a:p>
            <a:pPr marL="0" indent="0" algn="ctr">
              <a:buNone/>
            </a:pPr>
            <a:r>
              <a:rPr lang="en-US" sz="2400" dirty="0">
                <a:latin typeface="Calibri" panose="020F0502020204030204" pitchFamily="34" charset="0"/>
                <a:cs typeface="Calibri" panose="020F0502020204030204" pitchFamily="34" charset="0"/>
              </a:rPr>
              <a:t>Any comments &amp; questions? </a:t>
            </a:r>
          </a:p>
          <a:p>
            <a:pPr marL="0" indent="0" algn="ctr">
              <a:buNone/>
            </a:pPr>
            <a:r>
              <a:rPr lang="en-US" sz="2400" dirty="0">
                <a:latin typeface="Calibri" panose="020F0502020204030204" pitchFamily="34" charset="0"/>
                <a:cs typeface="Calibri" panose="020F0502020204030204" pitchFamily="34" charset="0"/>
              </a:rPr>
              <a:t>yjo5@jhu.edu</a:t>
            </a:r>
          </a:p>
        </p:txBody>
      </p:sp>
      <p:pic>
        <p:nvPicPr>
          <p:cNvPr id="4" name="Picture 3">
            <a:extLst>
              <a:ext uri="{FF2B5EF4-FFF2-40B4-BE49-F238E27FC236}">
                <a16:creationId xmlns:a16="http://schemas.microsoft.com/office/drawing/2014/main" id="{68C07EEB-4E09-4C90-89B6-5B5A338421BD}"/>
              </a:ext>
            </a:extLst>
          </p:cNvPr>
          <p:cNvPicPr>
            <a:picLocks noChangeAspect="1"/>
          </p:cNvPicPr>
          <p:nvPr/>
        </p:nvPicPr>
        <p:blipFill>
          <a:blip r:embed="rId2"/>
          <a:stretch>
            <a:fillRect/>
          </a:stretch>
        </p:blipFill>
        <p:spPr>
          <a:xfrm>
            <a:off x="10350068" y="57986"/>
            <a:ext cx="1695083" cy="1488847"/>
          </a:xfrm>
          <a:prstGeom prst="rect">
            <a:avLst/>
          </a:prstGeom>
        </p:spPr>
      </p:pic>
      <p:pic>
        <p:nvPicPr>
          <p:cNvPr id="5" name="Picture 2" descr="Bloomberg.logo.small.horizontal.blue.png">
            <a:extLst>
              <a:ext uri="{FF2B5EF4-FFF2-40B4-BE49-F238E27FC236}">
                <a16:creationId xmlns:a16="http://schemas.microsoft.com/office/drawing/2014/main" id="{4CC00E3C-C6C3-4D73-B2C7-31E90072E3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07" y="-31166"/>
            <a:ext cx="3583111" cy="1617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435692"/>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Retrospect</Template>
  <TotalTime>12269</TotalTime>
  <Words>2010</Words>
  <Application>Microsoft Office PowerPoint</Application>
  <PresentationFormat>Widescreen</PresentationFormat>
  <Paragraphs>330</Paragraphs>
  <Slides>19</Slides>
  <Notes>16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맑은 고딕</vt:lpstr>
      <vt:lpstr>맑은 고딕</vt:lpstr>
      <vt:lpstr>Arial</vt:lpstr>
      <vt:lpstr>Calibri</vt:lpstr>
      <vt:lpstr>Calibri Light</vt:lpstr>
      <vt:lpstr>Cambria Math</vt:lpstr>
      <vt:lpstr>Times New Roman</vt:lpstr>
      <vt:lpstr>Wingdings</vt:lpstr>
      <vt:lpstr>Retrospect</vt:lpstr>
      <vt:lpstr>Modeling the Cost-effectiveness of Interventions to Eliminate Tuberculosis in Four States </vt:lpstr>
      <vt:lpstr>Acknowledgements</vt:lpstr>
      <vt:lpstr>Background</vt:lpstr>
      <vt:lpstr>PowerPoint Presentation</vt:lpstr>
      <vt:lpstr>Objective</vt:lpstr>
      <vt:lpstr>Methods: Effectiveness model</vt:lpstr>
      <vt:lpstr>Interventions</vt:lpstr>
      <vt:lpstr>Approach</vt:lpstr>
      <vt:lpstr>PowerPoint Presentation</vt:lpstr>
      <vt:lpstr>Cost inputs and assumptions, 2016$</vt:lpstr>
      <vt:lpstr>QALY assumptions</vt:lpstr>
      <vt:lpstr>QALY assumptions</vt:lpstr>
      <vt:lpstr>PowerPoint Presentation</vt:lpstr>
      <vt:lpstr>For California, Costs of TTT in 2016, and Net Present Value of TB Disease Costs Averted (2016-2045) Across Risk Populations</vt:lpstr>
      <vt:lpstr>PowerPoint Presentation</vt:lpstr>
      <vt:lpstr>Conclusions </vt:lpstr>
      <vt:lpstr>Limitations</vt:lpstr>
      <vt:lpstr>Next steps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Youngji Jo</dc:creator>
  <cp:lastModifiedBy>Youngji Jo</cp:lastModifiedBy>
  <cp:revision>725</cp:revision>
  <cp:lastPrinted>2018-10-17T15:44:17Z</cp:lastPrinted>
  <dcterms:created xsi:type="dcterms:W3CDTF">2018-08-29T21:25:50Z</dcterms:created>
  <dcterms:modified xsi:type="dcterms:W3CDTF">2018-10-23T18:43:47Z</dcterms:modified>
</cp:coreProperties>
</file>