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32"/>
  </p:notesMasterIdLst>
  <p:sldIdLst>
    <p:sldId id="256" r:id="rId2"/>
    <p:sldId id="258" r:id="rId3"/>
    <p:sldId id="259" r:id="rId4"/>
    <p:sldId id="260" r:id="rId5"/>
    <p:sldId id="263" r:id="rId6"/>
    <p:sldId id="375" r:id="rId7"/>
    <p:sldId id="386" r:id="rId8"/>
    <p:sldId id="387" r:id="rId9"/>
    <p:sldId id="389" r:id="rId10"/>
    <p:sldId id="388" r:id="rId11"/>
    <p:sldId id="390" r:id="rId12"/>
    <p:sldId id="385" r:id="rId13"/>
    <p:sldId id="269" r:id="rId14"/>
    <p:sldId id="379" r:id="rId15"/>
    <p:sldId id="380" r:id="rId16"/>
    <p:sldId id="382" r:id="rId17"/>
    <p:sldId id="383" r:id="rId18"/>
    <p:sldId id="308" r:id="rId19"/>
    <p:sldId id="391" r:id="rId20"/>
    <p:sldId id="392" r:id="rId21"/>
    <p:sldId id="378" r:id="rId22"/>
    <p:sldId id="393" r:id="rId23"/>
    <p:sldId id="394" r:id="rId24"/>
    <p:sldId id="395" r:id="rId25"/>
    <p:sldId id="396" r:id="rId26"/>
    <p:sldId id="397" r:id="rId27"/>
    <p:sldId id="398" r:id="rId28"/>
    <p:sldId id="399" r:id="rId29"/>
    <p:sldId id="400" r:id="rId30"/>
    <p:sldId id="40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te, Katherine M" initials="TKM" lastIdx="4" clrIdx="0">
    <p:extLst>
      <p:ext uri="{19B8F6BF-5375-455C-9EA6-DF929625EA0E}">
        <p15:presenceInfo xmlns:p15="http://schemas.microsoft.com/office/powerpoint/2012/main" userId="S-1-5-21-3516364859-3759511786-2568238650-1001" providerId="AD"/>
      </p:ext>
    </p:extLst>
  </p:cmAuthor>
  <p:cmAuthor id="2" name="Eli" initials="E" lastIdx="15" clrIdx="1">
    <p:extLst>
      <p:ext uri="{19B8F6BF-5375-455C-9EA6-DF929625EA0E}">
        <p15:presenceInfo xmlns:p15="http://schemas.microsoft.com/office/powerpoint/2012/main" userId="Eli" providerId="None"/>
      </p:ext>
    </p:extLst>
  </p:cmAuthor>
  <p:cmAuthor id="3" name="Elizabeth Marie Rosenthal" initials="EMR" lastIdx="3" clrIdx="2">
    <p:extLst>
      <p:ext uri="{19B8F6BF-5375-455C-9EA6-DF929625EA0E}">
        <p15:presenceInfo xmlns:p15="http://schemas.microsoft.com/office/powerpoint/2012/main" userId="Elizabeth Marie Rosenthal" providerId="None"/>
      </p:ext>
    </p:extLst>
  </p:cmAuthor>
  <p:cmAuthor id="4" name="Tote, Katherine M" initials="TKM [2]" lastIdx="1" clrIdx="3">
    <p:extLst>
      <p:ext uri="{19B8F6BF-5375-455C-9EA6-DF929625EA0E}">
        <p15:presenceInfo xmlns:p15="http://schemas.microsoft.com/office/powerpoint/2012/main" userId="Tote, Katherine M" providerId="None"/>
      </p:ext>
    </p:extLst>
  </p:cmAuthor>
  <p:cmAuthor id="5" name="Wilberschied, Larissa A (HEALTH)" initials="WLA(" lastIdx="2" clrIdx="4">
    <p:extLst>
      <p:ext uri="{19B8F6BF-5375-455C-9EA6-DF929625EA0E}">
        <p15:presenceInfo xmlns:p15="http://schemas.microsoft.com/office/powerpoint/2012/main" userId="S-1-5-21-218105429-2715934002-73406468-962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CF7"/>
    <a:srgbClr val="486E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97" autoAdjust="0"/>
    <p:restoredTop sz="81283" autoAdjust="0"/>
  </p:normalViewPr>
  <p:slideViewPr>
    <p:cSldViewPr snapToGrid="0">
      <p:cViewPr varScale="1">
        <p:scale>
          <a:sx n="53" d="100"/>
          <a:sy n="53" d="100"/>
        </p:scale>
        <p:origin x="644"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79934-CC83-44F9-8890-171C67330ACD}" type="doc">
      <dgm:prSet loTypeId="urn:microsoft.com/office/officeart/2009/3/layout/StepUpProcess" loCatId="process" qsTypeId="urn:microsoft.com/office/officeart/2005/8/quickstyle/simple1" qsCatId="simple" csTypeId="urn:microsoft.com/office/officeart/2005/8/colors/colorful4" csCatId="colorful" phldr="1"/>
      <dgm:spPr/>
    </dgm:pt>
    <dgm:pt modelId="{9E4B4C3E-F15C-484B-B5DE-72565A5654E5}">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1</a:t>
          </a:r>
        </a:p>
      </dgm:t>
    </dgm:pt>
    <dgm:pt modelId="{C554E5F3-C96B-4C93-9B85-E9094B170B37}" type="parTrans" cxnId="{EB469859-CB86-4243-9A09-277A60579216}">
      <dgm:prSet/>
      <dgm:spPr/>
      <dgm:t>
        <a:bodyPr/>
        <a:lstStyle/>
        <a:p>
          <a:pPr algn="ctr"/>
          <a:endParaRPr lang="en-US"/>
        </a:p>
      </dgm:t>
    </dgm:pt>
    <dgm:pt modelId="{04E4C1DC-F3EB-4C24-9517-FF0F816CDBDA}" type="sibTrans" cxnId="{EB469859-CB86-4243-9A09-277A60579216}">
      <dgm:prSet/>
      <dgm:spPr/>
      <dgm:t>
        <a:bodyPr/>
        <a:lstStyle/>
        <a:p>
          <a:pPr algn="ctr"/>
          <a:endParaRPr lang="en-US"/>
        </a:p>
      </dgm:t>
    </dgm:pt>
    <dgm:pt modelId="{67D93C03-E010-409F-8FED-0A19C53114EC}">
      <dgm:prSet phldrT="[Text]"/>
      <dgm:spPr>
        <a:xfrm>
          <a:off x="2099057" y="10562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drug class by state</a:t>
          </a:r>
        </a:p>
      </dgm:t>
    </dgm:pt>
    <dgm:pt modelId="{98FBCC99-3A4F-483E-BAC2-A7769AF748CE}" type="parTrans" cxnId="{E7802F3B-F480-4ACF-A217-7FC5E2C33520}">
      <dgm:prSet/>
      <dgm:spPr/>
      <dgm:t>
        <a:bodyPr/>
        <a:lstStyle/>
        <a:p>
          <a:pPr algn="ctr"/>
          <a:endParaRPr lang="en-US"/>
        </a:p>
      </dgm:t>
    </dgm:pt>
    <dgm:pt modelId="{B72E04D0-C674-4A04-8790-912396B4D653}" type="sibTrans" cxnId="{E7802F3B-F480-4ACF-A217-7FC5E2C33520}">
      <dgm:prSet/>
      <dgm:spPr/>
      <dgm:t>
        <a:bodyPr/>
        <a:lstStyle/>
        <a:p>
          <a:pPr algn="ctr"/>
          <a:endParaRPr lang="en-US"/>
        </a:p>
      </dgm:t>
    </dgm:pt>
    <dgm:pt modelId="{722EBC24-2477-4C29-834A-D3FB589C7539}">
      <dgm:prSet phldrT="[Text]"/>
      <dgm:spPr>
        <a:xfrm>
          <a:off x="3903857" y="6096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specific drugs by state</a:t>
          </a:r>
        </a:p>
      </dgm:t>
    </dgm:pt>
    <dgm:pt modelId="{1752E238-85C2-4DF7-BA33-01BAA8EC40D6}" type="sibTrans" cxnId="{F34A573D-905A-46F0-B111-563E3E9DFD0F}">
      <dgm:prSet/>
      <dgm:spPr/>
      <dgm:t>
        <a:bodyPr/>
        <a:lstStyle/>
        <a:p>
          <a:pPr algn="ctr"/>
          <a:endParaRPr lang="en-US"/>
        </a:p>
      </dgm:t>
    </dgm:pt>
    <dgm:pt modelId="{EDC811EE-063B-4D0C-BC45-97E62848FC22}" type="parTrans" cxnId="{F34A573D-905A-46F0-B111-563E3E9DFD0F}">
      <dgm:prSet/>
      <dgm:spPr/>
      <dgm:t>
        <a:bodyPr/>
        <a:lstStyle/>
        <a:p>
          <a:pPr algn="ctr"/>
          <a:endParaRPr lang="en-US"/>
        </a:p>
      </dgm:t>
    </dgm:pt>
    <dgm:pt modelId="{D2E630B3-ED88-4B2C-94FA-17BBB387DC0A}">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4 (Ideal)</a:t>
          </a:r>
        </a:p>
      </dgm:t>
    </dgm:pt>
    <dgm:pt modelId="{EF84D11F-8F84-48F3-9468-F42B29981CAB}" type="parTrans" cxnId="{00644451-392F-4499-A581-09C61D833826}">
      <dgm:prSet/>
      <dgm:spPr/>
      <dgm:t>
        <a:bodyPr/>
        <a:lstStyle/>
        <a:p>
          <a:pPr algn="ctr"/>
          <a:endParaRPr lang="en-US"/>
        </a:p>
      </dgm:t>
    </dgm:pt>
    <dgm:pt modelId="{96350DBF-F37B-4FC8-B9A5-BBC2B1800843}" type="sibTrans" cxnId="{00644451-392F-4499-A581-09C61D833826}">
      <dgm:prSet/>
      <dgm:spPr/>
      <dgm:t>
        <a:bodyPr/>
        <a:lstStyle/>
        <a:p>
          <a:pPr algn="ctr"/>
          <a:endParaRPr lang="en-US"/>
        </a:p>
      </dgm:t>
    </dgm:pt>
    <dgm:pt modelId="{02613274-9061-4C18-8C1E-A7D0F023EFA9}">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state</a:t>
          </a:r>
        </a:p>
      </dgm:t>
    </dgm:pt>
    <dgm:pt modelId="{BD1D4A6D-CDC5-41CC-9EBF-F06C8AC31FF6}" type="parTrans" cxnId="{1AE9CBBD-845F-4C87-8E2D-F76B49391D49}">
      <dgm:prSet/>
      <dgm:spPr/>
      <dgm:t>
        <a:bodyPr/>
        <a:lstStyle/>
        <a:p>
          <a:pPr algn="ctr"/>
          <a:endParaRPr lang="en-US"/>
        </a:p>
      </dgm:t>
    </dgm:pt>
    <dgm:pt modelId="{F9234CFA-F604-4B83-95FF-9D26A0D41536}" type="sibTrans" cxnId="{1AE9CBBD-845F-4C87-8E2D-F76B49391D49}">
      <dgm:prSet/>
      <dgm:spPr/>
      <dgm:t>
        <a:bodyPr/>
        <a:lstStyle/>
        <a:p>
          <a:pPr algn="ctr"/>
          <a:endParaRPr lang="en-US"/>
        </a:p>
      </dgm:t>
    </dgm:pt>
    <dgm:pt modelId="{4D045F0F-300A-4D66-AE9F-2504A6B0F55D}">
      <dgm:prSet phldrT="[Text]"/>
      <dgm:spPr>
        <a:xfrm>
          <a:off x="3903857" y="6096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3</a:t>
          </a:r>
        </a:p>
      </dgm:t>
    </dgm:pt>
    <dgm:pt modelId="{F405A659-3313-4F6E-A69E-7B08DE15D55B}" type="parTrans" cxnId="{A2A10D26-2438-4962-8364-16F6B2A27B64}">
      <dgm:prSet/>
      <dgm:spPr/>
      <dgm:t>
        <a:bodyPr/>
        <a:lstStyle/>
        <a:p>
          <a:pPr algn="ctr"/>
          <a:endParaRPr lang="en-US"/>
        </a:p>
      </dgm:t>
    </dgm:pt>
    <dgm:pt modelId="{CC0F7298-4FF0-4E73-994E-041FC0A69FD3}" type="sibTrans" cxnId="{A2A10D26-2438-4962-8364-16F6B2A27B64}">
      <dgm:prSet/>
      <dgm:spPr/>
      <dgm:t>
        <a:bodyPr/>
        <a:lstStyle/>
        <a:p>
          <a:pPr algn="ctr"/>
          <a:endParaRPr lang="en-US"/>
        </a:p>
      </dgm:t>
    </dgm:pt>
    <dgm:pt modelId="{E296A5A8-62F5-4097-8A38-20D5E68F2058}">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specific drugs and injection by state</a:t>
          </a:r>
        </a:p>
      </dgm:t>
    </dgm:pt>
    <dgm:pt modelId="{82EB7B78-FD96-41A9-A597-45DE8F7ADC1B}" type="parTrans" cxnId="{F88DCC96-0114-4DE2-91BD-04406A60ACA1}">
      <dgm:prSet/>
      <dgm:spPr/>
      <dgm:t>
        <a:bodyPr/>
        <a:lstStyle/>
        <a:p>
          <a:pPr algn="ctr"/>
          <a:endParaRPr lang="en-US"/>
        </a:p>
      </dgm:t>
    </dgm:pt>
    <dgm:pt modelId="{1F6A94A0-0DE8-4739-B8E4-DB6D94948810}" type="sibTrans" cxnId="{F88DCC96-0114-4DE2-91BD-04406A60ACA1}">
      <dgm:prSet/>
      <dgm:spPr/>
      <dgm:t>
        <a:bodyPr/>
        <a:lstStyle/>
        <a:p>
          <a:pPr algn="ctr"/>
          <a:endParaRPr lang="en-US"/>
        </a:p>
      </dgm:t>
    </dgm:pt>
    <dgm:pt modelId="{CB1B9A3C-B5F1-46B3-B641-41D0C4720CBB}">
      <dgm:prSet phldrT="[Text]"/>
      <dgm:spPr>
        <a:xfrm>
          <a:off x="2099057" y="10562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2</a:t>
          </a:r>
        </a:p>
      </dgm:t>
    </dgm:pt>
    <dgm:pt modelId="{D6FD34BE-841E-4BCE-91EC-3278CC4A1F26}" type="parTrans" cxnId="{E3572528-8465-4810-85B2-470D3D88E8C0}">
      <dgm:prSet/>
      <dgm:spPr/>
      <dgm:t>
        <a:bodyPr/>
        <a:lstStyle/>
        <a:p>
          <a:pPr algn="ctr"/>
          <a:endParaRPr lang="en-US"/>
        </a:p>
      </dgm:t>
    </dgm:pt>
    <dgm:pt modelId="{87F498F2-E2A3-443B-B5C5-1555F2FDC4C2}" type="sibTrans" cxnId="{E3572528-8465-4810-85B2-470D3D88E8C0}">
      <dgm:prSet/>
      <dgm:spPr/>
      <dgm:t>
        <a:bodyPr/>
        <a:lstStyle/>
        <a:p>
          <a:pPr algn="ctr"/>
          <a:endParaRPr lang="en-US"/>
        </a:p>
      </dgm:t>
    </dgm:pt>
    <dgm:pt modelId="{07054460-70A8-4343-B559-61AFD048440C}" type="pres">
      <dgm:prSet presAssocID="{F5379934-CC83-44F9-8890-171C67330ACD}" presName="rootnode" presStyleCnt="0">
        <dgm:presLayoutVars>
          <dgm:chMax/>
          <dgm:chPref/>
          <dgm:dir/>
          <dgm:animLvl val="lvl"/>
        </dgm:presLayoutVars>
      </dgm:prSet>
      <dgm:spPr/>
    </dgm:pt>
    <dgm:pt modelId="{DF64A40B-686B-4F2C-B566-83C8D7320606}" type="pres">
      <dgm:prSet presAssocID="{9E4B4C3E-F15C-484B-B5DE-72565A5654E5}" presName="composite" presStyleCnt="0"/>
      <dgm:spPr/>
    </dgm:pt>
    <dgm:pt modelId="{CB7ECBB0-1497-4356-9DEE-147C42F2522F}" type="pres">
      <dgm:prSet presAssocID="{9E4B4C3E-F15C-484B-B5DE-72565A5654E5}" presName="LShape" presStyleLbl="alignNode1" presStyleIdx="0" presStyleCnt="7"/>
      <dgm: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E731A5E7-16F3-4229-B14F-910424BE9B83}" type="pres">
      <dgm:prSet presAssocID="{9E4B4C3E-F15C-484B-B5DE-72565A5654E5}" presName="ParentText" presStyleLbl="revTx" presStyleIdx="0" presStyleCnt="4">
        <dgm:presLayoutVars>
          <dgm:chMax val="0"/>
          <dgm:chPref val="0"/>
          <dgm:bulletEnabled val="1"/>
        </dgm:presLayoutVars>
      </dgm:prSet>
      <dgm:spPr/>
      <dgm:t>
        <a:bodyPr/>
        <a:lstStyle/>
        <a:p>
          <a:endParaRPr lang="en-US"/>
        </a:p>
      </dgm:t>
    </dgm:pt>
    <dgm:pt modelId="{25A3983C-26B0-45F2-885F-133FEF109E28}" type="pres">
      <dgm:prSet presAssocID="{9E4B4C3E-F15C-484B-B5DE-72565A5654E5}" presName="Triangle" presStyleLbl="alignNode1" presStyleIdx="1" presStyleCnt="7"/>
      <dgm: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gm:spPr>
    </dgm:pt>
    <dgm:pt modelId="{E7FFF11C-C2D0-4A34-8DF1-7DD7F2F2135A}" type="pres">
      <dgm:prSet presAssocID="{04E4C1DC-F3EB-4C24-9517-FF0F816CDBDA}" presName="sibTrans" presStyleCnt="0"/>
      <dgm:spPr/>
    </dgm:pt>
    <dgm:pt modelId="{59E152E2-D804-48D0-9C44-27DAAFC2E8DA}" type="pres">
      <dgm:prSet presAssocID="{04E4C1DC-F3EB-4C24-9517-FF0F816CDBDA}" presName="space" presStyleCnt="0"/>
      <dgm:spPr/>
    </dgm:pt>
    <dgm:pt modelId="{C0712340-1C9E-457C-B48D-FB44885B32E0}" type="pres">
      <dgm:prSet presAssocID="{CB1B9A3C-B5F1-46B3-B641-41D0C4720CBB}" presName="composite" presStyleCnt="0"/>
      <dgm:spPr/>
    </dgm:pt>
    <dgm:pt modelId="{FE86DEB7-3F09-4C83-BD8D-E778383B772C}" type="pres">
      <dgm:prSet presAssocID="{CB1B9A3C-B5F1-46B3-B641-41D0C4720CBB}" presName="LShape" presStyleLbl="alignNode1" presStyleIdx="2" presStyleCnt="7"/>
      <dgm: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gm:spPr>
    </dgm:pt>
    <dgm:pt modelId="{412B2AD0-1A83-4CD1-89D5-DC8DB5C29E32}" type="pres">
      <dgm:prSet presAssocID="{CB1B9A3C-B5F1-46B3-B641-41D0C4720CBB}" presName="ParentText" presStyleLbl="revTx" presStyleIdx="1" presStyleCnt="4">
        <dgm:presLayoutVars>
          <dgm:chMax val="0"/>
          <dgm:chPref val="0"/>
          <dgm:bulletEnabled val="1"/>
        </dgm:presLayoutVars>
      </dgm:prSet>
      <dgm:spPr/>
      <dgm:t>
        <a:bodyPr/>
        <a:lstStyle/>
        <a:p>
          <a:endParaRPr lang="en-US"/>
        </a:p>
      </dgm:t>
    </dgm:pt>
    <dgm:pt modelId="{C23F05E7-4AA6-4934-AF8D-F56B8287A57E}" type="pres">
      <dgm:prSet presAssocID="{CB1B9A3C-B5F1-46B3-B641-41D0C4720CBB}" presName="Triangle" presStyleLbl="alignNode1" presStyleIdx="3" presStyleCnt="7"/>
      <dgm: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gm:spPr>
    </dgm:pt>
    <dgm:pt modelId="{37F53D21-13F0-4D7F-922C-7DF268F496D9}" type="pres">
      <dgm:prSet presAssocID="{87F498F2-E2A3-443B-B5C5-1555F2FDC4C2}" presName="sibTrans" presStyleCnt="0"/>
      <dgm:spPr/>
    </dgm:pt>
    <dgm:pt modelId="{39C28DCE-841A-43C9-A33F-9A8F92D00AE4}" type="pres">
      <dgm:prSet presAssocID="{87F498F2-E2A3-443B-B5C5-1555F2FDC4C2}" presName="space" presStyleCnt="0"/>
      <dgm:spPr/>
    </dgm:pt>
    <dgm:pt modelId="{87AF18B2-B565-4DE7-A45A-D33828881701}" type="pres">
      <dgm:prSet presAssocID="{4D045F0F-300A-4D66-AE9F-2504A6B0F55D}" presName="composite" presStyleCnt="0"/>
      <dgm:spPr/>
    </dgm:pt>
    <dgm:pt modelId="{777BADE8-CAA5-4952-860C-A757D0D5E487}" type="pres">
      <dgm:prSet presAssocID="{4D045F0F-300A-4D66-AE9F-2504A6B0F55D}" presName="LShape" presStyleLbl="alignNode1" presStyleIdx="4" presStyleCnt="7"/>
      <dgm: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gm:spPr>
      <dgm:t>
        <a:bodyPr/>
        <a:lstStyle/>
        <a:p>
          <a:endParaRPr lang="en-US"/>
        </a:p>
      </dgm:t>
    </dgm:pt>
    <dgm:pt modelId="{A99D1D1D-8F85-479B-A784-D105754CFA26}" type="pres">
      <dgm:prSet presAssocID="{4D045F0F-300A-4D66-AE9F-2504A6B0F55D}" presName="ParentText" presStyleLbl="revTx" presStyleIdx="2" presStyleCnt="4">
        <dgm:presLayoutVars>
          <dgm:chMax val="0"/>
          <dgm:chPref val="0"/>
          <dgm:bulletEnabled val="1"/>
        </dgm:presLayoutVars>
      </dgm:prSet>
      <dgm:spPr/>
      <dgm:t>
        <a:bodyPr/>
        <a:lstStyle/>
        <a:p>
          <a:endParaRPr lang="en-US"/>
        </a:p>
      </dgm:t>
    </dgm:pt>
    <dgm:pt modelId="{C3F6FF07-0806-4F21-9F87-E231FD1B323B}" type="pres">
      <dgm:prSet presAssocID="{4D045F0F-300A-4D66-AE9F-2504A6B0F55D}" presName="Triangle" presStyleLbl="alignNode1" presStyleIdx="5" presStyleCnt="7"/>
      <dgm: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gm:spPr>
    </dgm:pt>
    <dgm:pt modelId="{A6265ECA-AC67-49DC-95F6-18B56B781533}" type="pres">
      <dgm:prSet presAssocID="{CC0F7298-4FF0-4E73-994E-041FC0A69FD3}" presName="sibTrans" presStyleCnt="0"/>
      <dgm:spPr/>
    </dgm:pt>
    <dgm:pt modelId="{61EADABD-14D4-4A9B-99DB-75636D474994}" type="pres">
      <dgm:prSet presAssocID="{CC0F7298-4FF0-4E73-994E-041FC0A69FD3}" presName="space" presStyleCnt="0"/>
      <dgm:spPr/>
    </dgm:pt>
    <dgm:pt modelId="{1C0A5B90-5A37-4B30-88A5-49E6D3B5444D}" type="pres">
      <dgm:prSet presAssocID="{D2E630B3-ED88-4B2C-94FA-17BBB387DC0A}" presName="composite" presStyleCnt="0"/>
      <dgm:spPr/>
    </dgm:pt>
    <dgm:pt modelId="{30A595CF-48CD-4988-87BC-6A1F9BA318C6}" type="pres">
      <dgm:prSet presAssocID="{D2E630B3-ED88-4B2C-94FA-17BBB387DC0A}" presName="LShape" presStyleLbl="alignNode1" presStyleIdx="6" presStyleCnt="7"/>
      <dgm: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gm:spPr>
    </dgm:pt>
    <dgm:pt modelId="{1679DD1F-D565-4D83-9E31-AAA118D610B3}" type="pres">
      <dgm:prSet presAssocID="{D2E630B3-ED88-4B2C-94FA-17BBB387DC0A}" presName="ParentText" presStyleLbl="revTx" presStyleIdx="3" presStyleCnt="4">
        <dgm:presLayoutVars>
          <dgm:chMax val="0"/>
          <dgm:chPref val="0"/>
          <dgm:bulletEnabled val="1"/>
        </dgm:presLayoutVars>
      </dgm:prSet>
      <dgm:spPr/>
      <dgm:t>
        <a:bodyPr/>
        <a:lstStyle/>
        <a:p>
          <a:endParaRPr lang="en-US"/>
        </a:p>
      </dgm:t>
    </dgm:pt>
  </dgm:ptLst>
  <dgm:cxnLst>
    <dgm:cxn modelId="{00644451-392F-4499-A581-09C61D833826}" srcId="{F5379934-CC83-44F9-8890-171C67330ACD}" destId="{D2E630B3-ED88-4B2C-94FA-17BBB387DC0A}" srcOrd="3" destOrd="0" parTransId="{EF84D11F-8F84-48F3-9468-F42B29981CAB}" sibTransId="{96350DBF-F37B-4FC8-B9A5-BBC2B1800843}"/>
    <dgm:cxn modelId="{F34A573D-905A-46F0-B111-563E3E9DFD0F}" srcId="{4D045F0F-300A-4D66-AE9F-2504A6B0F55D}" destId="{722EBC24-2477-4C29-834A-D3FB589C7539}" srcOrd="0" destOrd="0" parTransId="{EDC811EE-063B-4D0C-BC45-97E62848FC22}" sibTransId="{1752E238-85C2-4DF7-BA33-01BAA8EC40D6}"/>
    <dgm:cxn modelId="{E3572528-8465-4810-85B2-470D3D88E8C0}" srcId="{F5379934-CC83-44F9-8890-171C67330ACD}" destId="{CB1B9A3C-B5F1-46B3-B641-41D0C4720CBB}" srcOrd="1" destOrd="0" parTransId="{D6FD34BE-841E-4BCE-91EC-3278CC4A1F26}" sibTransId="{87F498F2-E2A3-443B-B5C5-1555F2FDC4C2}"/>
    <dgm:cxn modelId="{A2A10D26-2438-4962-8364-16F6B2A27B64}" srcId="{F5379934-CC83-44F9-8890-171C67330ACD}" destId="{4D045F0F-300A-4D66-AE9F-2504A6B0F55D}" srcOrd="2" destOrd="0" parTransId="{F405A659-3313-4F6E-A69E-7B08DE15D55B}" sibTransId="{CC0F7298-4FF0-4E73-994E-041FC0A69FD3}"/>
    <dgm:cxn modelId="{E7802F3B-F480-4ACF-A217-7FC5E2C33520}" srcId="{CB1B9A3C-B5F1-46B3-B641-41D0C4720CBB}" destId="{67D93C03-E010-409F-8FED-0A19C53114EC}" srcOrd="0" destOrd="0" parTransId="{98FBCC99-3A4F-483E-BAC2-A7769AF748CE}" sibTransId="{B72E04D0-C674-4A04-8790-912396B4D653}"/>
    <dgm:cxn modelId="{70FF5C20-3BDD-443D-B36E-CD88859E54D0}" type="presOf" srcId="{67D93C03-E010-409F-8FED-0A19C53114EC}" destId="{412B2AD0-1A83-4CD1-89D5-DC8DB5C29E32}" srcOrd="0" destOrd="1" presId="urn:microsoft.com/office/officeart/2009/3/layout/StepUpProcess"/>
    <dgm:cxn modelId="{CCEFF210-3CFC-4C92-9D9C-496D9530D273}" type="presOf" srcId="{9E4B4C3E-F15C-484B-B5DE-72565A5654E5}" destId="{E731A5E7-16F3-4229-B14F-910424BE9B83}" srcOrd="0" destOrd="0" presId="urn:microsoft.com/office/officeart/2009/3/layout/StepUpProcess"/>
    <dgm:cxn modelId="{7DA10277-F62E-4D7E-86C6-AF75E72CC86E}" type="presOf" srcId="{CB1B9A3C-B5F1-46B3-B641-41D0C4720CBB}" destId="{412B2AD0-1A83-4CD1-89D5-DC8DB5C29E32}" srcOrd="0" destOrd="0" presId="urn:microsoft.com/office/officeart/2009/3/layout/StepUpProcess"/>
    <dgm:cxn modelId="{0565901B-F10E-4A57-A870-588565B97B8E}" type="presOf" srcId="{F5379934-CC83-44F9-8890-171C67330ACD}" destId="{07054460-70A8-4343-B559-61AFD048440C}" srcOrd="0" destOrd="0" presId="urn:microsoft.com/office/officeart/2009/3/layout/StepUpProcess"/>
    <dgm:cxn modelId="{18852DCB-3318-4D7F-A978-328284907CD9}" type="presOf" srcId="{D2E630B3-ED88-4B2C-94FA-17BBB387DC0A}" destId="{1679DD1F-D565-4D83-9E31-AAA118D610B3}" srcOrd="0" destOrd="0" presId="urn:microsoft.com/office/officeart/2009/3/layout/StepUpProcess"/>
    <dgm:cxn modelId="{56D76F4F-9EAF-4DDA-925F-443A0B250583}" type="presOf" srcId="{722EBC24-2477-4C29-834A-D3FB589C7539}" destId="{A99D1D1D-8F85-479B-A784-D105754CFA26}" srcOrd="0" destOrd="1" presId="urn:microsoft.com/office/officeart/2009/3/layout/StepUpProcess"/>
    <dgm:cxn modelId="{F22D18A1-4D98-4D90-B03C-DF8CD4FFDCC8}" type="presOf" srcId="{4D045F0F-300A-4D66-AE9F-2504A6B0F55D}" destId="{A99D1D1D-8F85-479B-A784-D105754CFA26}" srcOrd="0" destOrd="0" presId="urn:microsoft.com/office/officeart/2009/3/layout/StepUpProcess"/>
    <dgm:cxn modelId="{EB469859-CB86-4243-9A09-277A60579216}" srcId="{F5379934-CC83-44F9-8890-171C67330ACD}" destId="{9E4B4C3E-F15C-484B-B5DE-72565A5654E5}" srcOrd="0" destOrd="0" parTransId="{C554E5F3-C96B-4C93-9B85-E9094B170B37}" sibTransId="{04E4C1DC-F3EB-4C24-9517-FF0F816CDBDA}"/>
    <dgm:cxn modelId="{3895FF5F-5ADE-422B-BBC0-13F250BC1811}" type="presOf" srcId="{02613274-9061-4C18-8C1E-A7D0F023EFA9}" destId="{E731A5E7-16F3-4229-B14F-910424BE9B83}" srcOrd="0" destOrd="1" presId="urn:microsoft.com/office/officeart/2009/3/layout/StepUpProcess"/>
    <dgm:cxn modelId="{1AE9CBBD-845F-4C87-8E2D-F76B49391D49}" srcId="{9E4B4C3E-F15C-484B-B5DE-72565A5654E5}" destId="{02613274-9061-4C18-8C1E-A7D0F023EFA9}" srcOrd="0" destOrd="0" parTransId="{BD1D4A6D-CDC5-41CC-9EBF-F06C8AC31FF6}" sibTransId="{F9234CFA-F604-4B83-95FF-9D26A0D41536}"/>
    <dgm:cxn modelId="{C0FE0CC3-E06A-4620-ABB0-4B9266921E8F}" type="presOf" srcId="{E296A5A8-62F5-4097-8A38-20D5E68F2058}" destId="{1679DD1F-D565-4D83-9E31-AAA118D610B3}" srcOrd="0" destOrd="1" presId="urn:microsoft.com/office/officeart/2009/3/layout/StepUpProcess"/>
    <dgm:cxn modelId="{F88DCC96-0114-4DE2-91BD-04406A60ACA1}" srcId="{D2E630B3-ED88-4B2C-94FA-17BBB387DC0A}" destId="{E296A5A8-62F5-4097-8A38-20D5E68F2058}" srcOrd="0" destOrd="0" parTransId="{82EB7B78-FD96-41A9-A597-45DE8F7ADC1B}" sibTransId="{1F6A94A0-0DE8-4739-B8E4-DB6D94948810}"/>
    <dgm:cxn modelId="{7FC807F4-E576-4D54-BA6B-D04A810BE29D}" type="presParOf" srcId="{07054460-70A8-4343-B559-61AFD048440C}" destId="{DF64A40B-686B-4F2C-B566-83C8D7320606}" srcOrd="0" destOrd="0" presId="urn:microsoft.com/office/officeart/2009/3/layout/StepUpProcess"/>
    <dgm:cxn modelId="{D05D4B20-9F3E-46C4-A1F0-342A3B9E45FA}" type="presParOf" srcId="{DF64A40B-686B-4F2C-B566-83C8D7320606}" destId="{CB7ECBB0-1497-4356-9DEE-147C42F2522F}" srcOrd="0" destOrd="0" presId="urn:microsoft.com/office/officeart/2009/3/layout/StepUpProcess"/>
    <dgm:cxn modelId="{74920A05-A53E-4A6D-B1B6-2E379151B2C3}" type="presParOf" srcId="{DF64A40B-686B-4F2C-B566-83C8D7320606}" destId="{E731A5E7-16F3-4229-B14F-910424BE9B83}" srcOrd="1" destOrd="0" presId="urn:microsoft.com/office/officeart/2009/3/layout/StepUpProcess"/>
    <dgm:cxn modelId="{0BE7EBDC-C0F9-44DF-A20B-9002CEA1D870}" type="presParOf" srcId="{DF64A40B-686B-4F2C-B566-83C8D7320606}" destId="{25A3983C-26B0-45F2-885F-133FEF109E28}" srcOrd="2" destOrd="0" presId="urn:microsoft.com/office/officeart/2009/3/layout/StepUpProcess"/>
    <dgm:cxn modelId="{F7D273A4-889D-4B09-B946-CFA5705150C3}" type="presParOf" srcId="{07054460-70A8-4343-B559-61AFD048440C}" destId="{E7FFF11C-C2D0-4A34-8DF1-7DD7F2F2135A}" srcOrd="1" destOrd="0" presId="urn:microsoft.com/office/officeart/2009/3/layout/StepUpProcess"/>
    <dgm:cxn modelId="{4D7D6420-0369-424C-9242-560D94121C4D}" type="presParOf" srcId="{E7FFF11C-C2D0-4A34-8DF1-7DD7F2F2135A}" destId="{59E152E2-D804-48D0-9C44-27DAAFC2E8DA}" srcOrd="0" destOrd="0" presId="urn:microsoft.com/office/officeart/2009/3/layout/StepUpProcess"/>
    <dgm:cxn modelId="{FE70FB69-EFED-4C1A-B84C-88849A622FC2}" type="presParOf" srcId="{07054460-70A8-4343-B559-61AFD048440C}" destId="{C0712340-1C9E-457C-B48D-FB44885B32E0}" srcOrd="2" destOrd="0" presId="urn:microsoft.com/office/officeart/2009/3/layout/StepUpProcess"/>
    <dgm:cxn modelId="{9DFCEC2C-D103-4B38-9310-5D9C18758121}" type="presParOf" srcId="{C0712340-1C9E-457C-B48D-FB44885B32E0}" destId="{FE86DEB7-3F09-4C83-BD8D-E778383B772C}" srcOrd="0" destOrd="0" presId="urn:microsoft.com/office/officeart/2009/3/layout/StepUpProcess"/>
    <dgm:cxn modelId="{D3DB2554-0A30-4B8C-9C79-7000B2E3D1EC}" type="presParOf" srcId="{C0712340-1C9E-457C-B48D-FB44885B32E0}" destId="{412B2AD0-1A83-4CD1-89D5-DC8DB5C29E32}" srcOrd="1" destOrd="0" presId="urn:microsoft.com/office/officeart/2009/3/layout/StepUpProcess"/>
    <dgm:cxn modelId="{21C6782A-7E47-4EAA-BDB8-F6FF84475941}" type="presParOf" srcId="{C0712340-1C9E-457C-B48D-FB44885B32E0}" destId="{C23F05E7-4AA6-4934-AF8D-F56B8287A57E}" srcOrd="2" destOrd="0" presId="urn:microsoft.com/office/officeart/2009/3/layout/StepUpProcess"/>
    <dgm:cxn modelId="{41670ED8-12B6-4046-AF1A-314D188EF317}" type="presParOf" srcId="{07054460-70A8-4343-B559-61AFD048440C}" destId="{37F53D21-13F0-4D7F-922C-7DF268F496D9}" srcOrd="3" destOrd="0" presId="urn:microsoft.com/office/officeart/2009/3/layout/StepUpProcess"/>
    <dgm:cxn modelId="{A0FBC0BE-7751-4D2F-9968-FD0910C9EC55}" type="presParOf" srcId="{37F53D21-13F0-4D7F-922C-7DF268F496D9}" destId="{39C28DCE-841A-43C9-A33F-9A8F92D00AE4}" srcOrd="0" destOrd="0" presId="urn:microsoft.com/office/officeart/2009/3/layout/StepUpProcess"/>
    <dgm:cxn modelId="{F557BDE1-685F-47EE-9CDA-0FDA8FD8FD15}" type="presParOf" srcId="{07054460-70A8-4343-B559-61AFD048440C}" destId="{87AF18B2-B565-4DE7-A45A-D33828881701}" srcOrd="4" destOrd="0" presId="urn:microsoft.com/office/officeart/2009/3/layout/StepUpProcess"/>
    <dgm:cxn modelId="{F1167A88-79AF-4FD3-8ABF-943D59363C17}" type="presParOf" srcId="{87AF18B2-B565-4DE7-A45A-D33828881701}" destId="{777BADE8-CAA5-4952-860C-A757D0D5E487}" srcOrd="0" destOrd="0" presId="urn:microsoft.com/office/officeart/2009/3/layout/StepUpProcess"/>
    <dgm:cxn modelId="{49361C61-6DE1-4BE1-9719-BB2AF0D3E012}" type="presParOf" srcId="{87AF18B2-B565-4DE7-A45A-D33828881701}" destId="{A99D1D1D-8F85-479B-A784-D105754CFA26}" srcOrd="1" destOrd="0" presId="urn:microsoft.com/office/officeart/2009/3/layout/StepUpProcess"/>
    <dgm:cxn modelId="{D7F626FD-7D6C-488A-B3FD-19C3A0B02B34}" type="presParOf" srcId="{87AF18B2-B565-4DE7-A45A-D33828881701}" destId="{C3F6FF07-0806-4F21-9F87-E231FD1B323B}" srcOrd="2" destOrd="0" presId="urn:microsoft.com/office/officeart/2009/3/layout/StepUpProcess"/>
    <dgm:cxn modelId="{8C3BCD24-F09F-453B-9B50-C2C04888F754}" type="presParOf" srcId="{07054460-70A8-4343-B559-61AFD048440C}" destId="{A6265ECA-AC67-49DC-95F6-18B56B781533}" srcOrd="5" destOrd="0" presId="urn:microsoft.com/office/officeart/2009/3/layout/StepUpProcess"/>
    <dgm:cxn modelId="{8A97F05B-516B-4620-8F07-34C527170494}" type="presParOf" srcId="{A6265ECA-AC67-49DC-95F6-18B56B781533}" destId="{61EADABD-14D4-4A9B-99DB-75636D474994}" srcOrd="0" destOrd="0" presId="urn:microsoft.com/office/officeart/2009/3/layout/StepUpProcess"/>
    <dgm:cxn modelId="{1E234756-8067-43A5-95BF-FE5ACC0239F3}" type="presParOf" srcId="{07054460-70A8-4343-B559-61AFD048440C}" destId="{1C0A5B90-5A37-4B30-88A5-49E6D3B5444D}" srcOrd="6" destOrd="0" presId="urn:microsoft.com/office/officeart/2009/3/layout/StepUpProcess"/>
    <dgm:cxn modelId="{60B7D2A1-5962-4250-8108-2200E17ACAF4}" type="presParOf" srcId="{1C0A5B90-5A37-4B30-88A5-49E6D3B5444D}" destId="{30A595CF-48CD-4988-87BC-6A1F9BA318C6}" srcOrd="0" destOrd="0" presId="urn:microsoft.com/office/officeart/2009/3/layout/StepUpProcess"/>
    <dgm:cxn modelId="{CA9E066D-87F0-43FF-BA80-562283C35606}" type="presParOf" srcId="{1C0A5B90-5A37-4B30-88A5-49E6D3B5444D}" destId="{1679DD1F-D565-4D83-9E31-AAA118D610B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379934-CC83-44F9-8890-171C67330ACD}" type="doc">
      <dgm:prSet loTypeId="urn:microsoft.com/office/officeart/2009/3/layout/StepUpProcess" loCatId="process" qsTypeId="urn:microsoft.com/office/officeart/2005/8/quickstyle/simple1" qsCatId="simple" csTypeId="urn:microsoft.com/office/officeart/2005/8/colors/colorful4" csCatId="colorful" phldr="1"/>
      <dgm:spPr/>
    </dgm:pt>
    <dgm:pt modelId="{9E4B4C3E-F15C-484B-B5DE-72565A5654E5}">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1</a:t>
          </a:r>
        </a:p>
      </dgm:t>
    </dgm:pt>
    <dgm:pt modelId="{C554E5F3-C96B-4C93-9B85-E9094B170B37}" type="parTrans" cxnId="{EB469859-CB86-4243-9A09-277A60579216}">
      <dgm:prSet/>
      <dgm:spPr/>
      <dgm:t>
        <a:bodyPr/>
        <a:lstStyle/>
        <a:p>
          <a:pPr algn="ctr"/>
          <a:endParaRPr lang="en-US"/>
        </a:p>
      </dgm:t>
    </dgm:pt>
    <dgm:pt modelId="{04E4C1DC-F3EB-4C24-9517-FF0F816CDBDA}" type="sibTrans" cxnId="{EB469859-CB86-4243-9A09-277A60579216}">
      <dgm:prSet/>
      <dgm:spPr/>
      <dgm:t>
        <a:bodyPr/>
        <a:lstStyle/>
        <a:p>
          <a:pPr algn="ctr"/>
          <a:endParaRPr lang="en-US"/>
        </a:p>
      </dgm:t>
    </dgm:pt>
    <dgm:pt modelId="{67D93C03-E010-409F-8FED-0A19C53114EC}">
      <dgm:prSet phldrT="[Text]"/>
      <dgm:spPr>
        <a:xfrm>
          <a:off x="2099057" y="10562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drug class by state</a:t>
          </a:r>
        </a:p>
      </dgm:t>
    </dgm:pt>
    <dgm:pt modelId="{98FBCC99-3A4F-483E-BAC2-A7769AF748CE}" type="parTrans" cxnId="{E7802F3B-F480-4ACF-A217-7FC5E2C33520}">
      <dgm:prSet/>
      <dgm:spPr/>
      <dgm:t>
        <a:bodyPr/>
        <a:lstStyle/>
        <a:p>
          <a:pPr algn="ctr"/>
          <a:endParaRPr lang="en-US"/>
        </a:p>
      </dgm:t>
    </dgm:pt>
    <dgm:pt modelId="{B72E04D0-C674-4A04-8790-912396B4D653}" type="sibTrans" cxnId="{E7802F3B-F480-4ACF-A217-7FC5E2C33520}">
      <dgm:prSet/>
      <dgm:spPr/>
      <dgm:t>
        <a:bodyPr/>
        <a:lstStyle/>
        <a:p>
          <a:pPr algn="ctr"/>
          <a:endParaRPr lang="en-US"/>
        </a:p>
      </dgm:t>
    </dgm:pt>
    <dgm:pt modelId="{722EBC24-2477-4C29-834A-D3FB589C7539}">
      <dgm:prSet phldrT="[Text]"/>
      <dgm:spPr>
        <a:xfrm>
          <a:off x="3903857" y="6096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specific drugs by state</a:t>
          </a:r>
        </a:p>
      </dgm:t>
    </dgm:pt>
    <dgm:pt modelId="{1752E238-85C2-4DF7-BA33-01BAA8EC40D6}" type="sibTrans" cxnId="{F34A573D-905A-46F0-B111-563E3E9DFD0F}">
      <dgm:prSet/>
      <dgm:spPr/>
      <dgm:t>
        <a:bodyPr/>
        <a:lstStyle/>
        <a:p>
          <a:pPr algn="ctr"/>
          <a:endParaRPr lang="en-US"/>
        </a:p>
      </dgm:t>
    </dgm:pt>
    <dgm:pt modelId="{EDC811EE-063B-4D0C-BC45-97E62848FC22}" type="parTrans" cxnId="{F34A573D-905A-46F0-B111-563E3E9DFD0F}">
      <dgm:prSet/>
      <dgm:spPr/>
      <dgm:t>
        <a:bodyPr/>
        <a:lstStyle/>
        <a:p>
          <a:pPr algn="ctr"/>
          <a:endParaRPr lang="en-US"/>
        </a:p>
      </dgm:t>
    </dgm:pt>
    <dgm:pt modelId="{D2E630B3-ED88-4B2C-94FA-17BBB387DC0A}">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4 (Ideal)</a:t>
          </a:r>
        </a:p>
      </dgm:t>
    </dgm:pt>
    <dgm:pt modelId="{EF84D11F-8F84-48F3-9468-F42B29981CAB}" type="parTrans" cxnId="{00644451-392F-4499-A581-09C61D833826}">
      <dgm:prSet/>
      <dgm:spPr/>
      <dgm:t>
        <a:bodyPr/>
        <a:lstStyle/>
        <a:p>
          <a:pPr algn="ctr"/>
          <a:endParaRPr lang="en-US"/>
        </a:p>
      </dgm:t>
    </dgm:pt>
    <dgm:pt modelId="{96350DBF-F37B-4FC8-B9A5-BBC2B1800843}" type="sibTrans" cxnId="{00644451-392F-4499-A581-09C61D833826}">
      <dgm:prSet/>
      <dgm:spPr/>
      <dgm:t>
        <a:bodyPr/>
        <a:lstStyle/>
        <a:p>
          <a:pPr algn="ctr"/>
          <a:endParaRPr lang="en-US"/>
        </a:p>
      </dgm:t>
    </dgm:pt>
    <dgm:pt modelId="{02613274-9061-4C18-8C1E-A7D0F023EFA9}">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state</a:t>
          </a:r>
        </a:p>
      </dgm:t>
    </dgm:pt>
    <dgm:pt modelId="{BD1D4A6D-CDC5-41CC-9EBF-F06C8AC31FF6}" type="parTrans" cxnId="{1AE9CBBD-845F-4C87-8E2D-F76B49391D49}">
      <dgm:prSet/>
      <dgm:spPr/>
      <dgm:t>
        <a:bodyPr/>
        <a:lstStyle/>
        <a:p>
          <a:pPr algn="ctr"/>
          <a:endParaRPr lang="en-US"/>
        </a:p>
      </dgm:t>
    </dgm:pt>
    <dgm:pt modelId="{F9234CFA-F604-4B83-95FF-9D26A0D41536}" type="sibTrans" cxnId="{1AE9CBBD-845F-4C87-8E2D-F76B49391D49}">
      <dgm:prSet/>
      <dgm:spPr/>
      <dgm:t>
        <a:bodyPr/>
        <a:lstStyle/>
        <a:p>
          <a:pPr algn="ctr"/>
          <a:endParaRPr lang="en-US"/>
        </a:p>
      </dgm:t>
    </dgm:pt>
    <dgm:pt modelId="{4D045F0F-300A-4D66-AE9F-2504A6B0F55D}">
      <dgm:prSet phldrT="[Text]"/>
      <dgm:spPr>
        <a:xfrm>
          <a:off x="3903857" y="6096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3</a:t>
          </a:r>
        </a:p>
      </dgm:t>
    </dgm:pt>
    <dgm:pt modelId="{F405A659-3313-4F6E-A69E-7B08DE15D55B}" type="parTrans" cxnId="{A2A10D26-2438-4962-8364-16F6B2A27B64}">
      <dgm:prSet/>
      <dgm:spPr/>
      <dgm:t>
        <a:bodyPr/>
        <a:lstStyle/>
        <a:p>
          <a:pPr algn="ctr"/>
          <a:endParaRPr lang="en-US"/>
        </a:p>
      </dgm:t>
    </dgm:pt>
    <dgm:pt modelId="{CC0F7298-4FF0-4E73-994E-041FC0A69FD3}" type="sibTrans" cxnId="{A2A10D26-2438-4962-8364-16F6B2A27B64}">
      <dgm:prSet/>
      <dgm:spPr/>
      <dgm:t>
        <a:bodyPr/>
        <a:lstStyle/>
        <a:p>
          <a:pPr algn="ctr"/>
          <a:endParaRPr lang="en-US"/>
        </a:p>
      </dgm:t>
    </dgm:pt>
    <dgm:pt modelId="{E296A5A8-62F5-4097-8A38-20D5E68F2058}">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specific drugs and injection by state</a:t>
          </a:r>
        </a:p>
      </dgm:t>
    </dgm:pt>
    <dgm:pt modelId="{82EB7B78-FD96-41A9-A597-45DE8F7ADC1B}" type="parTrans" cxnId="{F88DCC96-0114-4DE2-91BD-04406A60ACA1}">
      <dgm:prSet/>
      <dgm:spPr/>
      <dgm:t>
        <a:bodyPr/>
        <a:lstStyle/>
        <a:p>
          <a:pPr algn="ctr"/>
          <a:endParaRPr lang="en-US"/>
        </a:p>
      </dgm:t>
    </dgm:pt>
    <dgm:pt modelId="{1F6A94A0-0DE8-4739-B8E4-DB6D94948810}" type="sibTrans" cxnId="{F88DCC96-0114-4DE2-91BD-04406A60ACA1}">
      <dgm:prSet/>
      <dgm:spPr/>
      <dgm:t>
        <a:bodyPr/>
        <a:lstStyle/>
        <a:p>
          <a:pPr algn="ctr"/>
          <a:endParaRPr lang="en-US"/>
        </a:p>
      </dgm:t>
    </dgm:pt>
    <dgm:pt modelId="{CB1B9A3C-B5F1-46B3-B641-41D0C4720CBB}">
      <dgm:prSet phldrT="[Text]"/>
      <dgm:spPr>
        <a:xfrm>
          <a:off x="2099057" y="10562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2</a:t>
          </a:r>
        </a:p>
      </dgm:t>
    </dgm:pt>
    <dgm:pt modelId="{D6FD34BE-841E-4BCE-91EC-3278CC4A1F26}" type="parTrans" cxnId="{E3572528-8465-4810-85B2-470D3D88E8C0}">
      <dgm:prSet/>
      <dgm:spPr/>
      <dgm:t>
        <a:bodyPr/>
        <a:lstStyle/>
        <a:p>
          <a:pPr algn="ctr"/>
          <a:endParaRPr lang="en-US"/>
        </a:p>
      </dgm:t>
    </dgm:pt>
    <dgm:pt modelId="{87F498F2-E2A3-443B-B5C5-1555F2FDC4C2}" type="sibTrans" cxnId="{E3572528-8465-4810-85B2-470D3D88E8C0}">
      <dgm:prSet/>
      <dgm:spPr/>
      <dgm:t>
        <a:bodyPr/>
        <a:lstStyle/>
        <a:p>
          <a:pPr algn="ctr"/>
          <a:endParaRPr lang="en-US"/>
        </a:p>
      </dgm:t>
    </dgm:pt>
    <dgm:pt modelId="{07054460-70A8-4343-B559-61AFD048440C}" type="pres">
      <dgm:prSet presAssocID="{F5379934-CC83-44F9-8890-171C67330ACD}" presName="rootnode" presStyleCnt="0">
        <dgm:presLayoutVars>
          <dgm:chMax/>
          <dgm:chPref/>
          <dgm:dir/>
          <dgm:animLvl val="lvl"/>
        </dgm:presLayoutVars>
      </dgm:prSet>
      <dgm:spPr/>
    </dgm:pt>
    <dgm:pt modelId="{DF64A40B-686B-4F2C-B566-83C8D7320606}" type="pres">
      <dgm:prSet presAssocID="{9E4B4C3E-F15C-484B-B5DE-72565A5654E5}" presName="composite" presStyleCnt="0"/>
      <dgm:spPr/>
    </dgm:pt>
    <dgm:pt modelId="{CB7ECBB0-1497-4356-9DEE-147C42F2522F}" type="pres">
      <dgm:prSet presAssocID="{9E4B4C3E-F15C-484B-B5DE-72565A5654E5}" presName="LShape" presStyleLbl="alignNode1" presStyleIdx="0" presStyleCnt="7"/>
      <dgm: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E731A5E7-16F3-4229-B14F-910424BE9B83}" type="pres">
      <dgm:prSet presAssocID="{9E4B4C3E-F15C-484B-B5DE-72565A5654E5}" presName="ParentText" presStyleLbl="revTx" presStyleIdx="0" presStyleCnt="4">
        <dgm:presLayoutVars>
          <dgm:chMax val="0"/>
          <dgm:chPref val="0"/>
          <dgm:bulletEnabled val="1"/>
        </dgm:presLayoutVars>
      </dgm:prSet>
      <dgm:spPr/>
      <dgm:t>
        <a:bodyPr/>
        <a:lstStyle/>
        <a:p>
          <a:endParaRPr lang="en-US"/>
        </a:p>
      </dgm:t>
    </dgm:pt>
    <dgm:pt modelId="{25A3983C-26B0-45F2-885F-133FEF109E28}" type="pres">
      <dgm:prSet presAssocID="{9E4B4C3E-F15C-484B-B5DE-72565A5654E5}" presName="Triangle" presStyleLbl="alignNode1" presStyleIdx="1" presStyleCnt="7"/>
      <dgm: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gm:spPr>
    </dgm:pt>
    <dgm:pt modelId="{E7FFF11C-C2D0-4A34-8DF1-7DD7F2F2135A}" type="pres">
      <dgm:prSet presAssocID="{04E4C1DC-F3EB-4C24-9517-FF0F816CDBDA}" presName="sibTrans" presStyleCnt="0"/>
      <dgm:spPr/>
    </dgm:pt>
    <dgm:pt modelId="{59E152E2-D804-48D0-9C44-27DAAFC2E8DA}" type="pres">
      <dgm:prSet presAssocID="{04E4C1DC-F3EB-4C24-9517-FF0F816CDBDA}" presName="space" presStyleCnt="0"/>
      <dgm:spPr/>
    </dgm:pt>
    <dgm:pt modelId="{C0712340-1C9E-457C-B48D-FB44885B32E0}" type="pres">
      <dgm:prSet presAssocID="{CB1B9A3C-B5F1-46B3-B641-41D0C4720CBB}" presName="composite" presStyleCnt="0"/>
      <dgm:spPr/>
    </dgm:pt>
    <dgm:pt modelId="{FE86DEB7-3F09-4C83-BD8D-E778383B772C}" type="pres">
      <dgm:prSet presAssocID="{CB1B9A3C-B5F1-46B3-B641-41D0C4720CBB}" presName="LShape" presStyleLbl="alignNode1" presStyleIdx="2" presStyleCnt="7"/>
      <dgm: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gm:spPr>
    </dgm:pt>
    <dgm:pt modelId="{412B2AD0-1A83-4CD1-89D5-DC8DB5C29E32}" type="pres">
      <dgm:prSet presAssocID="{CB1B9A3C-B5F1-46B3-B641-41D0C4720CBB}" presName="ParentText" presStyleLbl="revTx" presStyleIdx="1" presStyleCnt="4">
        <dgm:presLayoutVars>
          <dgm:chMax val="0"/>
          <dgm:chPref val="0"/>
          <dgm:bulletEnabled val="1"/>
        </dgm:presLayoutVars>
      </dgm:prSet>
      <dgm:spPr/>
      <dgm:t>
        <a:bodyPr/>
        <a:lstStyle/>
        <a:p>
          <a:endParaRPr lang="en-US"/>
        </a:p>
      </dgm:t>
    </dgm:pt>
    <dgm:pt modelId="{C23F05E7-4AA6-4934-AF8D-F56B8287A57E}" type="pres">
      <dgm:prSet presAssocID="{CB1B9A3C-B5F1-46B3-B641-41D0C4720CBB}" presName="Triangle" presStyleLbl="alignNode1" presStyleIdx="3" presStyleCnt="7"/>
      <dgm: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gm:spPr>
    </dgm:pt>
    <dgm:pt modelId="{37F53D21-13F0-4D7F-922C-7DF268F496D9}" type="pres">
      <dgm:prSet presAssocID="{87F498F2-E2A3-443B-B5C5-1555F2FDC4C2}" presName="sibTrans" presStyleCnt="0"/>
      <dgm:spPr/>
    </dgm:pt>
    <dgm:pt modelId="{39C28DCE-841A-43C9-A33F-9A8F92D00AE4}" type="pres">
      <dgm:prSet presAssocID="{87F498F2-E2A3-443B-B5C5-1555F2FDC4C2}" presName="space" presStyleCnt="0"/>
      <dgm:spPr/>
    </dgm:pt>
    <dgm:pt modelId="{87AF18B2-B565-4DE7-A45A-D33828881701}" type="pres">
      <dgm:prSet presAssocID="{4D045F0F-300A-4D66-AE9F-2504A6B0F55D}" presName="composite" presStyleCnt="0"/>
      <dgm:spPr/>
    </dgm:pt>
    <dgm:pt modelId="{777BADE8-CAA5-4952-860C-A757D0D5E487}" type="pres">
      <dgm:prSet presAssocID="{4D045F0F-300A-4D66-AE9F-2504A6B0F55D}" presName="LShape" presStyleLbl="alignNode1" presStyleIdx="4" presStyleCnt="7"/>
      <dgm: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gm:spPr>
      <dgm:t>
        <a:bodyPr/>
        <a:lstStyle/>
        <a:p>
          <a:endParaRPr lang="en-US"/>
        </a:p>
      </dgm:t>
    </dgm:pt>
    <dgm:pt modelId="{A99D1D1D-8F85-479B-A784-D105754CFA26}" type="pres">
      <dgm:prSet presAssocID="{4D045F0F-300A-4D66-AE9F-2504A6B0F55D}" presName="ParentText" presStyleLbl="revTx" presStyleIdx="2" presStyleCnt="4">
        <dgm:presLayoutVars>
          <dgm:chMax val="0"/>
          <dgm:chPref val="0"/>
          <dgm:bulletEnabled val="1"/>
        </dgm:presLayoutVars>
      </dgm:prSet>
      <dgm:spPr/>
      <dgm:t>
        <a:bodyPr/>
        <a:lstStyle/>
        <a:p>
          <a:endParaRPr lang="en-US"/>
        </a:p>
      </dgm:t>
    </dgm:pt>
    <dgm:pt modelId="{C3F6FF07-0806-4F21-9F87-E231FD1B323B}" type="pres">
      <dgm:prSet presAssocID="{4D045F0F-300A-4D66-AE9F-2504A6B0F55D}" presName="Triangle" presStyleLbl="alignNode1" presStyleIdx="5" presStyleCnt="7"/>
      <dgm: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gm:spPr>
    </dgm:pt>
    <dgm:pt modelId="{A6265ECA-AC67-49DC-95F6-18B56B781533}" type="pres">
      <dgm:prSet presAssocID="{CC0F7298-4FF0-4E73-994E-041FC0A69FD3}" presName="sibTrans" presStyleCnt="0"/>
      <dgm:spPr/>
    </dgm:pt>
    <dgm:pt modelId="{61EADABD-14D4-4A9B-99DB-75636D474994}" type="pres">
      <dgm:prSet presAssocID="{CC0F7298-4FF0-4E73-994E-041FC0A69FD3}" presName="space" presStyleCnt="0"/>
      <dgm:spPr/>
    </dgm:pt>
    <dgm:pt modelId="{1C0A5B90-5A37-4B30-88A5-49E6D3B5444D}" type="pres">
      <dgm:prSet presAssocID="{D2E630B3-ED88-4B2C-94FA-17BBB387DC0A}" presName="composite" presStyleCnt="0"/>
      <dgm:spPr/>
    </dgm:pt>
    <dgm:pt modelId="{30A595CF-48CD-4988-87BC-6A1F9BA318C6}" type="pres">
      <dgm:prSet presAssocID="{D2E630B3-ED88-4B2C-94FA-17BBB387DC0A}" presName="LShape" presStyleLbl="alignNode1" presStyleIdx="6" presStyleCnt="7"/>
      <dgm: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gm:spPr>
    </dgm:pt>
    <dgm:pt modelId="{1679DD1F-D565-4D83-9E31-AAA118D610B3}" type="pres">
      <dgm:prSet presAssocID="{D2E630B3-ED88-4B2C-94FA-17BBB387DC0A}" presName="ParentText" presStyleLbl="revTx" presStyleIdx="3" presStyleCnt="4">
        <dgm:presLayoutVars>
          <dgm:chMax val="0"/>
          <dgm:chPref val="0"/>
          <dgm:bulletEnabled val="1"/>
        </dgm:presLayoutVars>
      </dgm:prSet>
      <dgm:spPr/>
      <dgm:t>
        <a:bodyPr/>
        <a:lstStyle/>
        <a:p>
          <a:endParaRPr lang="en-US"/>
        </a:p>
      </dgm:t>
    </dgm:pt>
  </dgm:ptLst>
  <dgm:cxnLst>
    <dgm:cxn modelId="{00644451-392F-4499-A581-09C61D833826}" srcId="{F5379934-CC83-44F9-8890-171C67330ACD}" destId="{D2E630B3-ED88-4B2C-94FA-17BBB387DC0A}" srcOrd="3" destOrd="0" parTransId="{EF84D11F-8F84-48F3-9468-F42B29981CAB}" sibTransId="{96350DBF-F37B-4FC8-B9A5-BBC2B1800843}"/>
    <dgm:cxn modelId="{F34A573D-905A-46F0-B111-563E3E9DFD0F}" srcId="{4D045F0F-300A-4D66-AE9F-2504A6B0F55D}" destId="{722EBC24-2477-4C29-834A-D3FB589C7539}" srcOrd="0" destOrd="0" parTransId="{EDC811EE-063B-4D0C-BC45-97E62848FC22}" sibTransId="{1752E238-85C2-4DF7-BA33-01BAA8EC40D6}"/>
    <dgm:cxn modelId="{E3572528-8465-4810-85B2-470D3D88E8C0}" srcId="{F5379934-CC83-44F9-8890-171C67330ACD}" destId="{CB1B9A3C-B5F1-46B3-B641-41D0C4720CBB}" srcOrd="1" destOrd="0" parTransId="{D6FD34BE-841E-4BCE-91EC-3278CC4A1F26}" sibTransId="{87F498F2-E2A3-443B-B5C5-1555F2FDC4C2}"/>
    <dgm:cxn modelId="{A2A10D26-2438-4962-8364-16F6B2A27B64}" srcId="{F5379934-CC83-44F9-8890-171C67330ACD}" destId="{4D045F0F-300A-4D66-AE9F-2504A6B0F55D}" srcOrd="2" destOrd="0" parTransId="{F405A659-3313-4F6E-A69E-7B08DE15D55B}" sibTransId="{CC0F7298-4FF0-4E73-994E-041FC0A69FD3}"/>
    <dgm:cxn modelId="{E7802F3B-F480-4ACF-A217-7FC5E2C33520}" srcId="{CB1B9A3C-B5F1-46B3-B641-41D0C4720CBB}" destId="{67D93C03-E010-409F-8FED-0A19C53114EC}" srcOrd="0" destOrd="0" parTransId="{98FBCC99-3A4F-483E-BAC2-A7769AF748CE}" sibTransId="{B72E04D0-C674-4A04-8790-912396B4D653}"/>
    <dgm:cxn modelId="{70FF5C20-3BDD-443D-B36E-CD88859E54D0}" type="presOf" srcId="{67D93C03-E010-409F-8FED-0A19C53114EC}" destId="{412B2AD0-1A83-4CD1-89D5-DC8DB5C29E32}" srcOrd="0" destOrd="1" presId="urn:microsoft.com/office/officeart/2009/3/layout/StepUpProcess"/>
    <dgm:cxn modelId="{CCEFF210-3CFC-4C92-9D9C-496D9530D273}" type="presOf" srcId="{9E4B4C3E-F15C-484B-B5DE-72565A5654E5}" destId="{E731A5E7-16F3-4229-B14F-910424BE9B83}" srcOrd="0" destOrd="0" presId="urn:microsoft.com/office/officeart/2009/3/layout/StepUpProcess"/>
    <dgm:cxn modelId="{7DA10277-F62E-4D7E-86C6-AF75E72CC86E}" type="presOf" srcId="{CB1B9A3C-B5F1-46B3-B641-41D0C4720CBB}" destId="{412B2AD0-1A83-4CD1-89D5-DC8DB5C29E32}" srcOrd="0" destOrd="0" presId="urn:microsoft.com/office/officeart/2009/3/layout/StepUpProcess"/>
    <dgm:cxn modelId="{0565901B-F10E-4A57-A870-588565B97B8E}" type="presOf" srcId="{F5379934-CC83-44F9-8890-171C67330ACD}" destId="{07054460-70A8-4343-B559-61AFD048440C}" srcOrd="0" destOrd="0" presId="urn:microsoft.com/office/officeart/2009/3/layout/StepUpProcess"/>
    <dgm:cxn modelId="{18852DCB-3318-4D7F-A978-328284907CD9}" type="presOf" srcId="{D2E630B3-ED88-4B2C-94FA-17BBB387DC0A}" destId="{1679DD1F-D565-4D83-9E31-AAA118D610B3}" srcOrd="0" destOrd="0" presId="urn:microsoft.com/office/officeart/2009/3/layout/StepUpProcess"/>
    <dgm:cxn modelId="{56D76F4F-9EAF-4DDA-925F-443A0B250583}" type="presOf" srcId="{722EBC24-2477-4C29-834A-D3FB589C7539}" destId="{A99D1D1D-8F85-479B-A784-D105754CFA26}" srcOrd="0" destOrd="1" presId="urn:microsoft.com/office/officeart/2009/3/layout/StepUpProcess"/>
    <dgm:cxn modelId="{F22D18A1-4D98-4D90-B03C-DF8CD4FFDCC8}" type="presOf" srcId="{4D045F0F-300A-4D66-AE9F-2504A6B0F55D}" destId="{A99D1D1D-8F85-479B-A784-D105754CFA26}" srcOrd="0" destOrd="0" presId="urn:microsoft.com/office/officeart/2009/3/layout/StepUpProcess"/>
    <dgm:cxn modelId="{1AE9CBBD-845F-4C87-8E2D-F76B49391D49}" srcId="{9E4B4C3E-F15C-484B-B5DE-72565A5654E5}" destId="{02613274-9061-4C18-8C1E-A7D0F023EFA9}" srcOrd="0" destOrd="0" parTransId="{BD1D4A6D-CDC5-41CC-9EBF-F06C8AC31FF6}" sibTransId="{F9234CFA-F604-4B83-95FF-9D26A0D41536}"/>
    <dgm:cxn modelId="{3895FF5F-5ADE-422B-BBC0-13F250BC1811}" type="presOf" srcId="{02613274-9061-4C18-8C1E-A7D0F023EFA9}" destId="{E731A5E7-16F3-4229-B14F-910424BE9B83}" srcOrd="0" destOrd="1" presId="urn:microsoft.com/office/officeart/2009/3/layout/StepUpProcess"/>
    <dgm:cxn modelId="{EB469859-CB86-4243-9A09-277A60579216}" srcId="{F5379934-CC83-44F9-8890-171C67330ACD}" destId="{9E4B4C3E-F15C-484B-B5DE-72565A5654E5}" srcOrd="0" destOrd="0" parTransId="{C554E5F3-C96B-4C93-9B85-E9094B170B37}" sibTransId="{04E4C1DC-F3EB-4C24-9517-FF0F816CDBDA}"/>
    <dgm:cxn modelId="{C0FE0CC3-E06A-4620-ABB0-4B9266921E8F}" type="presOf" srcId="{E296A5A8-62F5-4097-8A38-20D5E68F2058}" destId="{1679DD1F-D565-4D83-9E31-AAA118D610B3}" srcOrd="0" destOrd="1" presId="urn:microsoft.com/office/officeart/2009/3/layout/StepUpProcess"/>
    <dgm:cxn modelId="{F88DCC96-0114-4DE2-91BD-04406A60ACA1}" srcId="{D2E630B3-ED88-4B2C-94FA-17BBB387DC0A}" destId="{E296A5A8-62F5-4097-8A38-20D5E68F2058}" srcOrd="0" destOrd="0" parTransId="{82EB7B78-FD96-41A9-A597-45DE8F7ADC1B}" sibTransId="{1F6A94A0-0DE8-4739-B8E4-DB6D94948810}"/>
    <dgm:cxn modelId="{7FC807F4-E576-4D54-BA6B-D04A810BE29D}" type="presParOf" srcId="{07054460-70A8-4343-B559-61AFD048440C}" destId="{DF64A40B-686B-4F2C-B566-83C8D7320606}" srcOrd="0" destOrd="0" presId="urn:microsoft.com/office/officeart/2009/3/layout/StepUpProcess"/>
    <dgm:cxn modelId="{D05D4B20-9F3E-46C4-A1F0-342A3B9E45FA}" type="presParOf" srcId="{DF64A40B-686B-4F2C-B566-83C8D7320606}" destId="{CB7ECBB0-1497-4356-9DEE-147C42F2522F}" srcOrd="0" destOrd="0" presId="urn:microsoft.com/office/officeart/2009/3/layout/StepUpProcess"/>
    <dgm:cxn modelId="{74920A05-A53E-4A6D-B1B6-2E379151B2C3}" type="presParOf" srcId="{DF64A40B-686B-4F2C-B566-83C8D7320606}" destId="{E731A5E7-16F3-4229-B14F-910424BE9B83}" srcOrd="1" destOrd="0" presId="urn:microsoft.com/office/officeart/2009/3/layout/StepUpProcess"/>
    <dgm:cxn modelId="{0BE7EBDC-C0F9-44DF-A20B-9002CEA1D870}" type="presParOf" srcId="{DF64A40B-686B-4F2C-B566-83C8D7320606}" destId="{25A3983C-26B0-45F2-885F-133FEF109E28}" srcOrd="2" destOrd="0" presId="urn:microsoft.com/office/officeart/2009/3/layout/StepUpProcess"/>
    <dgm:cxn modelId="{F7D273A4-889D-4B09-B946-CFA5705150C3}" type="presParOf" srcId="{07054460-70A8-4343-B559-61AFD048440C}" destId="{E7FFF11C-C2D0-4A34-8DF1-7DD7F2F2135A}" srcOrd="1" destOrd="0" presId="urn:microsoft.com/office/officeart/2009/3/layout/StepUpProcess"/>
    <dgm:cxn modelId="{4D7D6420-0369-424C-9242-560D94121C4D}" type="presParOf" srcId="{E7FFF11C-C2D0-4A34-8DF1-7DD7F2F2135A}" destId="{59E152E2-D804-48D0-9C44-27DAAFC2E8DA}" srcOrd="0" destOrd="0" presId="urn:microsoft.com/office/officeart/2009/3/layout/StepUpProcess"/>
    <dgm:cxn modelId="{FE70FB69-EFED-4C1A-B84C-88849A622FC2}" type="presParOf" srcId="{07054460-70A8-4343-B559-61AFD048440C}" destId="{C0712340-1C9E-457C-B48D-FB44885B32E0}" srcOrd="2" destOrd="0" presId="urn:microsoft.com/office/officeart/2009/3/layout/StepUpProcess"/>
    <dgm:cxn modelId="{9DFCEC2C-D103-4B38-9310-5D9C18758121}" type="presParOf" srcId="{C0712340-1C9E-457C-B48D-FB44885B32E0}" destId="{FE86DEB7-3F09-4C83-BD8D-E778383B772C}" srcOrd="0" destOrd="0" presId="urn:microsoft.com/office/officeart/2009/3/layout/StepUpProcess"/>
    <dgm:cxn modelId="{D3DB2554-0A30-4B8C-9C79-7000B2E3D1EC}" type="presParOf" srcId="{C0712340-1C9E-457C-B48D-FB44885B32E0}" destId="{412B2AD0-1A83-4CD1-89D5-DC8DB5C29E32}" srcOrd="1" destOrd="0" presId="urn:microsoft.com/office/officeart/2009/3/layout/StepUpProcess"/>
    <dgm:cxn modelId="{21C6782A-7E47-4EAA-BDB8-F6FF84475941}" type="presParOf" srcId="{C0712340-1C9E-457C-B48D-FB44885B32E0}" destId="{C23F05E7-4AA6-4934-AF8D-F56B8287A57E}" srcOrd="2" destOrd="0" presId="urn:microsoft.com/office/officeart/2009/3/layout/StepUpProcess"/>
    <dgm:cxn modelId="{41670ED8-12B6-4046-AF1A-314D188EF317}" type="presParOf" srcId="{07054460-70A8-4343-B559-61AFD048440C}" destId="{37F53D21-13F0-4D7F-922C-7DF268F496D9}" srcOrd="3" destOrd="0" presId="urn:microsoft.com/office/officeart/2009/3/layout/StepUpProcess"/>
    <dgm:cxn modelId="{A0FBC0BE-7751-4D2F-9968-FD0910C9EC55}" type="presParOf" srcId="{37F53D21-13F0-4D7F-922C-7DF268F496D9}" destId="{39C28DCE-841A-43C9-A33F-9A8F92D00AE4}" srcOrd="0" destOrd="0" presId="urn:microsoft.com/office/officeart/2009/3/layout/StepUpProcess"/>
    <dgm:cxn modelId="{F557BDE1-685F-47EE-9CDA-0FDA8FD8FD15}" type="presParOf" srcId="{07054460-70A8-4343-B559-61AFD048440C}" destId="{87AF18B2-B565-4DE7-A45A-D33828881701}" srcOrd="4" destOrd="0" presId="urn:microsoft.com/office/officeart/2009/3/layout/StepUpProcess"/>
    <dgm:cxn modelId="{F1167A88-79AF-4FD3-8ABF-943D59363C17}" type="presParOf" srcId="{87AF18B2-B565-4DE7-A45A-D33828881701}" destId="{777BADE8-CAA5-4952-860C-A757D0D5E487}" srcOrd="0" destOrd="0" presId="urn:microsoft.com/office/officeart/2009/3/layout/StepUpProcess"/>
    <dgm:cxn modelId="{49361C61-6DE1-4BE1-9719-BB2AF0D3E012}" type="presParOf" srcId="{87AF18B2-B565-4DE7-A45A-D33828881701}" destId="{A99D1D1D-8F85-479B-A784-D105754CFA26}" srcOrd="1" destOrd="0" presId="urn:microsoft.com/office/officeart/2009/3/layout/StepUpProcess"/>
    <dgm:cxn modelId="{D7F626FD-7D6C-488A-B3FD-19C3A0B02B34}" type="presParOf" srcId="{87AF18B2-B565-4DE7-A45A-D33828881701}" destId="{C3F6FF07-0806-4F21-9F87-E231FD1B323B}" srcOrd="2" destOrd="0" presId="urn:microsoft.com/office/officeart/2009/3/layout/StepUpProcess"/>
    <dgm:cxn modelId="{8C3BCD24-F09F-453B-9B50-C2C04888F754}" type="presParOf" srcId="{07054460-70A8-4343-B559-61AFD048440C}" destId="{A6265ECA-AC67-49DC-95F6-18B56B781533}" srcOrd="5" destOrd="0" presId="urn:microsoft.com/office/officeart/2009/3/layout/StepUpProcess"/>
    <dgm:cxn modelId="{8A97F05B-516B-4620-8F07-34C527170494}" type="presParOf" srcId="{A6265ECA-AC67-49DC-95F6-18B56B781533}" destId="{61EADABD-14D4-4A9B-99DB-75636D474994}" srcOrd="0" destOrd="0" presId="urn:microsoft.com/office/officeart/2009/3/layout/StepUpProcess"/>
    <dgm:cxn modelId="{1E234756-8067-43A5-95BF-FE5ACC0239F3}" type="presParOf" srcId="{07054460-70A8-4343-B559-61AFD048440C}" destId="{1C0A5B90-5A37-4B30-88A5-49E6D3B5444D}" srcOrd="6" destOrd="0" presId="urn:microsoft.com/office/officeart/2009/3/layout/StepUpProcess"/>
    <dgm:cxn modelId="{60B7D2A1-5962-4250-8108-2200E17ACAF4}" type="presParOf" srcId="{1C0A5B90-5A37-4B30-88A5-49E6D3B5444D}" destId="{30A595CF-48CD-4988-87BC-6A1F9BA318C6}" srcOrd="0" destOrd="0" presId="urn:microsoft.com/office/officeart/2009/3/layout/StepUpProcess"/>
    <dgm:cxn modelId="{CA9E066D-87F0-43FF-BA80-562283C35606}" type="presParOf" srcId="{1C0A5B90-5A37-4B30-88A5-49E6D3B5444D}" destId="{1679DD1F-D565-4D83-9E31-AAA118D610B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379934-CC83-44F9-8890-171C67330ACD}" type="doc">
      <dgm:prSet loTypeId="urn:microsoft.com/office/officeart/2009/3/layout/StepUpProcess" loCatId="process" qsTypeId="urn:microsoft.com/office/officeart/2005/8/quickstyle/simple1" qsCatId="simple" csTypeId="urn:microsoft.com/office/officeart/2005/8/colors/colorful4" csCatId="colorful" phldr="1"/>
      <dgm:spPr/>
    </dgm:pt>
    <dgm:pt modelId="{9E4B4C3E-F15C-484B-B5DE-72565A5654E5}">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1</a:t>
          </a:r>
        </a:p>
      </dgm:t>
    </dgm:pt>
    <dgm:pt modelId="{C554E5F3-C96B-4C93-9B85-E9094B170B37}" type="parTrans" cxnId="{EB469859-CB86-4243-9A09-277A60579216}">
      <dgm:prSet/>
      <dgm:spPr/>
      <dgm:t>
        <a:bodyPr/>
        <a:lstStyle/>
        <a:p>
          <a:pPr algn="ctr"/>
          <a:endParaRPr lang="en-US"/>
        </a:p>
      </dgm:t>
    </dgm:pt>
    <dgm:pt modelId="{04E4C1DC-F3EB-4C24-9517-FF0F816CDBDA}" type="sibTrans" cxnId="{EB469859-CB86-4243-9A09-277A60579216}">
      <dgm:prSet/>
      <dgm:spPr/>
      <dgm:t>
        <a:bodyPr/>
        <a:lstStyle/>
        <a:p>
          <a:pPr algn="ctr"/>
          <a:endParaRPr lang="en-US"/>
        </a:p>
      </dgm:t>
    </dgm:pt>
    <dgm:pt modelId="{67D93C03-E010-409F-8FED-0A19C53114EC}">
      <dgm:prSet phldrT="[Text]"/>
      <dgm:spPr>
        <a:xfrm>
          <a:off x="2099057" y="10562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drug class by state</a:t>
          </a:r>
        </a:p>
      </dgm:t>
    </dgm:pt>
    <dgm:pt modelId="{98FBCC99-3A4F-483E-BAC2-A7769AF748CE}" type="parTrans" cxnId="{E7802F3B-F480-4ACF-A217-7FC5E2C33520}">
      <dgm:prSet/>
      <dgm:spPr/>
      <dgm:t>
        <a:bodyPr/>
        <a:lstStyle/>
        <a:p>
          <a:pPr algn="ctr"/>
          <a:endParaRPr lang="en-US"/>
        </a:p>
      </dgm:t>
    </dgm:pt>
    <dgm:pt modelId="{B72E04D0-C674-4A04-8790-912396B4D653}" type="sibTrans" cxnId="{E7802F3B-F480-4ACF-A217-7FC5E2C33520}">
      <dgm:prSet/>
      <dgm:spPr/>
      <dgm:t>
        <a:bodyPr/>
        <a:lstStyle/>
        <a:p>
          <a:pPr algn="ctr"/>
          <a:endParaRPr lang="en-US"/>
        </a:p>
      </dgm:t>
    </dgm:pt>
    <dgm:pt modelId="{722EBC24-2477-4C29-834A-D3FB589C7539}">
      <dgm:prSet phldrT="[Text]"/>
      <dgm:spPr>
        <a:xfrm>
          <a:off x="3903857" y="6096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specific drugs by state</a:t>
          </a:r>
        </a:p>
      </dgm:t>
    </dgm:pt>
    <dgm:pt modelId="{1752E238-85C2-4DF7-BA33-01BAA8EC40D6}" type="sibTrans" cxnId="{F34A573D-905A-46F0-B111-563E3E9DFD0F}">
      <dgm:prSet/>
      <dgm:spPr/>
      <dgm:t>
        <a:bodyPr/>
        <a:lstStyle/>
        <a:p>
          <a:pPr algn="ctr"/>
          <a:endParaRPr lang="en-US"/>
        </a:p>
      </dgm:t>
    </dgm:pt>
    <dgm:pt modelId="{EDC811EE-063B-4D0C-BC45-97E62848FC22}" type="parTrans" cxnId="{F34A573D-905A-46F0-B111-563E3E9DFD0F}">
      <dgm:prSet/>
      <dgm:spPr/>
      <dgm:t>
        <a:bodyPr/>
        <a:lstStyle/>
        <a:p>
          <a:pPr algn="ctr"/>
          <a:endParaRPr lang="en-US"/>
        </a:p>
      </dgm:t>
    </dgm:pt>
    <dgm:pt modelId="{D2E630B3-ED88-4B2C-94FA-17BBB387DC0A}">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4 (Ideal)</a:t>
          </a:r>
        </a:p>
      </dgm:t>
    </dgm:pt>
    <dgm:pt modelId="{EF84D11F-8F84-48F3-9468-F42B29981CAB}" type="parTrans" cxnId="{00644451-392F-4499-A581-09C61D833826}">
      <dgm:prSet/>
      <dgm:spPr/>
      <dgm:t>
        <a:bodyPr/>
        <a:lstStyle/>
        <a:p>
          <a:pPr algn="ctr"/>
          <a:endParaRPr lang="en-US"/>
        </a:p>
      </dgm:t>
    </dgm:pt>
    <dgm:pt modelId="{96350DBF-F37B-4FC8-B9A5-BBC2B1800843}" type="sibTrans" cxnId="{00644451-392F-4499-A581-09C61D833826}">
      <dgm:prSet/>
      <dgm:spPr/>
      <dgm:t>
        <a:bodyPr/>
        <a:lstStyle/>
        <a:p>
          <a:pPr algn="ctr"/>
          <a:endParaRPr lang="en-US"/>
        </a:p>
      </dgm:t>
    </dgm:pt>
    <dgm:pt modelId="{02613274-9061-4C18-8C1E-A7D0F023EFA9}">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state</a:t>
          </a:r>
        </a:p>
      </dgm:t>
    </dgm:pt>
    <dgm:pt modelId="{BD1D4A6D-CDC5-41CC-9EBF-F06C8AC31FF6}" type="parTrans" cxnId="{1AE9CBBD-845F-4C87-8E2D-F76B49391D49}">
      <dgm:prSet/>
      <dgm:spPr/>
      <dgm:t>
        <a:bodyPr/>
        <a:lstStyle/>
        <a:p>
          <a:pPr algn="ctr"/>
          <a:endParaRPr lang="en-US"/>
        </a:p>
      </dgm:t>
    </dgm:pt>
    <dgm:pt modelId="{F9234CFA-F604-4B83-95FF-9D26A0D41536}" type="sibTrans" cxnId="{1AE9CBBD-845F-4C87-8E2D-F76B49391D49}">
      <dgm:prSet/>
      <dgm:spPr/>
      <dgm:t>
        <a:bodyPr/>
        <a:lstStyle/>
        <a:p>
          <a:pPr algn="ctr"/>
          <a:endParaRPr lang="en-US"/>
        </a:p>
      </dgm:t>
    </dgm:pt>
    <dgm:pt modelId="{4D045F0F-300A-4D66-AE9F-2504A6B0F55D}">
      <dgm:prSet phldrT="[Text]"/>
      <dgm:spPr>
        <a:xfrm>
          <a:off x="3903857" y="6096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3</a:t>
          </a:r>
        </a:p>
      </dgm:t>
    </dgm:pt>
    <dgm:pt modelId="{F405A659-3313-4F6E-A69E-7B08DE15D55B}" type="parTrans" cxnId="{A2A10D26-2438-4962-8364-16F6B2A27B64}">
      <dgm:prSet/>
      <dgm:spPr/>
      <dgm:t>
        <a:bodyPr/>
        <a:lstStyle/>
        <a:p>
          <a:pPr algn="ctr"/>
          <a:endParaRPr lang="en-US"/>
        </a:p>
      </dgm:t>
    </dgm:pt>
    <dgm:pt modelId="{CC0F7298-4FF0-4E73-994E-041FC0A69FD3}" type="sibTrans" cxnId="{A2A10D26-2438-4962-8364-16F6B2A27B64}">
      <dgm:prSet/>
      <dgm:spPr/>
      <dgm:t>
        <a:bodyPr/>
        <a:lstStyle/>
        <a:p>
          <a:pPr algn="ctr"/>
          <a:endParaRPr lang="en-US"/>
        </a:p>
      </dgm:t>
    </dgm:pt>
    <dgm:pt modelId="{E296A5A8-62F5-4097-8A38-20D5E68F2058}">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specific drugs and injection by state</a:t>
          </a:r>
        </a:p>
      </dgm:t>
    </dgm:pt>
    <dgm:pt modelId="{82EB7B78-FD96-41A9-A597-45DE8F7ADC1B}" type="parTrans" cxnId="{F88DCC96-0114-4DE2-91BD-04406A60ACA1}">
      <dgm:prSet/>
      <dgm:spPr/>
      <dgm:t>
        <a:bodyPr/>
        <a:lstStyle/>
        <a:p>
          <a:pPr algn="ctr"/>
          <a:endParaRPr lang="en-US"/>
        </a:p>
      </dgm:t>
    </dgm:pt>
    <dgm:pt modelId="{1F6A94A0-0DE8-4739-B8E4-DB6D94948810}" type="sibTrans" cxnId="{F88DCC96-0114-4DE2-91BD-04406A60ACA1}">
      <dgm:prSet/>
      <dgm:spPr/>
      <dgm:t>
        <a:bodyPr/>
        <a:lstStyle/>
        <a:p>
          <a:pPr algn="ctr"/>
          <a:endParaRPr lang="en-US"/>
        </a:p>
      </dgm:t>
    </dgm:pt>
    <dgm:pt modelId="{CB1B9A3C-B5F1-46B3-B641-41D0C4720CBB}">
      <dgm:prSet phldrT="[Text]"/>
      <dgm:spPr>
        <a:xfrm>
          <a:off x="2099057" y="10562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2</a:t>
          </a:r>
        </a:p>
      </dgm:t>
    </dgm:pt>
    <dgm:pt modelId="{D6FD34BE-841E-4BCE-91EC-3278CC4A1F26}" type="parTrans" cxnId="{E3572528-8465-4810-85B2-470D3D88E8C0}">
      <dgm:prSet/>
      <dgm:spPr/>
      <dgm:t>
        <a:bodyPr/>
        <a:lstStyle/>
        <a:p>
          <a:pPr algn="ctr"/>
          <a:endParaRPr lang="en-US"/>
        </a:p>
      </dgm:t>
    </dgm:pt>
    <dgm:pt modelId="{87F498F2-E2A3-443B-B5C5-1555F2FDC4C2}" type="sibTrans" cxnId="{E3572528-8465-4810-85B2-470D3D88E8C0}">
      <dgm:prSet/>
      <dgm:spPr/>
      <dgm:t>
        <a:bodyPr/>
        <a:lstStyle/>
        <a:p>
          <a:pPr algn="ctr"/>
          <a:endParaRPr lang="en-US"/>
        </a:p>
      </dgm:t>
    </dgm:pt>
    <dgm:pt modelId="{07054460-70A8-4343-B559-61AFD048440C}" type="pres">
      <dgm:prSet presAssocID="{F5379934-CC83-44F9-8890-171C67330ACD}" presName="rootnode" presStyleCnt="0">
        <dgm:presLayoutVars>
          <dgm:chMax/>
          <dgm:chPref/>
          <dgm:dir/>
          <dgm:animLvl val="lvl"/>
        </dgm:presLayoutVars>
      </dgm:prSet>
      <dgm:spPr/>
    </dgm:pt>
    <dgm:pt modelId="{DF64A40B-686B-4F2C-B566-83C8D7320606}" type="pres">
      <dgm:prSet presAssocID="{9E4B4C3E-F15C-484B-B5DE-72565A5654E5}" presName="composite" presStyleCnt="0"/>
      <dgm:spPr/>
    </dgm:pt>
    <dgm:pt modelId="{CB7ECBB0-1497-4356-9DEE-147C42F2522F}" type="pres">
      <dgm:prSet presAssocID="{9E4B4C3E-F15C-484B-B5DE-72565A5654E5}" presName="LShape" presStyleLbl="alignNode1" presStyleIdx="0" presStyleCnt="7"/>
      <dgm: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E731A5E7-16F3-4229-B14F-910424BE9B83}" type="pres">
      <dgm:prSet presAssocID="{9E4B4C3E-F15C-484B-B5DE-72565A5654E5}" presName="ParentText" presStyleLbl="revTx" presStyleIdx="0" presStyleCnt="4">
        <dgm:presLayoutVars>
          <dgm:chMax val="0"/>
          <dgm:chPref val="0"/>
          <dgm:bulletEnabled val="1"/>
        </dgm:presLayoutVars>
      </dgm:prSet>
      <dgm:spPr/>
      <dgm:t>
        <a:bodyPr/>
        <a:lstStyle/>
        <a:p>
          <a:endParaRPr lang="en-US"/>
        </a:p>
      </dgm:t>
    </dgm:pt>
    <dgm:pt modelId="{25A3983C-26B0-45F2-885F-133FEF109E28}" type="pres">
      <dgm:prSet presAssocID="{9E4B4C3E-F15C-484B-B5DE-72565A5654E5}" presName="Triangle" presStyleLbl="alignNode1" presStyleIdx="1" presStyleCnt="7"/>
      <dgm: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gm:spPr>
    </dgm:pt>
    <dgm:pt modelId="{E7FFF11C-C2D0-4A34-8DF1-7DD7F2F2135A}" type="pres">
      <dgm:prSet presAssocID="{04E4C1DC-F3EB-4C24-9517-FF0F816CDBDA}" presName="sibTrans" presStyleCnt="0"/>
      <dgm:spPr/>
    </dgm:pt>
    <dgm:pt modelId="{59E152E2-D804-48D0-9C44-27DAAFC2E8DA}" type="pres">
      <dgm:prSet presAssocID="{04E4C1DC-F3EB-4C24-9517-FF0F816CDBDA}" presName="space" presStyleCnt="0"/>
      <dgm:spPr/>
    </dgm:pt>
    <dgm:pt modelId="{C0712340-1C9E-457C-B48D-FB44885B32E0}" type="pres">
      <dgm:prSet presAssocID="{CB1B9A3C-B5F1-46B3-B641-41D0C4720CBB}" presName="composite" presStyleCnt="0"/>
      <dgm:spPr/>
    </dgm:pt>
    <dgm:pt modelId="{FE86DEB7-3F09-4C83-BD8D-E778383B772C}" type="pres">
      <dgm:prSet presAssocID="{CB1B9A3C-B5F1-46B3-B641-41D0C4720CBB}" presName="LShape" presStyleLbl="alignNode1" presStyleIdx="2" presStyleCnt="7"/>
      <dgm: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gm:spPr>
    </dgm:pt>
    <dgm:pt modelId="{412B2AD0-1A83-4CD1-89D5-DC8DB5C29E32}" type="pres">
      <dgm:prSet presAssocID="{CB1B9A3C-B5F1-46B3-B641-41D0C4720CBB}" presName="ParentText" presStyleLbl="revTx" presStyleIdx="1" presStyleCnt="4">
        <dgm:presLayoutVars>
          <dgm:chMax val="0"/>
          <dgm:chPref val="0"/>
          <dgm:bulletEnabled val="1"/>
        </dgm:presLayoutVars>
      </dgm:prSet>
      <dgm:spPr/>
      <dgm:t>
        <a:bodyPr/>
        <a:lstStyle/>
        <a:p>
          <a:endParaRPr lang="en-US"/>
        </a:p>
      </dgm:t>
    </dgm:pt>
    <dgm:pt modelId="{C23F05E7-4AA6-4934-AF8D-F56B8287A57E}" type="pres">
      <dgm:prSet presAssocID="{CB1B9A3C-B5F1-46B3-B641-41D0C4720CBB}" presName="Triangle" presStyleLbl="alignNode1" presStyleIdx="3" presStyleCnt="7"/>
      <dgm: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gm:spPr>
    </dgm:pt>
    <dgm:pt modelId="{37F53D21-13F0-4D7F-922C-7DF268F496D9}" type="pres">
      <dgm:prSet presAssocID="{87F498F2-E2A3-443B-B5C5-1555F2FDC4C2}" presName="sibTrans" presStyleCnt="0"/>
      <dgm:spPr/>
    </dgm:pt>
    <dgm:pt modelId="{39C28DCE-841A-43C9-A33F-9A8F92D00AE4}" type="pres">
      <dgm:prSet presAssocID="{87F498F2-E2A3-443B-B5C5-1555F2FDC4C2}" presName="space" presStyleCnt="0"/>
      <dgm:spPr/>
    </dgm:pt>
    <dgm:pt modelId="{87AF18B2-B565-4DE7-A45A-D33828881701}" type="pres">
      <dgm:prSet presAssocID="{4D045F0F-300A-4D66-AE9F-2504A6B0F55D}" presName="composite" presStyleCnt="0"/>
      <dgm:spPr/>
    </dgm:pt>
    <dgm:pt modelId="{777BADE8-CAA5-4952-860C-A757D0D5E487}" type="pres">
      <dgm:prSet presAssocID="{4D045F0F-300A-4D66-AE9F-2504A6B0F55D}" presName="LShape" presStyleLbl="alignNode1" presStyleIdx="4" presStyleCnt="7"/>
      <dgm: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gm:spPr>
      <dgm:t>
        <a:bodyPr/>
        <a:lstStyle/>
        <a:p>
          <a:endParaRPr lang="en-US"/>
        </a:p>
      </dgm:t>
    </dgm:pt>
    <dgm:pt modelId="{A99D1D1D-8F85-479B-A784-D105754CFA26}" type="pres">
      <dgm:prSet presAssocID="{4D045F0F-300A-4D66-AE9F-2504A6B0F55D}" presName="ParentText" presStyleLbl="revTx" presStyleIdx="2" presStyleCnt="4">
        <dgm:presLayoutVars>
          <dgm:chMax val="0"/>
          <dgm:chPref val="0"/>
          <dgm:bulletEnabled val="1"/>
        </dgm:presLayoutVars>
      </dgm:prSet>
      <dgm:spPr/>
      <dgm:t>
        <a:bodyPr/>
        <a:lstStyle/>
        <a:p>
          <a:endParaRPr lang="en-US"/>
        </a:p>
      </dgm:t>
    </dgm:pt>
    <dgm:pt modelId="{C3F6FF07-0806-4F21-9F87-E231FD1B323B}" type="pres">
      <dgm:prSet presAssocID="{4D045F0F-300A-4D66-AE9F-2504A6B0F55D}" presName="Triangle" presStyleLbl="alignNode1" presStyleIdx="5" presStyleCnt="7"/>
      <dgm: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gm:spPr>
    </dgm:pt>
    <dgm:pt modelId="{A6265ECA-AC67-49DC-95F6-18B56B781533}" type="pres">
      <dgm:prSet presAssocID="{CC0F7298-4FF0-4E73-994E-041FC0A69FD3}" presName="sibTrans" presStyleCnt="0"/>
      <dgm:spPr/>
    </dgm:pt>
    <dgm:pt modelId="{61EADABD-14D4-4A9B-99DB-75636D474994}" type="pres">
      <dgm:prSet presAssocID="{CC0F7298-4FF0-4E73-994E-041FC0A69FD3}" presName="space" presStyleCnt="0"/>
      <dgm:spPr/>
    </dgm:pt>
    <dgm:pt modelId="{1C0A5B90-5A37-4B30-88A5-49E6D3B5444D}" type="pres">
      <dgm:prSet presAssocID="{D2E630B3-ED88-4B2C-94FA-17BBB387DC0A}" presName="composite" presStyleCnt="0"/>
      <dgm:spPr/>
    </dgm:pt>
    <dgm:pt modelId="{30A595CF-48CD-4988-87BC-6A1F9BA318C6}" type="pres">
      <dgm:prSet presAssocID="{D2E630B3-ED88-4B2C-94FA-17BBB387DC0A}" presName="LShape" presStyleLbl="alignNode1" presStyleIdx="6" presStyleCnt="7"/>
      <dgm: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gm:spPr>
    </dgm:pt>
    <dgm:pt modelId="{1679DD1F-D565-4D83-9E31-AAA118D610B3}" type="pres">
      <dgm:prSet presAssocID="{D2E630B3-ED88-4B2C-94FA-17BBB387DC0A}" presName="ParentText" presStyleLbl="revTx" presStyleIdx="3" presStyleCnt="4">
        <dgm:presLayoutVars>
          <dgm:chMax val="0"/>
          <dgm:chPref val="0"/>
          <dgm:bulletEnabled val="1"/>
        </dgm:presLayoutVars>
      </dgm:prSet>
      <dgm:spPr/>
      <dgm:t>
        <a:bodyPr/>
        <a:lstStyle/>
        <a:p>
          <a:endParaRPr lang="en-US"/>
        </a:p>
      </dgm:t>
    </dgm:pt>
  </dgm:ptLst>
  <dgm:cxnLst>
    <dgm:cxn modelId="{00644451-392F-4499-A581-09C61D833826}" srcId="{F5379934-CC83-44F9-8890-171C67330ACD}" destId="{D2E630B3-ED88-4B2C-94FA-17BBB387DC0A}" srcOrd="3" destOrd="0" parTransId="{EF84D11F-8F84-48F3-9468-F42B29981CAB}" sibTransId="{96350DBF-F37B-4FC8-B9A5-BBC2B1800843}"/>
    <dgm:cxn modelId="{F34A573D-905A-46F0-B111-563E3E9DFD0F}" srcId="{4D045F0F-300A-4D66-AE9F-2504A6B0F55D}" destId="{722EBC24-2477-4C29-834A-D3FB589C7539}" srcOrd="0" destOrd="0" parTransId="{EDC811EE-063B-4D0C-BC45-97E62848FC22}" sibTransId="{1752E238-85C2-4DF7-BA33-01BAA8EC40D6}"/>
    <dgm:cxn modelId="{E3572528-8465-4810-85B2-470D3D88E8C0}" srcId="{F5379934-CC83-44F9-8890-171C67330ACD}" destId="{CB1B9A3C-B5F1-46B3-B641-41D0C4720CBB}" srcOrd="1" destOrd="0" parTransId="{D6FD34BE-841E-4BCE-91EC-3278CC4A1F26}" sibTransId="{87F498F2-E2A3-443B-B5C5-1555F2FDC4C2}"/>
    <dgm:cxn modelId="{A2A10D26-2438-4962-8364-16F6B2A27B64}" srcId="{F5379934-CC83-44F9-8890-171C67330ACD}" destId="{4D045F0F-300A-4D66-AE9F-2504A6B0F55D}" srcOrd="2" destOrd="0" parTransId="{F405A659-3313-4F6E-A69E-7B08DE15D55B}" sibTransId="{CC0F7298-4FF0-4E73-994E-041FC0A69FD3}"/>
    <dgm:cxn modelId="{E7802F3B-F480-4ACF-A217-7FC5E2C33520}" srcId="{CB1B9A3C-B5F1-46B3-B641-41D0C4720CBB}" destId="{67D93C03-E010-409F-8FED-0A19C53114EC}" srcOrd="0" destOrd="0" parTransId="{98FBCC99-3A4F-483E-BAC2-A7769AF748CE}" sibTransId="{B72E04D0-C674-4A04-8790-912396B4D653}"/>
    <dgm:cxn modelId="{70FF5C20-3BDD-443D-B36E-CD88859E54D0}" type="presOf" srcId="{67D93C03-E010-409F-8FED-0A19C53114EC}" destId="{412B2AD0-1A83-4CD1-89D5-DC8DB5C29E32}" srcOrd="0" destOrd="1" presId="urn:microsoft.com/office/officeart/2009/3/layout/StepUpProcess"/>
    <dgm:cxn modelId="{CCEFF210-3CFC-4C92-9D9C-496D9530D273}" type="presOf" srcId="{9E4B4C3E-F15C-484B-B5DE-72565A5654E5}" destId="{E731A5E7-16F3-4229-B14F-910424BE9B83}" srcOrd="0" destOrd="0" presId="urn:microsoft.com/office/officeart/2009/3/layout/StepUpProcess"/>
    <dgm:cxn modelId="{7DA10277-F62E-4D7E-86C6-AF75E72CC86E}" type="presOf" srcId="{CB1B9A3C-B5F1-46B3-B641-41D0C4720CBB}" destId="{412B2AD0-1A83-4CD1-89D5-DC8DB5C29E32}" srcOrd="0" destOrd="0" presId="urn:microsoft.com/office/officeart/2009/3/layout/StepUpProcess"/>
    <dgm:cxn modelId="{0565901B-F10E-4A57-A870-588565B97B8E}" type="presOf" srcId="{F5379934-CC83-44F9-8890-171C67330ACD}" destId="{07054460-70A8-4343-B559-61AFD048440C}" srcOrd="0" destOrd="0" presId="urn:microsoft.com/office/officeart/2009/3/layout/StepUpProcess"/>
    <dgm:cxn modelId="{18852DCB-3318-4D7F-A978-328284907CD9}" type="presOf" srcId="{D2E630B3-ED88-4B2C-94FA-17BBB387DC0A}" destId="{1679DD1F-D565-4D83-9E31-AAA118D610B3}" srcOrd="0" destOrd="0" presId="urn:microsoft.com/office/officeart/2009/3/layout/StepUpProcess"/>
    <dgm:cxn modelId="{56D76F4F-9EAF-4DDA-925F-443A0B250583}" type="presOf" srcId="{722EBC24-2477-4C29-834A-D3FB589C7539}" destId="{A99D1D1D-8F85-479B-A784-D105754CFA26}" srcOrd="0" destOrd="1" presId="urn:microsoft.com/office/officeart/2009/3/layout/StepUpProcess"/>
    <dgm:cxn modelId="{F22D18A1-4D98-4D90-B03C-DF8CD4FFDCC8}" type="presOf" srcId="{4D045F0F-300A-4D66-AE9F-2504A6B0F55D}" destId="{A99D1D1D-8F85-479B-A784-D105754CFA26}" srcOrd="0" destOrd="0" presId="urn:microsoft.com/office/officeart/2009/3/layout/StepUpProcess"/>
    <dgm:cxn modelId="{EB469859-CB86-4243-9A09-277A60579216}" srcId="{F5379934-CC83-44F9-8890-171C67330ACD}" destId="{9E4B4C3E-F15C-484B-B5DE-72565A5654E5}" srcOrd="0" destOrd="0" parTransId="{C554E5F3-C96B-4C93-9B85-E9094B170B37}" sibTransId="{04E4C1DC-F3EB-4C24-9517-FF0F816CDBDA}"/>
    <dgm:cxn modelId="{3895FF5F-5ADE-422B-BBC0-13F250BC1811}" type="presOf" srcId="{02613274-9061-4C18-8C1E-A7D0F023EFA9}" destId="{E731A5E7-16F3-4229-B14F-910424BE9B83}" srcOrd="0" destOrd="1" presId="urn:microsoft.com/office/officeart/2009/3/layout/StepUpProcess"/>
    <dgm:cxn modelId="{1AE9CBBD-845F-4C87-8E2D-F76B49391D49}" srcId="{9E4B4C3E-F15C-484B-B5DE-72565A5654E5}" destId="{02613274-9061-4C18-8C1E-A7D0F023EFA9}" srcOrd="0" destOrd="0" parTransId="{BD1D4A6D-CDC5-41CC-9EBF-F06C8AC31FF6}" sibTransId="{F9234CFA-F604-4B83-95FF-9D26A0D41536}"/>
    <dgm:cxn modelId="{C0FE0CC3-E06A-4620-ABB0-4B9266921E8F}" type="presOf" srcId="{E296A5A8-62F5-4097-8A38-20D5E68F2058}" destId="{1679DD1F-D565-4D83-9E31-AAA118D610B3}" srcOrd="0" destOrd="1" presId="urn:microsoft.com/office/officeart/2009/3/layout/StepUpProcess"/>
    <dgm:cxn modelId="{F88DCC96-0114-4DE2-91BD-04406A60ACA1}" srcId="{D2E630B3-ED88-4B2C-94FA-17BBB387DC0A}" destId="{E296A5A8-62F5-4097-8A38-20D5E68F2058}" srcOrd="0" destOrd="0" parTransId="{82EB7B78-FD96-41A9-A597-45DE8F7ADC1B}" sibTransId="{1F6A94A0-0DE8-4739-B8E4-DB6D94948810}"/>
    <dgm:cxn modelId="{7FC807F4-E576-4D54-BA6B-D04A810BE29D}" type="presParOf" srcId="{07054460-70A8-4343-B559-61AFD048440C}" destId="{DF64A40B-686B-4F2C-B566-83C8D7320606}" srcOrd="0" destOrd="0" presId="urn:microsoft.com/office/officeart/2009/3/layout/StepUpProcess"/>
    <dgm:cxn modelId="{D05D4B20-9F3E-46C4-A1F0-342A3B9E45FA}" type="presParOf" srcId="{DF64A40B-686B-4F2C-B566-83C8D7320606}" destId="{CB7ECBB0-1497-4356-9DEE-147C42F2522F}" srcOrd="0" destOrd="0" presId="urn:microsoft.com/office/officeart/2009/3/layout/StepUpProcess"/>
    <dgm:cxn modelId="{74920A05-A53E-4A6D-B1B6-2E379151B2C3}" type="presParOf" srcId="{DF64A40B-686B-4F2C-B566-83C8D7320606}" destId="{E731A5E7-16F3-4229-B14F-910424BE9B83}" srcOrd="1" destOrd="0" presId="urn:microsoft.com/office/officeart/2009/3/layout/StepUpProcess"/>
    <dgm:cxn modelId="{0BE7EBDC-C0F9-44DF-A20B-9002CEA1D870}" type="presParOf" srcId="{DF64A40B-686B-4F2C-B566-83C8D7320606}" destId="{25A3983C-26B0-45F2-885F-133FEF109E28}" srcOrd="2" destOrd="0" presId="urn:microsoft.com/office/officeart/2009/3/layout/StepUpProcess"/>
    <dgm:cxn modelId="{F7D273A4-889D-4B09-B946-CFA5705150C3}" type="presParOf" srcId="{07054460-70A8-4343-B559-61AFD048440C}" destId="{E7FFF11C-C2D0-4A34-8DF1-7DD7F2F2135A}" srcOrd="1" destOrd="0" presId="urn:microsoft.com/office/officeart/2009/3/layout/StepUpProcess"/>
    <dgm:cxn modelId="{4D7D6420-0369-424C-9242-560D94121C4D}" type="presParOf" srcId="{E7FFF11C-C2D0-4A34-8DF1-7DD7F2F2135A}" destId="{59E152E2-D804-48D0-9C44-27DAAFC2E8DA}" srcOrd="0" destOrd="0" presId="urn:microsoft.com/office/officeart/2009/3/layout/StepUpProcess"/>
    <dgm:cxn modelId="{FE70FB69-EFED-4C1A-B84C-88849A622FC2}" type="presParOf" srcId="{07054460-70A8-4343-B559-61AFD048440C}" destId="{C0712340-1C9E-457C-B48D-FB44885B32E0}" srcOrd="2" destOrd="0" presId="urn:microsoft.com/office/officeart/2009/3/layout/StepUpProcess"/>
    <dgm:cxn modelId="{9DFCEC2C-D103-4B38-9310-5D9C18758121}" type="presParOf" srcId="{C0712340-1C9E-457C-B48D-FB44885B32E0}" destId="{FE86DEB7-3F09-4C83-BD8D-E778383B772C}" srcOrd="0" destOrd="0" presId="urn:microsoft.com/office/officeart/2009/3/layout/StepUpProcess"/>
    <dgm:cxn modelId="{D3DB2554-0A30-4B8C-9C79-7000B2E3D1EC}" type="presParOf" srcId="{C0712340-1C9E-457C-B48D-FB44885B32E0}" destId="{412B2AD0-1A83-4CD1-89D5-DC8DB5C29E32}" srcOrd="1" destOrd="0" presId="urn:microsoft.com/office/officeart/2009/3/layout/StepUpProcess"/>
    <dgm:cxn modelId="{21C6782A-7E47-4EAA-BDB8-F6FF84475941}" type="presParOf" srcId="{C0712340-1C9E-457C-B48D-FB44885B32E0}" destId="{C23F05E7-4AA6-4934-AF8D-F56B8287A57E}" srcOrd="2" destOrd="0" presId="urn:microsoft.com/office/officeart/2009/3/layout/StepUpProcess"/>
    <dgm:cxn modelId="{41670ED8-12B6-4046-AF1A-314D188EF317}" type="presParOf" srcId="{07054460-70A8-4343-B559-61AFD048440C}" destId="{37F53D21-13F0-4D7F-922C-7DF268F496D9}" srcOrd="3" destOrd="0" presId="urn:microsoft.com/office/officeart/2009/3/layout/StepUpProcess"/>
    <dgm:cxn modelId="{A0FBC0BE-7751-4D2F-9968-FD0910C9EC55}" type="presParOf" srcId="{37F53D21-13F0-4D7F-922C-7DF268F496D9}" destId="{39C28DCE-841A-43C9-A33F-9A8F92D00AE4}" srcOrd="0" destOrd="0" presId="urn:microsoft.com/office/officeart/2009/3/layout/StepUpProcess"/>
    <dgm:cxn modelId="{F557BDE1-685F-47EE-9CDA-0FDA8FD8FD15}" type="presParOf" srcId="{07054460-70A8-4343-B559-61AFD048440C}" destId="{87AF18B2-B565-4DE7-A45A-D33828881701}" srcOrd="4" destOrd="0" presId="urn:microsoft.com/office/officeart/2009/3/layout/StepUpProcess"/>
    <dgm:cxn modelId="{F1167A88-79AF-4FD3-8ABF-943D59363C17}" type="presParOf" srcId="{87AF18B2-B565-4DE7-A45A-D33828881701}" destId="{777BADE8-CAA5-4952-860C-A757D0D5E487}" srcOrd="0" destOrd="0" presId="urn:microsoft.com/office/officeart/2009/3/layout/StepUpProcess"/>
    <dgm:cxn modelId="{49361C61-6DE1-4BE1-9719-BB2AF0D3E012}" type="presParOf" srcId="{87AF18B2-B565-4DE7-A45A-D33828881701}" destId="{A99D1D1D-8F85-479B-A784-D105754CFA26}" srcOrd="1" destOrd="0" presId="urn:microsoft.com/office/officeart/2009/3/layout/StepUpProcess"/>
    <dgm:cxn modelId="{D7F626FD-7D6C-488A-B3FD-19C3A0B02B34}" type="presParOf" srcId="{87AF18B2-B565-4DE7-A45A-D33828881701}" destId="{C3F6FF07-0806-4F21-9F87-E231FD1B323B}" srcOrd="2" destOrd="0" presId="urn:microsoft.com/office/officeart/2009/3/layout/StepUpProcess"/>
    <dgm:cxn modelId="{8C3BCD24-F09F-453B-9B50-C2C04888F754}" type="presParOf" srcId="{07054460-70A8-4343-B559-61AFD048440C}" destId="{A6265ECA-AC67-49DC-95F6-18B56B781533}" srcOrd="5" destOrd="0" presId="urn:microsoft.com/office/officeart/2009/3/layout/StepUpProcess"/>
    <dgm:cxn modelId="{8A97F05B-516B-4620-8F07-34C527170494}" type="presParOf" srcId="{A6265ECA-AC67-49DC-95F6-18B56B781533}" destId="{61EADABD-14D4-4A9B-99DB-75636D474994}" srcOrd="0" destOrd="0" presId="urn:microsoft.com/office/officeart/2009/3/layout/StepUpProcess"/>
    <dgm:cxn modelId="{1E234756-8067-43A5-95BF-FE5ACC0239F3}" type="presParOf" srcId="{07054460-70A8-4343-B559-61AFD048440C}" destId="{1C0A5B90-5A37-4B30-88A5-49E6D3B5444D}" srcOrd="6" destOrd="0" presId="urn:microsoft.com/office/officeart/2009/3/layout/StepUpProcess"/>
    <dgm:cxn modelId="{60B7D2A1-5962-4250-8108-2200E17ACAF4}" type="presParOf" srcId="{1C0A5B90-5A37-4B30-88A5-49E6D3B5444D}" destId="{30A595CF-48CD-4988-87BC-6A1F9BA318C6}" srcOrd="0" destOrd="0" presId="urn:microsoft.com/office/officeart/2009/3/layout/StepUpProcess"/>
    <dgm:cxn modelId="{CA9E066D-87F0-43FF-BA80-562283C35606}" type="presParOf" srcId="{1C0A5B90-5A37-4B30-88A5-49E6D3B5444D}" destId="{1679DD1F-D565-4D83-9E31-AAA118D610B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379934-CC83-44F9-8890-171C67330ACD}" type="doc">
      <dgm:prSet loTypeId="urn:microsoft.com/office/officeart/2009/3/layout/StepUpProcess" loCatId="process" qsTypeId="urn:microsoft.com/office/officeart/2005/8/quickstyle/simple1" qsCatId="simple" csTypeId="urn:microsoft.com/office/officeart/2005/8/colors/colorful4" csCatId="colorful" phldr="1"/>
      <dgm:spPr/>
    </dgm:pt>
    <dgm:pt modelId="{9E4B4C3E-F15C-484B-B5DE-72565A5654E5}">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1</a:t>
          </a:r>
        </a:p>
      </dgm:t>
    </dgm:pt>
    <dgm:pt modelId="{C554E5F3-C96B-4C93-9B85-E9094B170B37}" type="parTrans" cxnId="{EB469859-CB86-4243-9A09-277A60579216}">
      <dgm:prSet/>
      <dgm:spPr/>
      <dgm:t>
        <a:bodyPr/>
        <a:lstStyle/>
        <a:p>
          <a:pPr algn="ctr"/>
          <a:endParaRPr lang="en-US"/>
        </a:p>
      </dgm:t>
    </dgm:pt>
    <dgm:pt modelId="{04E4C1DC-F3EB-4C24-9517-FF0F816CDBDA}" type="sibTrans" cxnId="{EB469859-CB86-4243-9A09-277A60579216}">
      <dgm:prSet/>
      <dgm:spPr/>
      <dgm:t>
        <a:bodyPr/>
        <a:lstStyle/>
        <a:p>
          <a:pPr algn="ctr"/>
          <a:endParaRPr lang="en-US"/>
        </a:p>
      </dgm:t>
    </dgm:pt>
    <dgm:pt modelId="{67D93C03-E010-409F-8FED-0A19C53114EC}">
      <dgm:prSet phldrT="[Text]"/>
      <dgm:spPr>
        <a:xfrm>
          <a:off x="2099057" y="10562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drug class by state</a:t>
          </a:r>
        </a:p>
      </dgm:t>
    </dgm:pt>
    <dgm:pt modelId="{98FBCC99-3A4F-483E-BAC2-A7769AF748CE}" type="parTrans" cxnId="{E7802F3B-F480-4ACF-A217-7FC5E2C33520}">
      <dgm:prSet/>
      <dgm:spPr/>
      <dgm:t>
        <a:bodyPr/>
        <a:lstStyle/>
        <a:p>
          <a:pPr algn="ctr"/>
          <a:endParaRPr lang="en-US"/>
        </a:p>
      </dgm:t>
    </dgm:pt>
    <dgm:pt modelId="{B72E04D0-C674-4A04-8790-912396B4D653}" type="sibTrans" cxnId="{E7802F3B-F480-4ACF-A217-7FC5E2C33520}">
      <dgm:prSet/>
      <dgm:spPr/>
      <dgm:t>
        <a:bodyPr/>
        <a:lstStyle/>
        <a:p>
          <a:pPr algn="ctr"/>
          <a:endParaRPr lang="en-US"/>
        </a:p>
      </dgm:t>
    </dgm:pt>
    <dgm:pt modelId="{722EBC24-2477-4C29-834A-D3FB589C7539}">
      <dgm:prSet phldrT="[Text]"/>
      <dgm:spPr>
        <a:xfrm>
          <a:off x="3903857" y="6096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Overdose deaths by specific drugs by state</a:t>
          </a:r>
        </a:p>
      </dgm:t>
    </dgm:pt>
    <dgm:pt modelId="{1752E238-85C2-4DF7-BA33-01BAA8EC40D6}" type="sibTrans" cxnId="{F34A573D-905A-46F0-B111-563E3E9DFD0F}">
      <dgm:prSet/>
      <dgm:spPr/>
      <dgm:t>
        <a:bodyPr/>
        <a:lstStyle/>
        <a:p>
          <a:pPr algn="ctr"/>
          <a:endParaRPr lang="en-US"/>
        </a:p>
      </dgm:t>
    </dgm:pt>
    <dgm:pt modelId="{EDC811EE-063B-4D0C-BC45-97E62848FC22}" type="parTrans" cxnId="{F34A573D-905A-46F0-B111-563E3E9DFD0F}">
      <dgm:prSet/>
      <dgm:spPr/>
      <dgm:t>
        <a:bodyPr/>
        <a:lstStyle/>
        <a:p>
          <a:pPr algn="ctr"/>
          <a:endParaRPr lang="en-US"/>
        </a:p>
      </dgm:t>
    </dgm:pt>
    <dgm:pt modelId="{D2E630B3-ED88-4B2C-94FA-17BBB387DC0A}">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4 (Ideal)</a:t>
          </a:r>
        </a:p>
      </dgm:t>
    </dgm:pt>
    <dgm:pt modelId="{EF84D11F-8F84-48F3-9468-F42B29981CAB}" type="parTrans" cxnId="{00644451-392F-4499-A581-09C61D833826}">
      <dgm:prSet/>
      <dgm:spPr/>
      <dgm:t>
        <a:bodyPr/>
        <a:lstStyle/>
        <a:p>
          <a:pPr algn="ctr"/>
          <a:endParaRPr lang="en-US"/>
        </a:p>
      </dgm:t>
    </dgm:pt>
    <dgm:pt modelId="{96350DBF-F37B-4FC8-B9A5-BBC2B1800843}" type="sibTrans" cxnId="{00644451-392F-4499-A581-09C61D833826}">
      <dgm:prSet/>
      <dgm:spPr/>
      <dgm:t>
        <a:bodyPr/>
        <a:lstStyle/>
        <a:p>
          <a:pPr algn="ctr"/>
          <a:endParaRPr lang="en-US"/>
        </a:p>
      </dgm:t>
    </dgm:pt>
    <dgm:pt modelId="{02613274-9061-4C18-8C1E-A7D0F023EFA9}">
      <dgm:prSet phldrT="[Text]"/>
      <dgm:spPr>
        <a:xfrm>
          <a:off x="294256" y="1502821"/>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state</a:t>
          </a:r>
        </a:p>
      </dgm:t>
    </dgm:pt>
    <dgm:pt modelId="{BD1D4A6D-CDC5-41CC-9EBF-F06C8AC31FF6}" type="parTrans" cxnId="{1AE9CBBD-845F-4C87-8E2D-F76B49391D49}">
      <dgm:prSet/>
      <dgm:spPr/>
      <dgm:t>
        <a:bodyPr/>
        <a:lstStyle/>
        <a:p>
          <a:pPr algn="ctr"/>
          <a:endParaRPr lang="en-US"/>
        </a:p>
      </dgm:t>
    </dgm:pt>
    <dgm:pt modelId="{F9234CFA-F604-4B83-95FF-9D26A0D41536}" type="sibTrans" cxnId="{1AE9CBBD-845F-4C87-8E2D-F76B49391D49}">
      <dgm:prSet/>
      <dgm:spPr/>
      <dgm:t>
        <a:bodyPr/>
        <a:lstStyle/>
        <a:p>
          <a:pPr algn="ctr"/>
          <a:endParaRPr lang="en-US"/>
        </a:p>
      </dgm:t>
    </dgm:pt>
    <dgm:pt modelId="{4D045F0F-300A-4D66-AE9F-2504A6B0F55D}">
      <dgm:prSet phldrT="[Text]"/>
      <dgm:spPr>
        <a:xfrm>
          <a:off x="3903857" y="6096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Level 3</a:t>
          </a:r>
        </a:p>
      </dgm:t>
    </dgm:pt>
    <dgm:pt modelId="{F405A659-3313-4F6E-A69E-7B08DE15D55B}" type="parTrans" cxnId="{A2A10D26-2438-4962-8364-16F6B2A27B64}">
      <dgm:prSet/>
      <dgm:spPr/>
      <dgm:t>
        <a:bodyPr/>
        <a:lstStyle/>
        <a:p>
          <a:pPr algn="ctr"/>
          <a:endParaRPr lang="en-US"/>
        </a:p>
      </dgm:t>
    </dgm:pt>
    <dgm:pt modelId="{CC0F7298-4FF0-4E73-994E-041FC0A69FD3}" type="sibTrans" cxnId="{A2A10D26-2438-4962-8364-16F6B2A27B64}">
      <dgm:prSet/>
      <dgm:spPr/>
      <dgm:t>
        <a:bodyPr/>
        <a:lstStyle/>
        <a:p>
          <a:pPr algn="ctr"/>
          <a:endParaRPr lang="en-US"/>
        </a:p>
      </dgm:t>
    </dgm:pt>
    <dgm:pt modelId="{E296A5A8-62F5-4097-8A38-20D5E68F2058}">
      <dgm:prSet phldrT="[Text]"/>
      <dgm:spPr>
        <a:xfrm>
          <a:off x="5708658" y="163022"/>
          <a:ext cx="1474275" cy="1292288"/>
        </a:xfrm>
        <a:prstGeom prst="rect">
          <a:avLst/>
        </a:prstGeom>
        <a:noFill/>
        <a:ln>
          <a:noFill/>
        </a:ln>
        <a:effectLst/>
      </dgm:spPr>
      <dgm:t>
        <a:bodyPr/>
        <a:lstStyle/>
        <a:p>
          <a:pPr algn="ctr"/>
          <a:r>
            <a:rPr lang="en-US">
              <a:solidFill>
                <a:srgbClr val="1B458F">
                  <a:hueOff val="0"/>
                  <a:satOff val="0"/>
                  <a:lumOff val="0"/>
                  <a:alphaOff val="0"/>
                </a:srgbClr>
              </a:solidFill>
              <a:latin typeface="Calibri" panose="020F0502020204030204"/>
              <a:ea typeface="+mn-ea"/>
              <a:cs typeface="+mn-cs"/>
            </a:rPr>
            <a:t>Overdose deaths by specific drugs and injection by state</a:t>
          </a:r>
        </a:p>
      </dgm:t>
    </dgm:pt>
    <dgm:pt modelId="{82EB7B78-FD96-41A9-A597-45DE8F7ADC1B}" type="parTrans" cxnId="{F88DCC96-0114-4DE2-91BD-04406A60ACA1}">
      <dgm:prSet/>
      <dgm:spPr/>
      <dgm:t>
        <a:bodyPr/>
        <a:lstStyle/>
        <a:p>
          <a:pPr algn="ctr"/>
          <a:endParaRPr lang="en-US"/>
        </a:p>
      </dgm:t>
    </dgm:pt>
    <dgm:pt modelId="{1F6A94A0-0DE8-4739-B8E4-DB6D94948810}" type="sibTrans" cxnId="{F88DCC96-0114-4DE2-91BD-04406A60ACA1}">
      <dgm:prSet/>
      <dgm:spPr/>
      <dgm:t>
        <a:bodyPr/>
        <a:lstStyle/>
        <a:p>
          <a:pPr algn="ctr"/>
          <a:endParaRPr lang="en-US"/>
        </a:p>
      </dgm:t>
    </dgm:pt>
    <dgm:pt modelId="{CB1B9A3C-B5F1-46B3-B641-41D0C4720CBB}">
      <dgm:prSet phldrT="[Text]"/>
      <dgm:spPr>
        <a:xfrm>
          <a:off x="2099057" y="1056222"/>
          <a:ext cx="1474275" cy="1292288"/>
        </a:xfrm>
        <a:prstGeom prst="rect">
          <a:avLst/>
        </a:prstGeom>
        <a:noFill/>
        <a:ln>
          <a:noFill/>
        </a:ln>
        <a:effectLst/>
      </dgm:spPr>
      <dgm:t>
        <a:bodyPr/>
        <a:lstStyle/>
        <a:p>
          <a:pPr algn="ctr"/>
          <a:r>
            <a:rPr lang="en-US" dirty="0">
              <a:solidFill>
                <a:srgbClr val="1B458F">
                  <a:hueOff val="0"/>
                  <a:satOff val="0"/>
                  <a:lumOff val="0"/>
                  <a:alphaOff val="0"/>
                </a:srgbClr>
              </a:solidFill>
              <a:latin typeface="Calibri" panose="020F0502020204030204"/>
              <a:ea typeface="+mn-ea"/>
              <a:cs typeface="+mn-cs"/>
            </a:rPr>
            <a:t>Level 2</a:t>
          </a:r>
        </a:p>
      </dgm:t>
    </dgm:pt>
    <dgm:pt modelId="{D6FD34BE-841E-4BCE-91EC-3278CC4A1F26}" type="parTrans" cxnId="{E3572528-8465-4810-85B2-470D3D88E8C0}">
      <dgm:prSet/>
      <dgm:spPr/>
      <dgm:t>
        <a:bodyPr/>
        <a:lstStyle/>
        <a:p>
          <a:pPr algn="ctr"/>
          <a:endParaRPr lang="en-US"/>
        </a:p>
      </dgm:t>
    </dgm:pt>
    <dgm:pt modelId="{87F498F2-E2A3-443B-B5C5-1555F2FDC4C2}" type="sibTrans" cxnId="{E3572528-8465-4810-85B2-470D3D88E8C0}">
      <dgm:prSet/>
      <dgm:spPr/>
      <dgm:t>
        <a:bodyPr/>
        <a:lstStyle/>
        <a:p>
          <a:pPr algn="ctr"/>
          <a:endParaRPr lang="en-US"/>
        </a:p>
      </dgm:t>
    </dgm:pt>
    <dgm:pt modelId="{07054460-70A8-4343-B559-61AFD048440C}" type="pres">
      <dgm:prSet presAssocID="{F5379934-CC83-44F9-8890-171C67330ACD}" presName="rootnode" presStyleCnt="0">
        <dgm:presLayoutVars>
          <dgm:chMax/>
          <dgm:chPref/>
          <dgm:dir/>
          <dgm:animLvl val="lvl"/>
        </dgm:presLayoutVars>
      </dgm:prSet>
      <dgm:spPr/>
    </dgm:pt>
    <dgm:pt modelId="{DF64A40B-686B-4F2C-B566-83C8D7320606}" type="pres">
      <dgm:prSet presAssocID="{9E4B4C3E-F15C-484B-B5DE-72565A5654E5}" presName="composite" presStyleCnt="0"/>
      <dgm:spPr/>
    </dgm:pt>
    <dgm:pt modelId="{CB7ECBB0-1497-4356-9DEE-147C42F2522F}" type="pres">
      <dgm:prSet presAssocID="{9E4B4C3E-F15C-484B-B5DE-72565A5654E5}" presName="LShape" presStyleLbl="alignNode1" presStyleIdx="0" presStyleCnt="7"/>
      <dgm: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pt>
    <dgm:pt modelId="{E731A5E7-16F3-4229-B14F-910424BE9B83}" type="pres">
      <dgm:prSet presAssocID="{9E4B4C3E-F15C-484B-B5DE-72565A5654E5}" presName="ParentText" presStyleLbl="revTx" presStyleIdx="0" presStyleCnt="4">
        <dgm:presLayoutVars>
          <dgm:chMax val="0"/>
          <dgm:chPref val="0"/>
          <dgm:bulletEnabled val="1"/>
        </dgm:presLayoutVars>
      </dgm:prSet>
      <dgm:spPr/>
      <dgm:t>
        <a:bodyPr/>
        <a:lstStyle/>
        <a:p>
          <a:endParaRPr lang="en-US"/>
        </a:p>
      </dgm:t>
    </dgm:pt>
    <dgm:pt modelId="{25A3983C-26B0-45F2-885F-133FEF109E28}" type="pres">
      <dgm:prSet presAssocID="{9E4B4C3E-F15C-484B-B5DE-72565A5654E5}" presName="Triangle" presStyleLbl="alignNode1" presStyleIdx="1" presStyleCnt="7"/>
      <dgm: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gm:spPr>
    </dgm:pt>
    <dgm:pt modelId="{E7FFF11C-C2D0-4A34-8DF1-7DD7F2F2135A}" type="pres">
      <dgm:prSet presAssocID="{04E4C1DC-F3EB-4C24-9517-FF0F816CDBDA}" presName="sibTrans" presStyleCnt="0"/>
      <dgm:spPr/>
    </dgm:pt>
    <dgm:pt modelId="{59E152E2-D804-48D0-9C44-27DAAFC2E8DA}" type="pres">
      <dgm:prSet presAssocID="{04E4C1DC-F3EB-4C24-9517-FF0F816CDBDA}" presName="space" presStyleCnt="0"/>
      <dgm:spPr/>
    </dgm:pt>
    <dgm:pt modelId="{C0712340-1C9E-457C-B48D-FB44885B32E0}" type="pres">
      <dgm:prSet presAssocID="{CB1B9A3C-B5F1-46B3-B641-41D0C4720CBB}" presName="composite" presStyleCnt="0"/>
      <dgm:spPr/>
    </dgm:pt>
    <dgm:pt modelId="{FE86DEB7-3F09-4C83-BD8D-E778383B772C}" type="pres">
      <dgm:prSet presAssocID="{CB1B9A3C-B5F1-46B3-B641-41D0C4720CBB}" presName="LShape" presStyleLbl="alignNode1" presStyleIdx="2" presStyleCnt="7"/>
      <dgm: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gm:spPr>
    </dgm:pt>
    <dgm:pt modelId="{412B2AD0-1A83-4CD1-89D5-DC8DB5C29E32}" type="pres">
      <dgm:prSet presAssocID="{CB1B9A3C-B5F1-46B3-B641-41D0C4720CBB}" presName="ParentText" presStyleLbl="revTx" presStyleIdx="1" presStyleCnt="4">
        <dgm:presLayoutVars>
          <dgm:chMax val="0"/>
          <dgm:chPref val="0"/>
          <dgm:bulletEnabled val="1"/>
        </dgm:presLayoutVars>
      </dgm:prSet>
      <dgm:spPr/>
      <dgm:t>
        <a:bodyPr/>
        <a:lstStyle/>
        <a:p>
          <a:endParaRPr lang="en-US"/>
        </a:p>
      </dgm:t>
    </dgm:pt>
    <dgm:pt modelId="{C23F05E7-4AA6-4934-AF8D-F56B8287A57E}" type="pres">
      <dgm:prSet presAssocID="{CB1B9A3C-B5F1-46B3-B641-41D0C4720CBB}" presName="Triangle" presStyleLbl="alignNode1" presStyleIdx="3" presStyleCnt="7"/>
      <dgm: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gm:spPr>
    </dgm:pt>
    <dgm:pt modelId="{37F53D21-13F0-4D7F-922C-7DF268F496D9}" type="pres">
      <dgm:prSet presAssocID="{87F498F2-E2A3-443B-B5C5-1555F2FDC4C2}" presName="sibTrans" presStyleCnt="0"/>
      <dgm:spPr/>
    </dgm:pt>
    <dgm:pt modelId="{39C28DCE-841A-43C9-A33F-9A8F92D00AE4}" type="pres">
      <dgm:prSet presAssocID="{87F498F2-E2A3-443B-B5C5-1555F2FDC4C2}" presName="space" presStyleCnt="0"/>
      <dgm:spPr/>
    </dgm:pt>
    <dgm:pt modelId="{87AF18B2-B565-4DE7-A45A-D33828881701}" type="pres">
      <dgm:prSet presAssocID="{4D045F0F-300A-4D66-AE9F-2504A6B0F55D}" presName="composite" presStyleCnt="0"/>
      <dgm:spPr/>
    </dgm:pt>
    <dgm:pt modelId="{777BADE8-CAA5-4952-860C-A757D0D5E487}" type="pres">
      <dgm:prSet presAssocID="{4D045F0F-300A-4D66-AE9F-2504A6B0F55D}" presName="LShape" presStyleLbl="alignNode1" presStyleIdx="4" presStyleCnt="7"/>
      <dgm: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gm:spPr>
      <dgm:t>
        <a:bodyPr/>
        <a:lstStyle/>
        <a:p>
          <a:endParaRPr lang="en-US"/>
        </a:p>
      </dgm:t>
    </dgm:pt>
    <dgm:pt modelId="{A99D1D1D-8F85-479B-A784-D105754CFA26}" type="pres">
      <dgm:prSet presAssocID="{4D045F0F-300A-4D66-AE9F-2504A6B0F55D}" presName="ParentText" presStyleLbl="revTx" presStyleIdx="2" presStyleCnt="4">
        <dgm:presLayoutVars>
          <dgm:chMax val="0"/>
          <dgm:chPref val="0"/>
          <dgm:bulletEnabled val="1"/>
        </dgm:presLayoutVars>
      </dgm:prSet>
      <dgm:spPr/>
      <dgm:t>
        <a:bodyPr/>
        <a:lstStyle/>
        <a:p>
          <a:endParaRPr lang="en-US"/>
        </a:p>
      </dgm:t>
    </dgm:pt>
    <dgm:pt modelId="{C3F6FF07-0806-4F21-9F87-E231FD1B323B}" type="pres">
      <dgm:prSet presAssocID="{4D045F0F-300A-4D66-AE9F-2504A6B0F55D}" presName="Triangle" presStyleLbl="alignNode1" presStyleIdx="5" presStyleCnt="7"/>
      <dgm: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gm:spPr>
    </dgm:pt>
    <dgm:pt modelId="{A6265ECA-AC67-49DC-95F6-18B56B781533}" type="pres">
      <dgm:prSet presAssocID="{CC0F7298-4FF0-4E73-994E-041FC0A69FD3}" presName="sibTrans" presStyleCnt="0"/>
      <dgm:spPr/>
    </dgm:pt>
    <dgm:pt modelId="{61EADABD-14D4-4A9B-99DB-75636D474994}" type="pres">
      <dgm:prSet presAssocID="{CC0F7298-4FF0-4E73-994E-041FC0A69FD3}" presName="space" presStyleCnt="0"/>
      <dgm:spPr/>
    </dgm:pt>
    <dgm:pt modelId="{1C0A5B90-5A37-4B30-88A5-49E6D3B5444D}" type="pres">
      <dgm:prSet presAssocID="{D2E630B3-ED88-4B2C-94FA-17BBB387DC0A}" presName="composite" presStyleCnt="0"/>
      <dgm:spPr/>
    </dgm:pt>
    <dgm:pt modelId="{30A595CF-48CD-4988-87BC-6A1F9BA318C6}" type="pres">
      <dgm:prSet presAssocID="{D2E630B3-ED88-4B2C-94FA-17BBB387DC0A}" presName="LShape" presStyleLbl="alignNode1" presStyleIdx="6" presStyleCnt="7"/>
      <dgm: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gm:spPr>
    </dgm:pt>
    <dgm:pt modelId="{1679DD1F-D565-4D83-9E31-AAA118D610B3}" type="pres">
      <dgm:prSet presAssocID="{D2E630B3-ED88-4B2C-94FA-17BBB387DC0A}" presName="ParentText" presStyleLbl="revTx" presStyleIdx="3" presStyleCnt="4">
        <dgm:presLayoutVars>
          <dgm:chMax val="0"/>
          <dgm:chPref val="0"/>
          <dgm:bulletEnabled val="1"/>
        </dgm:presLayoutVars>
      </dgm:prSet>
      <dgm:spPr/>
      <dgm:t>
        <a:bodyPr/>
        <a:lstStyle/>
        <a:p>
          <a:endParaRPr lang="en-US"/>
        </a:p>
      </dgm:t>
    </dgm:pt>
  </dgm:ptLst>
  <dgm:cxnLst>
    <dgm:cxn modelId="{00644451-392F-4499-A581-09C61D833826}" srcId="{F5379934-CC83-44F9-8890-171C67330ACD}" destId="{D2E630B3-ED88-4B2C-94FA-17BBB387DC0A}" srcOrd="3" destOrd="0" parTransId="{EF84D11F-8F84-48F3-9468-F42B29981CAB}" sibTransId="{96350DBF-F37B-4FC8-B9A5-BBC2B1800843}"/>
    <dgm:cxn modelId="{F34A573D-905A-46F0-B111-563E3E9DFD0F}" srcId="{4D045F0F-300A-4D66-AE9F-2504A6B0F55D}" destId="{722EBC24-2477-4C29-834A-D3FB589C7539}" srcOrd="0" destOrd="0" parTransId="{EDC811EE-063B-4D0C-BC45-97E62848FC22}" sibTransId="{1752E238-85C2-4DF7-BA33-01BAA8EC40D6}"/>
    <dgm:cxn modelId="{E3572528-8465-4810-85B2-470D3D88E8C0}" srcId="{F5379934-CC83-44F9-8890-171C67330ACD}" destId="{CB1B9A3C-B5F1-46B3-B641-41D0C4720CBB}" srcOrd="1" destOrd="0" parTransId="{D6FD34BE-841E-4BCE-91EC-3278CC4A1F26}" sibTransId="{87F498F2-E2A3-443B-B5C5-1555F2FDC4C2}"/>
    <dgm:cxn modelId="{A2A10D26-2438-4962-8364-16F6B2A27B64}" srcId="{F5379934-CC83-44F9-8890-171C67330ACD}" destId="{4D045F0F-300A-4D66-AE9F-2504A6B0F55D}" srcOrd="2" destOrd="0" parTransId="{F405A659-3313-4F6E-A69E-7B08DE15D55B}" sibTransId="{CC0F7298-4FF0-4E73-994E-041FC0A69FD3}"/>
    <dgm:cxn modelId="{E7802F3B-F480-4ACF-A217-7FC5E2C33520}" srcId="{CB1B9A3C-B5F1-46B3-B641-41D0C4720CBB}" destId="{67D93C03-E010-409F-8FED-0A19C53114EC}" srcOrd="0" destOrd="0" parTransId="{98FBCC99-3A4F-483E-BAC2-A7769AF748CE}" sibTransId="{B72E04D0-C674-4A04-8790-912396B4D653}"/>
    <dgm:cxn modelId="{70FF5C20-3BDD-443D-B36E-CD88859E54D0}" type="presOf" srcId="{67D93C03-E010-409F-8FED-0A19C53114EC}" destId="{412B2AD0-1A83-4CD1-89D5-DC8DB5C29E32}" srcOrd="0" destOrd="1" presId="urn:microsoft.com/office/officeart/2009/3/layout/StepUpProcess"/>
    <dgm:cxn modelId="{CCEFF210-3CFC-4C92-9D9C-496D9530D273}" type="presOf" srcId="{9E4B4C3E-F15C-484B-B5DE-72565A5654E5}" destId="{E731A5E7-16F3-4229-B14F-910424BE9B83}" srcOrd="0" destOrd="0" presId="urn:microsoft.com/office/officeart/2009/3/layout/StepUpProcess"/>
    <dgm:cxn modelId="{7DA10277-F62E-4D7E-86C6-AF75E72CC86E}" type="presOf" srcId="{CB1B9A3C-B5F1-46B3-B641-41D0C4720CBB}" destId="{412B2AD0-1A83-4CD1-89D5-DC8DB5C29E32}" srcOrd="0" destOrd="0" presId="urn:microsoft.com/office/officeart/2009/3/layout/StepUpProcess"/>
    <dgm:cxn modelId="{0565901B-F10E-4A57-A870-588565B97B8E}" type="presOf" srcId="{F5379934-CC83-44F9-8890-171C67330ACD}" destId="{07054460-70A8-4343-B559-61AFD048440C}" srcOrd="0" destOrd="0" presId="urn:microsoft.com/office/officeart/2009/3/layout/StepUpProcess"/>
    <dgm:cxn modelId="{18852DCB-3318-4D7F-A978-328284907CD9}" type="presOf" srcId="{D2E630B3-ED88-4B2C-94FA-17BBB387DC0A}" destId="{1679DD1F-D565-4D83-9E31-AAA118D610B3}" srcOrd="0" destOrd="0" presId="urn:microsoft.com/office/officeart/2009/3/layout/StepUpProcess"/>
    <dgm:cxn modelId="{56D76F4F-9EAF-4DDA-925F-443A0B250583}" type="presOf" srcId="{722EBC24-2477-4C29-834A-D3FB589C7539}" destId="{A99D1D1D-8F85-479B-A784-D105754CFA26}" srcOrd="0" destOrd="1" presId="urn:microsoft.com/office/officeart/2009/3/layout/StepUpProcess"/>
    <dgm:cxn modelId="{F22D18A1-4D98-4D90-B03C-DF8CD4FFDCC8}" type="presOf" srcId="{4D045F0F-300A-4D66-AE9F-2504A6B0F55D}" destId="{A99D1D1D-8F85-479B-A784-D105754CFA26}" srcOrd="0" destOrd="0" presId="urn:microsoft.com/office/officeart/2009/3/layout/StepUpProcess"/>
    <dgm:cxn modelId="{1AE9CBBD-845F-4C87-8E2D-F76B49391D49}" srcId="{9E4B4C3E-F15C-484B-B5DE-72565A5654E5}" destId="{02613274-9061-4C18-8C1E-A7D0F023EFA9}" srcOrd="0" destOrd="0" parTransId="{BD1D4A6D-CDC5-41CC-9EBF-F06C8AC31FF6}" sibTransId="{F9234CFA-F604-4B83-95FF-9D26A0D41536}"/>
    <dgm:cxn modelId="{3895FF5F-5ADE-422B-BBC0-13F250BC1811}" type="presOf" srcId="{02613274-9061-4C18-8C1E-A7D0F023EFA9}" destId="{E731A5E7-16F3-4229-B14F-910424BE9B83}" srcOrd="0" destOrd="1" presId="urn:microsoft.com/office/officeart/2009/3/layout/StepUpProcess"/>
    <dgm:cxn modelId="{EB469859-CB86-4243-9A09-277A60579216}" srcId="{F5379934-CC83-44F9-8890-171C67330ACD}" destId="{9E4B4C3E-F15C-484B-B5DE-72565A5654E5}" srcOrd="0" destOrd="0" parTransId="{C554E5F3-C96B-4C93-9B85-E9094B170B37}" sibTransId="{04E4C1DC-F3EB-4C24-9517-FF0F816CDBDA}"/>
    <dgm:cxn modelId="{C0FE0CC3-E06A-4620-ABB0-4B9266921E8F}" type="presOf" srcId="{E296A5A8-62F5-4097-8A38-20D5E68F2058}" destId="{1679DD1F-D565-4D83-9E31-AAA118D610B3}" srcOrd="0" destOrd="1" presId="urn:microsoft.com/office/officeart/2009/3/layout/StepUpProcess"/>
    <dgm:cxn modelId="{F88DCC96-0114-4DE2-91BD-04406A60ACA1}" srcId="{D2E630B3-ED88-4B2C-94FA-17BBB387DC0A}" destId="{E296A5A8-62F5-4097-8A38-20D5E68F2058}" srcOrd="0" destOrd="0" parTransId="{82EB7B78-FD96-41A9-A597-45DE8F7ADC1B}" sibTransId="{1F6A94A0-0DE8-4739-B8E4-DB6D94948810}"/>
    <dgm:cxn modelId="{7FC807F4-E576-4D54-BA6B-D04A810BE29D}" type="presParOf" srcId="{07054460-70A8-4343-B559-61AFD048440C}" destId="{DF64A40B-686B-4F2C-B566-83C8D7320606}" srcOrd="0" destOrd="0" presId="urn:microsoft.com/office/officeart/2009/3/layout/StepUpProcess"/>
    <dgm:cxn modelId="{D05D4B20-9F3E-46C4-A1F0-342A3B9E45FA}" type="presParOf" srcId="{DF64A40B-686B-4F2C-B566-83C8D7320606}" destId="{CB7ECBB0-1497-4356-9DEE-147C42F2522F}" srcOrd="0" destOrd="0" presId="urn:microsoft.com/office/officeart/2009/3/layout/StepUpProcess"/>
    <dgm:cxn modelId="{74920A05-A53E-4A6D-B1B6-2E379151B2C3}" type="presParOf" srcId="{DF64A40B-686B-4F2C-B566-83C8D7320606}" destId="{E731A5E7-16F3-4229-B14F-910424BE9B83}" srcOrd="1" destOrd="0" presId="urn:microsoft.com/office/officeart/2009/3/layout/StepUpProcess"/>
    <dgm:cxn modelId="{0BE7EBDC-C0F9-44DF-A20B-9002CEA1D870}" type="presParOf" srcId="{DF64A40B-686B-4F2C-B566-83C8D7320606}" destId="{25A3983C-26B0-45F2-885F-133FEF109E28}" srcOrd="2" destOrd="0" presId="urn:microsoft.com/office/officeart/2009/3/layout/StepUpProcess"/>
    <dgm:cxn modelId="{F7D273A4-889D-4B09-B946-CFA5705150C3}" type="presParOf" srcId="{07054460-70A8-4343-B559-61AFD048440C}" destId="{E7FFF11C-C2D0-4A34-8DF1-7DD7F2F2135A}" srcOrd="1" destOrd="0" presId="urn:microsoft.com/office/officeart/2009/3/layout/StepUpProcess"/>
    <dgm:cxn modelId="{4D7D6420-0369-424C-9242-560D94121C4D}" type="presParOf" srcId="{E7FFF11C-C2D0-4A34-8DF1-7DD7F2F2135A}" destId="{59E152E2-D804-48D0-9C44-27DAAFC2E8DA}" srcOrd="0" destOrd="0" presId="urn:microsoft.com/office/officeart/2009/3/layout/StepUpProcess"/>
    <dgm:cxn modelId="{FE70FB69-EFED-4C1A-B84C-88849A622FC2}" type="presParOf" srcId="{07054460-70A8-4343-B559-61AFD048440C}" destId="{C0712340-1C9E-457C-B48D-FB44885B32E0}" srcOrd="2" destOrd="0" presId="urn:microsoft.com/office/officeart/2009/3/layout/StepUpProcess"/>
    <dgm:cxn modelId="{9DFCEC2C-D103-4B38-9310-5D9C18758121}" type="presParOf" srcId="{C0712340-1C9E-457C-B48D-FB44885B32E0}" destId="{FE86DEB7-3F09-4C83-BD8D-E778383B772C}" srcOrd="0" destOrd="0" presId="urn:microsoft.com/office/officeart/2009/3/layout/StepUpProcess"/>
    <dgm:cxn modelId="{D3DB2554-0A30-4B8C-9C79-7000B2E3D1EC}" type="presParOf" srcId="{C0712340-1C9E-457C-B48D-FB44885B32E0}" destId="{412B2AD0-1A83-4CD1-89D5-DC8DB5C29E32}" srcOrd="1" destOrd="0" presId="urn:microsoft.com/office/officeart/2009/3/layout/StepUpProcess"/>
    <dgm:cxn modelId="{21C6782A-7E47-4EAA-BDB8-F6FF84475941}" type="presParOf" srcId="{C0712340-1C9E-457C-B48D-FB44885B32E0}" destId="{C23F05E7-4AA6-4934-AF8D-F56B8287A57E}" srcOrd="2" destOrd="0" presId="urn:microsoft.com/office/officeart/2009/3/layout/StepUpProcess"/>
    <dgm:cxn modelId="{41670ED8-12B6-4046-AF1A-314D188EF317}" type="presParOf" srcId="{07054460-70A8-4343-B559-61AFD048440C}" destId="{37F53D21-13F0-4D7F-922C-7DF268F496D9}" srcOrd="3" destOrd="0" presId="urn:microsoft.com/office/officeart/2009/3/layout/StepUpProcess"/>
    <dgm:cxn modelId="{A0FBC0BE-7751-4D2F-9968-FD0910C9EC55}" type="presParOf" srcId="{37F53D21-13F0-4D7F-922C-7DF268F496D9}" destId="{39C28DCE-841A-43C9-A33F-9A8F92D00AE4}" srcOrd="0" destOrd="0" presId="urn:microsoft.com/office/officeart/2009/3/layout/StepUpProcess"/>
    <dgm:cxn modelId="{F557BDE1-685F-47EE-9CDA-0FDA8FD8FD15}" type="presParOf" srcId="{07054460-70A8-4343-B559-61AFD048440C}" destId="{87AF18B2-B565-4DE7-A45A-D33828881701}" srcOrd="4" destOrd="0" presId="urn:microsoft.com/office/officeart/2009/3/layout/StepUpProcess"/>
    <dgm:cxn modelId="{F1167A88-79AF-4FD3-8ABF-943D59363C17}" type="presParOf" srcId="{87AF18B2-B565-4DE7-A45A-D33828881701}" destId="{777BADE8-CAA5-4952-860C-A757D0D5E487}" srcOrd="0" destOrd="0" presId="urn:microsoft.com/office/officeart/2009/3/layout/StepUpProcess"/>
    <dgm:cxn modelId="{49361C61-6DE1-4BE1-9719-BB2AF0D3E012}" type="presParOf" srcId="{87AF18B2-B565-4DE7-A45A-D33828881701}" destId="{A99D1D1D-8F85-479B-A784-D105754CFA26}" srcOrd="1" destOrd="0" presId="urn:microsoft.com/office/officeart/2009/3/layout/StepUpProcess"/>
    <dgm:cxn modelId="{D7F626FD-7D6C-488A-B3FD-19C3A0B02B34}" type="presParOf" srcId="{87AF18B2-B565-4DE7-A45A-D33828881701}" destId="{C3F6FF07-0806-4F21-9F87-E231FD1B323B}" srcOrd="2" destOrd="0" presId="urn:microsoft.com/office/officeart/2009/3/layout/StepUpProcess"/>
    <dgm:cxn modelId="{8C3BCD24-F09F-453B-9B50-C2C04888F754}" type="presParOf" srcId="{07054460-70A8-4343-B559-61AFD048440C}" destId="{A6265ECA-AC67-49DC-95F6-18B56B781533}" srcOrd="5" destOrd="0" presId="urn:microsoft.com/office/officeart/2009/3/layout/StepUpProcess"/>
    <dgm:cxn modelId="{8A97F05B-516B-4620-8F07-34C527170494}" type="presParOf" srcId="{A6265ECA-AC67-49DC-95F6-18B56B781533}" destId="{61EADABD-14D4-4A9B-99DB-75636D474994}" srcOrd="0" destOrd="0" presId="urn:microsoft.com/office/officeart/2009/3/layout/StepUpProcess"/>
    <dgm:cxn modelId="{1E234756-8067-43A5-95BF-FE5ACC0239F3}" type="presParOf" srcId="{07054460-70A8-4343-B559-61AFD048440C}" destId="{1C0A5B90-5A37-4B30-88A5-49E6D3B5444D}" srcOrd="6" destOrd="0" presId="urn:microsoft.com/office/officeart/2009/3/layout/StepUpProcess"/>
    <dgm:cxn modelId="{60B7D2A1-5962-4250-8108-2200E17ACAF4}" type="presParOf" srcId="{1C0A5B90-5A37-4B30-88A5-49E6D3B5444D}" destId="{30A595CF-48CD-4988-87BC-6A1F9BA318C6}" srcOrd="0" destOrd="0" presId="urn:microsoft.com/office/officeart/2009/3/layout/StepUpProcess"/>
    <dgm:cxn modelId="{CA9E066D-87F0-43FF-BA80-562283C35606}" type="presParOf" srcId="{1C0A5B90-5A37-4B30-88A5-49E6D3B5444D}" destId="{1679DD1F-D565-4D83-9E31-AAA118D610B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ECBB0-1497-4356-9DEE-147C42F2522F}">
      <dsp:nvSpPr>
        <dsp:cNvPr id="0" name=""/>
        <dsp:cNvSpPr/>
      </dsp:nvSpPr>
      <dsp: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31A5E7-16F3-4229-B14F-910424BE9B83}">
      <dsp:nvSpPr>
        <dsp:cNvPr id="0" name=""/>
        <dsp:cNvSpPr/>
      </dsp:nvSpPr>
      <dsp:spPr>
        <a:xfrm>
          <a:off x="294256" y="1502821"/>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1</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state</a:t>
          </a:r>
        </a:p>
      </dsp:txBody>
      <dsp:txXfrm>
        <a:off x="294256" y="1502821"/>
        <a:ext cx="1474275" cy="1292288"/>
      </dsp:txXfrm>
    </dsp:sp>
    <dsp:sp modelId="{25A3983C-26B0-45F2-885F-133FEF109E28}">
      <dsp:nvSpPr>
        <dsp:cNvPr id="0" name=""/>
        <dsp:cNvSpPr/>
      </dsp:nvSpPr>
      <dsp: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6DEB7-3F09-4C83-BD8D-E778383B772C}">
      <dsp:nvSpPr>
        <dsp:cNvPr id="0" name=""/>
        <dsp:cNvSpPr/>
      </dsp:nvSpPr>
      <dsp: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B2AD0-1A83-4CD1-89D5-DC8DB5C29E32}">
      <dsp:nvSpPr>
        <dsp:cNvPr id="0" name=""/>
        <dsp:cNvSpPr/>
      </dsp:nvSpPr>
      <dsp:spPr>
        <a:xfrm>
          <a:off x="2099057" y="10562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2</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drug class by state</a:t>
          </a:r>
        </a:p>
      </dsp:txBody>
      <dsp:txXfrm>
        <a:off x="2099057" y="1056222"/>
        <a:ext cx="1474275" cy="1292288"/>
      </dsp:txXfrm>
    </dsp:sp>
    <dsp:sp modelId="{C23F05E7-4AA6-4934-AF8D-F56B8287A57E}">
      <dsp:nvSpPr>
        <dsp:cNvPr id="0" name=""/>
        <dsp:cNvSpPr/>
      </dsp:nvSpPr>
      <dsp: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BADE8-CAA5-4952-860C-A757D0D5E487}">
      <dsp:nvSpPr>
        <dsp:cNvPr id="0" name=""/>
        <dsp:cNvSpPr/>
      </dsp:nvSpPr>
      <dsp: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9D1D1D-8F85-479B-A784-D105754CFA26}">
      <dsp:nvSpPr>
        <dsp:cNvPr id="0" name=""/>
        <dsp:cNvSpPr/>
      </dsp:nvSpPr>
      <dsp:spPr>
        <a:xfrm>
          <a:off x="3903857" y="6096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3</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specific drugs by state</a:t>
          </a:r>
        </a:p>
      </dsp:txBody>
      <dsp:txXfrm>
        <a:off x="3903857" y="609622"/>
        <a:ext cx="1474275" cy="1292288"/>
      </dsp:txXfrm>
    </dsp:sp>
    <dsp:sp modelId="{C3F6FF07-0806-4F21-9F87-E231FD1B323B}">
      <dsp:nvSpPr>
        <dsp:cNvPr id="0" name=""/>
        <dsp:cNvSpPr/>
      </dsp:nvSpPr>
      <dsp: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595CF-48CD-4988-87BC-6A1F9BA318C6}">
      <dsp:nvSpPr>
        <dsp:cNvPr id="0" name=""/>
        <dsp:cNvSpPr/>
      </dsp:nvSpPr>
      <dsp: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79DD1F-D565-4D83-9E31-AAA118D610B3}">
      <dsp:nvSpPr>
        <dsp:cNvPr id="0" name=""/>
        <dsp:cNvSpPr/>
      </dsp:nvSpPr>
      <dsp:spPr>
        <a:xfrm>
          <a:off x="5708658" y="1630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4 (Ideal)</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specific drugs and injection by state</a:t>
          </a:r>
        </a:p>
      </dsp:txBody>
      <dsp:txXfrm>
        <a:off x="5708658" y="163022"/>
        <a:ext cx="1474275" cy="1292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ECBB0-1497-4356-9DEE-147C42F2522F}">
      <dsp:nvSpPr>
        <dsp:cNvPr id="0" name=""/>
        <dsp:cNvSpPr/>
      </dsp:nvSpPr>
      <dsp: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31A5E7-16F3-4229-B14F-910424BE9B83}">
      <dsp:nvSpPr>
        <dsp:cNvPr id="0" name=""/>
        <dsp:cNvSpPr/>
      </dsp:nvSpPr>
      <dsp:spPr>
        <a:xfrm>
          <a:off x="294256" y="1502821"/>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1</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state</a:t>
          </a:r>
        </a:p>
      </dsp:txBody>
      <dsp:txXfrm>
        <a:off x="294256" y="1502821"/>
        <a:ext cx="1474275" cy="1292288"/>
      </dsp:txXfrm>
    </dsp:sp>
    <dsp:sp modelId="{25A3983C-26B0-45F2-885F-133FEF109E28}">
      <dsp:nvSpPr>
        <dsp:cNvPr id="0" name=""/>
        <dsp:cNvSpPr/>
      </dsp:nvSpPr>
      <dsp: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6DEB7-3F09-4C83-BD8D-E778383B772C}">
      <dsp:nvSpPr>
        <dsp:cNvPr id="0" name=""/>
        <dsp:cNvSpPr/>
      </dsp:nvSpPr>
      <dsp: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B2AD0-1A83-4CD1-89D5-DC8DB5C29E32}">
      <dsp:nvSpPr>
        <dsp:cNvPr id="0" name=""/>
        <dsp:cNvSpPr/>
      </dsp:nvSpPr>
      <dsp:spPr>
        <a:xfrm>
          <a:off x="2099057" y="10562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2</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drug class by state</a:t>
          </a:r>
        </a:p>
      </dsp:txBody>
      <dsp:txXfrm>
        <a:off x="2099057" y="1056222"/>
        <a:ext cx="1474275" cy="1292288"/>
      </dsp:txXfrm>
    </dsp:sp>
    <dsp:sp modelId="{C23F05E7-4AA6-4934-AF8D-F56B8287A57E}">
      <dsp:nvSpPr>
        <dsp:cNvPr id="0" name=""/>
        <dsp:cNvSpPr/>
      </dsp:nvSpPr>
      <dsp: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BADE8-CAA5-4952-860C-A757D0D5E487}">
      <dsp:nvSpPr>
        <dsp:cNvPr id="0" name=""/>
        <dsp:cNvSpPr/>
      </dsp:nvSpPr>
      <dsp: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9D1D1D-8F85-479B-A784-D105754CFA26}">
      <dsp:nvSpPr>
        <dsp:cNvPr id="0" name=""/>
        <dsp:cNvSpPr/>
      </dsp:nvSpPr>
      <dsp:spPr>
        <a:xfrm>
          <a:off x="3903857" y="6096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3</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specific drugs by state</a:t>
          </a:r>
        </a:p>
      </dsp:txBody>
      <dsp:txXfrm>
        <a:off x="3903857" y="609622"/>
        <a:ext cx="1474275" cy="1292288"/>
      </dsp:txXfrm>
    </dsp:sp>
    <dsp:sp modelId="{C3F6FF07-0806-4F21-9F87-E231FD1B323B}">
      <dsp:nvSpPr>
        <dsp:cNvPr id="0" name=""/>
        <dsp:cNvSpPr/>
      </dsp:nvSpPr>
      <dsp: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595CF-48CD-4988-87BC-6A1F9BA318C6}">
      <dsp:nvSpPr>
        <dsp:cNvPr id="0" name=""/>
        <dsp:cNvSpPr/>
      </dsp:nvSpPr>
      <dsp: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79DD1F-D565-4D83-9E31-AAA118D610B3}">
      <dsp:nvSpPr>
        <dsp:cNvPr id="0" name=""/>
        <dsp:cNvSpPr/>
      </dsp:nvSpPr>
      <dsp:spPr>
        <a:xfrm>
          <a:off x="5708658" y="1630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4 (Ideal)</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specific drugs and injection by state</a:t>
          </a:r>
        </a:p>
      </dsp:txBody>
      <dsp:txXfrm>
        <a:off x="5708658" y="163022"/>
        <a:ext cx="1474275" cy="1292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ECBB0-1497-4356-9DEE-147C42F2522F}">
      <dsp:nvSpPr>
        <dsp:cNvPr id="0" name=""/>
        <dsp:cNvSpPr/>
      </dsp:nvSpPr>
      <dsp: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31A5E7-16F3-4229-B14F-910424BE9B83}">
      <dsp:nvSpPr>
        <dsp:cNvPr id="0" name=""/>
        <dsp:cNvSpPr/>
      </dsp:nvSpPr>
      <dsp:spPr>
        <a:xfrm>
          <a:off x="294256" y="1502821"/>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1</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state</a:t>
          </a:r>
        </a:p>
      </dsp:txBody>
      <dsp:txXfrm>
        <a:off x="294256" y="1502821"/>
        <a:ext cx="1474275" cy="1292288"/>
      </dsp:txXfrm>
    </dsp:sp>
    <dsp:sp modelId="{25A3983C-26B0-45F2-885F-133FEF109E28}">
      <dsp:nvSpPr>
        <dsp:cNvPr id="0" name=""/>
        <dsp:cNvSpPr/>
      </dsp:nvSpPr>
      <dsp: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6DEB7-3F09-4C83-BD8D-E778383B772C}">
      <dsp:nvSpPr>
        <dsp:cNvPr id="0" name=""/>
        <dsp:cNvSpPr/>
      </dsp:nvSpPr>
      <dsp: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B2AD0-1A83-4CD1-89D5-DC8DB5C29E32}">
      <dsp:nvSpPr>
        <dsp:cNvPr id="0" name=""/>
        <dsp:cNvSpPr/>
      </dsp:nvSpPr>
      <dsp:spPr>
        <a:xfrm>
          <a:off x="2099057" y="10562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2</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drug class by state</a:t>
          </a:r>
        </a:p>
      </dsp:txBody>
      <dsp:txXfrm>
        <a:off x="2099057" y="1056222"/>
        <a:ext cx="1474275" cy="1292288"/>
      </dsp:txXfrm>
    </dsp:sp>
    <dsp:sp modelId="{C23F05E7-4AA6-4934-AF8D-F56B8287A57E}">
      <dsp:nvSpPr>
        <dsp:cNvPr id="0" name=""/>
        <dsp:cNvSpPr/>
      </dsp:nvSpPr>
      <dsp: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BADE8-CAA5-4952-860C-A757D0D5E487}">
      <dsp:nvSpPr>
        <dsp:cNvPr id="0" name=""/>
        <dsp:cNvSpPr/>
      </dsp:nvSpPr>
      <dsp: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9D1D1D-8F85-479B-A784-D105754CFA26}">
      <dsp:nvSpPr>
        <dsp:cNvPr id="0" name=""/>
        <dsp:cNvSpPr/>
      </dsp:nvSpPr>
      <dsp:spPr>
        <a:xfrm>
          <a:off x="3903857" y="6096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3</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specific drugs by state</a:t>
          </a:r>
        </a:p>
      </dsp:txBody>
      <dsp:txXfrm>
        <a:off x="3903857" y="609622"/>
        <a:ext cx="1474275" cy="1292288"/>
      </dsp:txXfrm>
    </dsp:sp>
    <dsp:sp modelId="{C3F6FF07-0806-4F21-9F87-E231FD1B323B}">
      <dsp:nvSpPr>
        <dsp:cNvPr id="0" name=""/>
        <dsp:cNvSpPr/>
      </dsp:nvSpPr>
      <dsp: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595CF-48CD-4988-87BC-6A1F9BA318C6}">
      <dsp:nvSpPr>
        <dsp:cNvPr id="0" name=""/>
        <dsp:cNvSpPr/>
      </dsp:nvSpPr>
      <dsp: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79DD1F-D565-4D83-9E31-AAA118D610B3}">
      <dsp:nvSpPr>
        <dsp:cNvPr id="0" name=""/>
        <dsp:cNvSpPr/>
      </dsp:nvSpPr>
      <dsp:spPr>
        <a:xfrm>
          <a:off x="5708658" y="1630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4 (Ideal)</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specific drugs and injection by state</a:t>
          </a:r>
        </a:p>
      </dsp:txBody>
      <dsp:txXfrm>
        <a:off x="5708658" y="163022"/>
        <a:ext cx="1474275" cy="12922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7ECBB0-1497-4356-9DEE-147C42F2522F}">
      <dsp:nvSpPr>
        <dsp:cNvPr id="0" name=""/>
        <dsp:cNvSpPr/>
      </dsp:nvSpPr>
      <dsp:spPr>
        <a:xfrm rot="5400000">
          <a:off x="458072" y="1014908"/>
          <a:ext cx="981379" cy="1632993"/>
        </a:xfrm>
        <a:prstGeom prst="corner">
          <a:avLst>
            <a:gd name="adj1" fmla="val 16120"/>
            <a:gd name="adj2" fmla="val 16110"/>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31A5E7-16F3-4229-B14F-910424BE9B83}">
      <dsp:nvSpPr>
        <dsp:cNvPr id="0" name=""/>
        <dsp:cNvSpPr/>
      </dsp:nvSpPr>
      <dsp:spPr>
        <a:xfrm>
          <a:off x="294256" y="1502821"/>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1</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state</a:t>
          </a:r>
        </a:p>
      </dsp:txBody>
      <dsp:txXfrm>
        <a:off x="294256" y="1502821"/>
        <a:ext cx="1474275" cy="1292288"/>
      </dsp:txXfrm>
    </dsp:sp>
    <dsp:sp modelId="{25A3983C-26B0-45F2-885F-133FEF109E28}">
      <dsp:nvSpPr>
        <dsp:cNvPr id="0" name=""/>
        <dsp:cNvSpPr/>
      </dsp:nvSpPr>
      <dsp:spPr>
        <a:xfrm>
          <a:off x="1490366" y="894686"/>
          <a:ext cx="278165" cy="278165"/>
        </a:xfrm>
        <a:prstGeom prst="triangle">
          <a:avLst>
            <a:gd name="adj" fmla="val 100000"/>
          </a:avLst>
        </a:prstGeom>
        <a:solidFill>
          <a:srgbClr val="FFC000">
            <a:hueOff val="1732615"/>
            <a:satOff val="-7995"/>
            <a:lumOff val="294"/>
            <a:alphaOff val="0"/>
          </a:srgbClr>
        </a:solidFill>
        <a:ln w="12700" cap="flat" cmpd="sng" algn="ctr">
          <a:solidFill>
            <a:srgbClr val="FFC000">
              <a:hueOff val="1732615"/>
              <a:satOff val="-7995"/>
              <a:lumOff val="294"/>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6DEB7-3F09-4C83-BD8D-E778383B772C}">
      <dsp:nvSpPr>
        <dsp:cNvPr id="0" name=""/>
        <dsp:cNvSpPr/>
      </dsp:nvSpPr>
      <dsp:spPr>
        <a:xfrm rot="5400000">
          <a:off x="2262873" y="568309"/>
          <a:ext cx="981379" cy="1632993"/>
        </a:xfrm>
        <a:prstGeom prst="corner">
          <a:avLst>
            <a:gd name="adj1" fmla="val 16120"/>
            <a:gd name="adj2" fmla="val 16110"/>
          </a:avLst>
        </a:prstGeom>
        <a:solidFill>
          <a:srgbClr val="FFC000">
            <a:hueOff val="3465231"/>
            <a:satOff val="-15989"/>
            <a:lumOff val="588"/>
            <a:alphaOff val="0"/>
          </a:srgbClr>
        </a:solidFill>
        <a:ln w="12700" cap="flat" cmpd="sng" algn="ctr">
          <a:solidFill>
            <a:srgbClr val="FFC000">
              <a:hueOff val="3465231"/>
              <a:satOff val="-15989"/>
              <a:lumOff val="58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B2AD0-1A83-4CD1-89D5-DC8DB5C29E32}">
      <dsp:nvSpPr>
        <dsp:cNvPr id="0" name=""/>
        <dsp:cNvSpPr/>
      </dsp:nvSpPr>
      <dsp:spPr>
        <a:xfrm>
          <a:off x="2099057" y="10562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dirty="0">
              <a:solidFill>
                <a:srgbClr val="1B458F">
                  <a:hueOff val="0"/>
                  <a:satOff val="0"/>
                  <a:lumOff val="0"/>
                  <a:alphaOff val="0"/>
                </a:srgbClr>
              </a:solidFill>
              <a:latin typeface="Calibri" panose="020F0502020204030204"/>
              <a:ea typeface="+mn-ea"/>
              <a:cs typeface="+mn-cs"/>
            </a:rPr>
            <a:t>Level 2</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drug class by state</a:t>
          </a:r>
        </a:p>
      </dsp:txBody>
      <dsp:txXfrm>
        <a:off x="2099057" y="1056222"/>
        <a:ext cx="1474275" cy="1292288"/>
      </dsp:txXfrm>
    </dsp:sp>
    <dsp:sp modelId="{C23F05E7-4AA6-4934-AF8D-F56B8287A57E}">
      <dsp:nvSpPr>
        <dsp:cNvPr id="0" name=""/>
        <dsp:cNvSpPr/>
      </dsp:nvSpPr>
      <dsp:spPr>
        <a:xfrm>
          <a:off x="3295167" y="448086"/>
          <a:ext cx="278165" cy="278165"/>
        </a:xfrm>
        <a:prstGeom prst="triangle">
          <a:avLst>
            <a:gd name="adj" fmla="val 100000"/>
          </a:avLst>
        </a:prstGeom>
        <a:solidFill>
          <a:srgbClr val="FFC000">
            <a:hueOff val="5197846"/>
            <a:satOff val="-23984"/>
            <a:lumOff val="883"/>
            <a:alphaOff val="0"/>
          </a:srgbClr>
        </a:solidFill>
        <a:ln w="12700" cap="flat" cmpd="sng" algn="ctr">
          <a:solidFill>
            <a:srgbClr val="FFC000">
              <a:hueOff val="5197846"/>
              <a:satOff val="-23984"/>
              <a:lumOff val="883"/>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7BADE8-CAA5-4952-860C-A757D0D5E487}">
      <dsp:nvSpPr>
        <dsp:cNvPr id="0" name=""/>
        <dsp:cNvSpPr/>
      </dsp:nvSpPr>
      <dsp:spPr>
        <a:xfrm rot="5400000">
          <a:off x="4067674" y="121709"/>
          <a:ext cx="981379" cy="1632993"/>
        </a:xfrm>
        <a:prstGeom prst="corner">
          <a:avLst>
            <a:gd name="adj1" fmla="val 16120"/>
            <a:gd name="adj2" fmla="val 16110"/>
          </a:avLst>
        </a:prstGeom>
        <a:solidFill>
          <a:srgbClr val="FFC000">
            <a:hueOff val="6930461"/>
            <a:satOff val="-31979"/>
            <a:lumOff val="1177"/>
            <a:alphaOff val="0"/>
          </a:srgbClr>
        </a:solidFill>
        <a:ln w="12700" cap="flat" cmpd="sng" algn="ctr">
          <a:solidFill>
            <a:srgbClr val="FFC000">
              <a:hueOff val="6930461"/>
              <a:satOff val="-31979"/>
              <a:lumOff val="1177"/>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9D1D1D-8F85-479B-A784-D105754CFA26}">
      <dsp:nvSpPr>
        <dsp:cNvPr id="0" name=""/>
        <dsp:cNvSpPr/>
      </dsp:nvSpPr>
      <dsp:spPr>
        <a:xfrm>
          <a:off x="3903857" y="6096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3</a:t>
          </a:r>
        </a:p>
        <a:p>
          <a:pPr marL="114300" lvl="1" indent="-114300" algn="ctr" defTabSz="622300">
            <a:lnSpc>
              <a:spcPct val="90000"/>
            </a:lnSpc>
            <a:spcBef>
              <a:spcPct val="0"/>
            </a:spcBef>
            <a:spcAft>
              <a:spcPct val="15000"/>
            </a:spcAft>
            <a:buChar char="••"/>
          </a:pPr>
          <a:r>
            <a:rPr lang="en-US" sz="1400" kern="1200" dirty="0">
              <a:solidFill>
                <a:srgbClr val="1B458F">
                  <a:hueOff val="0"/>
                  <a:satOff val="0"/>
                  <a:lumOff val="0"/>
                  <a:alphaOff val="0"/>
                </a:srgbClr>
              </a:solidFill>
              <a:latin typeface="Calibri" panose="020F0502020204030204"/>
              <a:ea typeface="+mn-ea"/>
              <a:cs typeface="+mn-cs"/>
            </a:rPr>
            <a:t>Overdose deaths by specific drugs by state</a:t>
          </a:r>
        </a:p>
      </dsp:txBody>
      <dsp:txXfrm>
        <a:off x="3903857" y="609622"/>
        <a:ext cx="1474275" cy="1292288"/>
      </dsp:txXfrm>
    </dsp:sp>
    <dsp:sp modelId="{C3F6FF07-0806-4F21-9F87-E231FD1B323B}">
      <dsp:nvSpPr>
        <dsp:cNvPr id="0" name=""/>
        <dsp:cNvSpPr/>
      </dsp:nvSpPr>
      <dsp:spPr>
        <a:xfrm>
          <a:off x="5099968" y="1486"/>
          <a:ext cx="278165" cy="278165"/>
        </a:xfrm>
        <a:prstGeom prst="triangle">
          <a:avLst>
            <a:gd name="adj" fmla="val 100000"/>
          </a:avLst>
        </a:prstGeom>
        <a:solidFill>
          <a:srgbClr val="FFC000">
            <a:hueOff val="8663077"/>
            <a:satOff val="-39973"/>
            <a:lumOff val="1471"/>
            <a:alphaOff val="0"/>
          </a:srgbClr>
        </a:solidFill>
        <a:ln w="12700" cap="flat" cmpd="sng" algn="ctr">
          <a:solidFill>
            <a:srgbClr val="FFC000">
              <a:hueOff val="8663077"/>
              <a:satOff val="-39973"/>
              <a:lumOff val="1471"/>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595CF-48CD-4988-87BC-6A1F9BA318C6}">
      <dsp:nvSpPr>
        <dsp:cNvPr id="0" name=""/>
        <dsp:cNvSpPr/>
      </dsp:nvSpPr>
      <dsp:spPr>
        <a:xfrm rot="5400000">
          <a:off x="5872475" y="-324890"/>
          <a:ext cx="981379" cy="1632993"/>
        </a:xfrm>
        <a:prstGeom prst="corner">
          <a:avLst>
            <a:gd name="adj1" fmla="val 16120"/>
            <a:gd name="adj2" fmla="val 16110"/>
          </a:avLst>
        </a:prstGeom>
        <a:solidFill>
          <a:srgbClr val="FFC000">
            <a:hueOff val="10395692"/>
            <a:satOff val="-47968"/>
            <a:lumOff val="1765"/>
            <a:alphaOff val="0"/>
          </a:srgbClr>
        </a:solidFill>
        <a:ln w="12700" cap="flat" cmpd="sng" algn="ctr">
          <a:solidFill>
            <a:srgbClr val="FFC000">
              <a:hueOff val="10395692"/>
              <a:satOff val="-47968"/>
              <a:lumOff val="1765"/>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79DD1F-D565-4D83-9E31-AAA118D610B3}">
      <dsp:nvSpPr>
        <dsp:cNvPr id="0" name=""/>
        <dsp:cNvSpPr/>
      </dsp:nvSpPr>
      <dsp:spPr>
        <a:xfrm>
          <a:off x="5708658" y="163022"/>
          <a:ext cx="1474275" cy="1292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ctr" defTabSz="800100">
            <a:lnSpc>
              <a:spcPct val="90000"/>
            </a:lnSpc>
            <a:spcBef>
              <a:spcPct val="0"/>
            </a:spcBef>
            <a:spcAft>
              <a:spcPct val="35000"/>
            </a:spcAft>
          </a:pPr>
          <a:r>
            <a:rPr lang="en-US" sz="1800" kern="1200">
              <a:solidFill>
                <a:srgbClr val="1B458F">
                  <a:hueOff val="0"/>
                  <a:satOff val="0"/>
                  <a:lumOff val="0"/>
                  <a:alphaOff val="0"/>
                </a:srgbClr>
              </a:solidFill>
              <a:latin typeface="Calibri" panose="020F0502020204030204"/>
              <a:ea typeface="+mn-ea"/>
              <a:cs typeface="+mn-cs"/>
            </a:rPr>
            <a:t>Level 4 (Ideal)</a:t>
          </a:r>
        </a:p>
        <a:p>
          <a:pPr marL="114300" lvl="1" indent="-114300" algn="ctr" defTabSz="622300">
            <a:lnSpc>
              <a:spcPct val="90000"/>
            </a:lnSpc>
            <a:spcBef>
              <a:spcPct val="0"/>
            </a:spcBef>
            <a:spcAft>
              <a:spcPct val="15000"/>
            </a:spcAft>
            <a:buChar char="••"/>
          </a:pPr>
          <a:r>
            <a:rPr lang="en-US" sz="1400" kern="1200">
              <a:solidFill>
                <a:srgbClr val="1B458F">
                  <a:hueOff val="0"/>
                  <a:satOff val="0"/>
                  <a:lumOff val="0"/>
                  <a:alphaOff val="0"/>
                </a:srgbClr>
              </a:solidFill>
              <a:latin typeface="Calibri" panose="020F0502020204030204"/>
              <a:ea typeface="+mn-ea"/>
              <a:cs typeface="+mn-cs"/>
            </a:rPr>
            <a:t>Overdose deaths by specific drugs and injection by state</a:t>
          </a:r>
        </a:p>
      </dsp:txBody>
      <dsp:txXfrm>
        <a:off x="5708658" y="163022"/>
        <a:ext cx="1474275" cy="1292288"/>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244000-A247-4AFE-B879-080FCBB8EF38}" type="datetimeFigureOut">
              <a:rPr lang="en-US" smtClean="0"/>
              <a:t>11/7/2018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8E2ABB-9A8D-4707-829C-280581A49C88}" type="slidenum">
              <a:rPr lang="en-US" smtClean="0"/>
              <a:t>‹#›</a:t>
            </a:fld>
            <a:endParaRPr lang="en-US"/>
          </a:p>
        </p:txBody>
      </p:sp>
    </p:spTree>
    <p:extLst>
      <p:ext uri="{BB962C8B-B14F-4D97-AF65-F5344CB8AC3E}">
        <p14:creationId xmlns:p14="http://schemas.microsoft.com/office/powerpoint/2010/main" val="2948430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work builds on a series of analyses conducted with colleagues at CDC Division of Viral Hepatitis and Emory</a:t>
            </a:r>
            <a:r>
              <a:rPr lang="en-US" baseline="0" dirty="0" smtClean="0"/>
              <a:t> University to estimate state-level level prevalence in 2010, overall and by sex/race groups. We most recently published an update to HCV prevalence nationally, published in </a:t>
            </a:r>
            <a:r>
              <a:rPr lang="en-US" baseline="0" dirty="0" err="1" smtClean="0"/>
              <a:t>Hepatology</a:t>
            </a:r>
            <a:r>
              <a:rPr lang="en-US" baseline="0" dirty="0" smtClean="0"/>
              <a:t> last week. That analysis serves as a jumping-off point for this state-level work, building on the previously-published state-level methods.</a:t>
            </a:r>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4</a:t>
            </a:fld>
            <a:endParaRPr lang="en-US"/>
          </a:p>
        </p:txBody>
      </p:sp>
    </p:spTree>
    <p:extLst>
      <p:ext uri="{BB962C8B-B14F-4D97-AF65-F5344CB8AC3E}">
        <p14:creationId xmlns:p14="http://schemas.microsoft.com/office/powerpoint/2010/main" val="2291120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6</a:t>
            </a:fld>
            <a:endParaRPr lang="en-US"/>
          </a:p>
        </p:txBody>
      </p:sp>
    </p:spTree>
    <p:extLst>
      <p:ext uri="{BB962C8B-B14F-4D97-AF65-F5344CB8AC3E}">
        <p14:creationId xmlns:p14="http://schemas.microsoft.com/office/powerpoint/2010/main" val="1024139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7</a:t>
            </a:fld>
            <a:endParaRPr lang="en-US"/>
          </a:p>
        </p:txBody>
      </p:sp>
    </p:spTree>
    <p:extLst>
      <p:ext uri="{BB962C8B-B14F-4D97-AF65-F5344CB8AC3E}">
        <p14:creationId xmlns:p14="http://schemas.microsoft.com/office/powerpoint/2010/main" val="2650354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8</a:t>
            </a:fld>
            <a:endParaRPr lang="en-US"/>
          </a:p>
        </p:txBody>
      </p:sp>
    </p:spTree>
    <p:extLst>
      <p:ext uri="{BB962C8B-B14F-4D97-AF65-F5344CB8AC3E}">
        <p14:creationId xmlns:p14="http://schemas.microsoft.com/office/powerpoint/2010/main" val="1312181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9</a:t>
            </a:fld>
            <a:endParaRPr lang="en-US"/>
          </a:p>
        </p:txBody>
      </p:sp>
    </p:spTree>
    <p:extLst>
      <p:ext uri="{BB962C8B-B14F-4D97-AF65-F5344CB8AC3E}">
        <p14:creationId xmlns:p14="http://schemas.microsoft.com/office/powerpoint/2010/main" val="2110889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10</a:t>
            </a:fld>
            <a:endParaRPr lang="en-US"/>
          </a:p>
        </p:txBody>
      </p:sp>
    </p:spTree>
    <p:extLst>
      <p:ext uri="{BB962C8B-B14F-4D97-AF65-F5344CB8AC3E}">
        <p14:creationId xmlns:p14="http://schemas.microsoft.com/office/powerpoint/2010/main" val="617264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8E2ABB-9A8D-4707-829C-280581A49C88}" type="slidenum">
              <a:rPr lang="en-US" smtClean="0"/>
              <a:t>11</a:t>
            </a:fld>
            <a:endParaRPr lang="en-US"/>
          </a:p>
        </p:txBody>
      </p:sp>
    </p:spTree>
    <p:extLst>
      <p:ext uri="{BB962C8B-B14F-4D97-AF65-F5344CB8AC3E}">
        <p14:creationId xmlns:p14="http://schemas.microsoft.com/office/powerpoint/2010/main" val="270177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Range of states: 0.45 to 2.34</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Median 0.88%</a:t>
            </a:r>
            <a:endParaRPr lang="en-US" dirty="0" smtClean="0"/>
          </a:p>
          <a:p>
            <a:endParaRPr lang="en-US" dirty="0" smtClean="0"/>
          </a:p>
          <a:p>
            <a:r>
              <a:rPr lang="en-US" dirty="0" smtClean="0"/>
              <a:t>Appalachia – in</a:t>
            </a:r>
            <a:r>
              <a:rPr lang="en-US" baseline="0" dirty="0" smtClean="0"/>
              <a:t> 2010, TN was only Appalachian State with highest prevalence, now seeing emergence of WV and KY</a:t>
            </a:r>
          </a:p>
          <a:p>
            <a:r>
              <a:rPr lang="en-US" baseline="0" dirty="0" smtClean="0"/>
              <a:t>Range of 0.45-2.34 per 100</a:t>
            </a:r>
          </a:p>
          <a:p>
            <a:endParaRPr lang="en-US" baseline="0" dirty="0" smtClean="0"/>
          </a:p>
        </p:txBody>
      </p:sp>
      <p:sp>
        <p:nvSpPr>
          <p:cNvPr id="4" name="Slide Number Placeholder 3"/>
          <p:cNvSpPr>
            <a:spLocks noGrp="1"/>
          </p:cNvSpPr>
          <p:nvPr>
            <p:ph type="sldNum" sz="quarter" idx="10"/>
          </p:nvPr>
        </p:nvSpPr>
        <p:spPr/>
        <p:txBody>
          <a:bodyPr/>
          <a:lstStyle/>
          <a:p>
            <a:fld id="{527CB0F9-B7DC-4C31-BF86-CD61AC085E50}" type="slidenum">
              <a:rPr lang="en-US" smtClean="0"/>
              <a:t>14</a:t>
            </a:fld>
            <a:endParaRPr lang="en-US"/>
          </a:p>
        </p:txBody>
      </p:sp>
    </p:spTree>
    <p:extLst>
      <p:ext uri="{BB962C8B-B14F-4D97-AF65-F5344CB8AC3E}">
        <p14:creationId xmlns:p14="http://schemas.microsoft.com/office/powerpoint/2010/main" val="358748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Distinguish between high rate and high population:</a:t>
            </a:r>
            <a:r>
              <a:rPr lang="en-US" baseline="0" dirty="0" smtClean="0"/>
              <a:t> OH, PN, NY have moderately high rates, but because of high population, have some of the highest number of infections</a:t>
            </a:r>
          </a:p>
          <a:p>
            <a:r>
              <a:rPr lang="en-US" baseline="0" dirty="0" smtClean="0"/>
              <a:t>Reflects population size</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15</a:t>
            </a:fld>
            <a:endParaRPr lang="en-US" dirty="0"/>
          </a:p>
        </p:txBody>
      </p:sp>
    </p:spTree>
    <p:extLst>
      <p:ext uri="{BB962C8B-B14F-4D97-AF65-F5344CB8AC3E}">
        <p14:creationId xmlns:p14="http://schemas.microsoft.com/office/powerpoint/2010/main" val="162870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25</a:t>
            </a:fld>
            <a:endParaRPr lang="en-US"/>
          </a:p>
        </p:txBody>
      </p:sp>
    </p:spTree>
    <p:extLst>
      <p:ext uri="{BB962C8B-B14F-4D97-AF65-F5344CB8AC3E}">
        <p14:creationId xmlns:p14="http://schemas.microsoft.com/office/powerpoint/2010/main" val="2243203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included overdoses of undetermined intent</a:t>
            </a:r>
            <a:r>
              <a:rPr lang="en-US" baseline="0" dirty="0" smtClean="0"/>
              <a:t> to increase the sensitivity of our definition because it would include accidental and non-accidental overdoses without sufficient information to record otherwise.</a:t>
            </a:r>
          </a:p>
          <a:p>
            <a:endParaRPr lang="en-US" baseline="0" dirty="0" smtClean="0"/>
          </a:p>
          <a:p>
            <a:r>
              <a:rPr lang="en-US" baseline="0" dirty="0" smtClean="0"/>
              <a:t>We did not include drug deaths coded as suicides because the proportion of drug deaths coded as suicides does not vary much between states.  Additionally, drug intoxication is not the majority of suicide deaths.  </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27</a:t>
            </a:fld>
            <a:endParaRPr lang="en-US"/>
          </a:p>
        </p:txBody>
      </p:sp>
    </p:spTree>
    <p:extLst>
      <p:ext uri="{BB962C8B-B14F-4D97-AF65-F5344CB8AC3E}">
        <p14:creationId xmlns:p14="http://schemas.microsoft.com/office/powerpoint/2010/main" val="3329212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Narcotics includes</a:t>
            </a:r>
            <a:r>
              <a:rPr lang="en-US" baseline="0" dirty="0" smtClean="0"/>
              <a:t> drugs administered by injection and other routes of administration.  We included this definition because it is more specific than using all drugs.  </a:t>
            </a:r>
          </a:p>
          <a:p>
            <a:endParaRPr lang="en-US" baseline="0" dirty="0" smtClean="0"/>
          </a:p>
          <a:p>
            <a:r>
              <a:rPr lang="en-US" baseline="0" dirty="0" smtClean="0"/>
              <a:t>The process by which death investigations and drug toxicology is performed differs by state.  In order to account for this variation, we included overdoses due to other and unspecified drugs.  </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28</a:t>
            </a:fld>
            <a:endParaRPr lang="en-US"/>
          </a:p>
        </p:txBody>
      </p:sp>
    </p:spTree>
    <p:extLst>
      <p:ext uri="{BB962C8B-B14F-4D97-AF65-F5344CB8AC3E}">
        <p14:creationId xmlns:p14="http://schemas.microsoft.com/office/powerpoint/2010/main" val="235570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29</a:t>
            </a:fld>
            <a:endParaRPr lang="en-US"/>
          </a:p>
        </p:txBody>
      </p:sp>
    </p:spTree>
    <p:extLst>
      <p:ext uri="{BB962C8B-B14F-4D97-AF65-F5344CB8AC3E}">
        <p14:creationId xmlns:p14="http://schemas.microsoft.com/office/powerpoint/2010/main" val="249203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30</a:t>
            </a:fld>
            <a:endParaRPr lang="en-US"/>
          </a:p>
        </p:txBody>
      </p:sp>
    </p:spTree>
    <p:extLst>
      <p:ext uri="{BB962C8B-B14F-4D97-AF65-F5344CB8AC3E}">
        <p14:creationId xmlns:p14="http://schemas.microsoft.com/office/powerpoint/2010/main" val="4165588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rgbClr val="4F2D6A"/>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4" name="Rectangle 23"/>
          <p:cNvSpPr/>
          <p:nvPr/>
        </p:nvSpPr>
        <p:spPr>
          <a:xfrm flipV="1">
            <a:off x="7213601" y="3897010"/>
            <a:ext cx="4978401" cy="192024"/>
          </a:xfrm>
          <a:prstGeom prst="rect">
            <a:avLst/>
          </a:prstGeom>
          <a:solidFill>
            <a:srgbClr val="4F2D6A">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 y="3675528"/>
            <a:ext cx="12192001" cy="140677"/>
          </a:xfrm>
          <a:prstGeom prst="rect">
            <a:avLst/>
          </a:prstGeom>
          <a:solidFill>
            <a:srgbClr val="4F2D6A"/>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8940800" y="4206240"/>
            <a:ext cx="1280160" cy="457200"/>
          </a:xfrm>
          <a:prstGeom prst="rect">
            <a:avLst/>
          </a:prstGeom>
        </p:spPr>
        <p:txBody>
          <a:bodyPr/>
          <a:lstStyle/>
          <a:p>
            <a:pPr>
              <a:defRPr/>
            </a:pPr>
            <a:endParaRPr lang="en-US"/>
          </a:p>
        </p:txBody>
      </p:sp>
      <p:sp>
        <p:nvSpPr>
          <p:cNvPr id="17" name="Footer Placeholder 16"/>
          <p:cNvSpPr>
            <a:spLocks noGrp="1"/>
          </p:cNvSpPr>
          <p:nvPr>
            <p:ph type="ftr" sz="quarter" idx="11"/>
          </p:nvPr>
        </p:nvSpPr>
        <p:spPr>
          <a:xfrm>
            <a:off x="7213600" y="4205288"/>
            <a:ext cx="1727200" cy="457200"/>
          </a:xfrm>
          <a:prstGeom prst="rect">
            <a:avLst/>
          </a:prstGeom>
        </p:spPr>
        <p:txBody>
          <a:bodyPr/>
          <a:lstStyle/>
          <a:p>
            <a:pPr>
              <a:defRPr/>
            </a:pPr>
            <a:endParaRPr lang="en-US"/>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pPr>
              <a:defRPr/>
            </a:pPr>
            <a:fld id="{F32B08E9-3E06-4283-BE10-6A92866B2B0F}" type="slidenum">
              <a:rPr lang="en-US" smtClean="0"/>
              <a:pPr>
                <a:defRPr/>
              </a:pPr>
              <a:t>‹#›</a:t>
            </a:fld>
            <a:endParaRPr lang="en-US"/>
          </a:p>
        </p:txBody>
      </p:sp>
      <p:sp>
        <p:nvSpPr>
          <p:cNvPr id="18" name="Rectangle 17"/>
          <p:cNvSpPr/>
          <p:nvPr userDrawn="1"/>
        </p:nvSpPr>
        <p:spPr>
          <a:xfrm>
            <a:off x="1" y="3649662"/>
            <a:ext cx="12192000" cy="244170"/>
          </a:xfrm>
          <a:prstGeom prst="rect">
            <a:avLst/>
          </a:prstGeom>
          <a:solidFill>
            <a:srgbClr val="4F2D6A">
              <a:alpha val="5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0" name="Rectangle 19"/>
          <p:cNvSpPr/>
          <p:nvPr userDrawn="1"/>
        </p:nvSpPr>
        <p:spPr>
          <a:xfrm flipV="1">
            <a:off x="8552068" y="3643090"/>
            <a:ext cx="3639933" cy="248432"/>
          </a:xfrm>
          <a:prstGeom prst="rect">
            <a:avLst/>
          </a:prstGeom>
          <a:solidFill>
            <a:srgbClr val="4F2D6A"/>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1" name="Title 7"/>
          <p:cNvSpPr>
            <a:spLocks noGrp="1"/>
          </p:cNvSpPr>
          <p:nvPr>
            <p:ph type="ctrTitle"/>
          </p:nvPr>
        </p:nvSpPr>
        <p:spPr>
          <a:xfrm>
            <a:off x="609600" y="2401888"/>
            <a:ext cx="11277600" cy="1470025"/>
          </a:xfrm>
        </p:spPr>
        <p:txBody>
          <a:bodyPr anchor="b"/>
          <a:lstStyle>
            <a:lvl1pPr>
              <a:defRPr sz="4400">
                <a:solidFill>
                  <a:srgbClr val="F0B310"/>
                </a:solidFill>
              </a:defRPr>
            </a:lvl1pPr>
          </a:lstStyle>
          <a:p>
            <a:r>
              <a:rPr kumimoji="0" lang="en-US" dirty="0"/>
              <a:t>Click to edit Master title style</a:t>
            </a:r>
          </a:p>
        </p:txBody>
      </p:sp>
    </p:spTree>
    <p:extLst>
      <p:ext uri="{BB962C8B-B14F-4D97-AF65-F5344CB8AC3E}">
        <p14:creationId xmlns:p14="http://schemas.microsoft.com/office/powerpoint/2010/main" val="2595996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705" y="0"/>
            <a:ext cx="10972800" cy="609600"/>
          </a:xfrm>
        </p:spPr>
        <p:txBody>
          <a:bodyPr/>
          <a:lstStyle>
            <a:lvl1pPr>
              <a:defRPr>
                <a:solidFill>
                  <a:srgbClr val="F0B310"/>
                </a:solidFill>
                <a:latin typeface="Arial" pitchFamily="34" charset="0"/>
                <a:cs typeface="Arial" pitchFamily="34" charset="0"/>
              </a:defRPr>
            </a:lvl1pPr>
          </a:lstStyle>
          <a:p>
            <a:r>
              <a:rPr kumimoji="0" lang="en-US" dirty="0"/>
              <a:t>Click to edit Master title style</a:t>
            </a:r>
            <a:fld id="{5DCB1263-0B0B-4ED1-A240-5F703E1C0766}" type="slidenum">
              <a:rPr lang="en-US" smtClean="0"/>
              <a:pPr/>
              <a:t>‹#›</a:t>
            </a:fld>
            <a:endParaRPr kumimoji="0" lang="en-US" dirty="0"/>
          </a:p>
        </p:txBody>
      </p:sp>
      <p:sp>
        <p:nvSpPr>
          <p:cNvPr id="3" name="Content Placeholder 2"/>
          <p:cNvSpPr>
            <a:spLocks noGrp="1"/>
          </p:cNvSpPr>
          <p:nvPr>
            <p:ph idx="1"/>
          </p:nvPr>
        </p:nvSpPr>
        <p:spPr>
          <a:xfrm>
            <a:off x="0" y="914400"/>
            <a:ext cx="11988800" cy="5660136"/>
          </a:xfrm>
        </p:spPr>
        <p:txBody>
          <a:bodyPr lIns="18288" tIns="18288" rIns="18288" bIns="18288"/>
          <a:lstStyle>
            <a:lvl1pPr>
              <a:defRPr>
                <a:latin typeface="Arial" pitchFamily="34" charset="0"/>
                <a:cs typeface="Arial" pitchFamily="34" charset="0"/>
              </a:defRPr>
            </a:lvl1pPr>
            <a:lvl2pPr>
              <a:defRPr>
                <a:latin typeface="Arial" pitchFamily="34" charset="0"/>
                <a:cs typeface="Arial" pitchFamily="34" charset="0"/>
              </a:defRPr>
            </a:lvl2pPr>
            <a:lvl3pPr>
              <a:buClr>
                <a:schemeClr val="accent3">
                  <a:lumMod val="75000"/>
                </a:schemeClr>
              </a:buClr>
              <a:defRPr>
                <a:solidFill>
                  <a:schemeClr val="accent3">
                    <a:lumMod val="75000"/>
                  </a:schemeClr>
                </a:solidFill>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Slide Number Placeholder 5"/>
          <p:cNvSpPr>
            <a:spLocks noGrp="1"/>
          </p:cNvSpPr>
          <p:nvPr>
            <p:ph type="sldNum" sz="quarter" idx="12"/>
          </p:nvPr>
        </p:nvSpPr>
        <p:spPr>
          <a:xfrm>
            <a:off x="11176000" y="211355"/>
            <a:ext cx="1016000" cy="365760"/>
          </a:xfrm>
        </p:spPr>
        <p:txBody>
          <a:bodyPr/>
          <a:lstStyle>
            <a:lvl1pPr marL="0" indent="0">
              <a:buFont typeface="Arial" panose="020B0604020202020204" pitchFamily="34" charset="0"/>
              <a:buNone/>
              <a:defRPr>
                <a:latin typeface="Arial" pitchFamily="34" charset="0"/>
                <a:cs typeface="Arial" pitchFamily="34" charset="0"/>
              </a:defRPr>
            </a:lvl1pPr>
          </a:lstStyle>
          <a:p>
            <a:pPr>
              <a:defRPr/>
            </a:pPr>
            <a:endParaRPr lang="en-US" dirty="0"/>
          </a:p>
        </p:txBody>
      </p:sp>
    </p:spTree>
    <p:extLst>
      <p:ext uri="{BB962C8B-B14F-4D97-AF65-F5344CB8AC3E}">
        <p14:creationId xmlns:p14="http://schemas.microsoft.com/office/powerpoint/2010/main" val="2479454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D2AE02-C7D4-49FD-8330-922159D2E549}" type="slidenum">
              <a:rPr lang="en-US" smtClean="0"/>
              <a:pPr>
                <a:defRPr/>
              </a:pPr>
              <a:t>‹#›</a:t>
            </a:fld>
            <a:endParaRPr lang="en-US"/>
          </a:p>
        </p:txBody>
      </p:sp>
    </p:spTree>
    <p:extLst>
      <p:ext uri="{BB962C8B-B14F-4D97-AF65-F5344CB8AC3E}">
        <p14:creationId xmlns:p14="http://schemas.microsoft.com/office/powerpoint/2010/main" val="2067158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BA13A30-31EC-4FB8-8DE6-F26EF0DBF1F7}" type="slidenum">
              <a:rPr lang="en-US" smtClean="0"/>
              <a:pPr>
                <a:defRPr/>
              </a:pPr>
              <a:t>‹#›</a:t>
            </a:fld>
            <a:endParaRPr lang="en-US"/>
          </a:p>
        </p:txBody>
      </p:sp>
    </p:spTree>
    <p:extLst>
      <p:ext uri="{BB962C8B-B14F-4D97-AF65-F5344CB8AC3E}">
        <p14:creationId xmlns:p14="http://schemas.microsoft.com/office/powerpoint/2010/main" val="2386789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a:xfrm>
            <a:off x="8782048" y="612648"/>
            <a:ext cx="1276352" cy="457200"/>
          </a:xfrm>
          <a:prstGeom prst="rect">
            <a:avLst/>
          </a:prstGeom>
        </p:spPr>
        <p:txBody>
          <a:bodyPr rtlCol="0"/>
          <a:lstStyle/>
          <a:p>
            <a:pPr>
              <a:defRPr/>
            </a:pPr>
            <a:endParaRPr lang="en-US"/>
          </a:p>
        </p:txBody>
      </p:sp>
      <p:sp>
        <p:nvSpPr>
          <p:cNvPr id="27" name="Slide Number Placeholder 26"/>
          <p:cNvSpPr>
            <a:spLocks noGrp="1"/>
          </p:cNvSpPr>
          <p:nvPr>
            <p:ph type="sldNum" sz="quarter" idx="11"/>
          </p:nvPr>
        </p:nvSpPr>
        <p:spPr/>
        <p:txBody>
          <a:bodyPr rtlCol="0"/>
          <a:lstStyle/>
          <a:p>
            <a:pPr>
              <a:defRPr/>
            </a:pPr>
            <a:fld id="{C5BBF3EA-FEDB-480A-B007-AB0EA2D69ED3}" type="slidenum">
              <a:rPr lang="en-US" smtClean="0"/>
              <a:pPr>
                <a:defRPr/>
              </a:pPr>
              <a:t>‹#›</a:t>
            </a:fld>
            <a:endParaRPr lang="en-US"/>
          </a:p>
        </p:txBody>
      </p:sp>
      <p:sp>
        <p:nvSpPr>
          <p:cNvPr id="28" name="Footer Placeholder 27"/>
          <p:cNvSpPr>
            <a:spLocks noGrp="1"/>
          </p:cNvSpPr>
          <p:nvPr>
            <p:ph type="ftr" sz="quarter" idx="12"/>
          </p:nvPr>
        </p:nvSpPr>
        <p:spPr>
          <a:xfrm>
            <a:off x="7010400" y="612648"/>
            <a:ext cx="1767840" cy="457200"/>
          </a:xfrm>
          <a:prstGeom prst="rect">
            <a:avLst/>
          </a:prstGeom>
        </p:spPr>
        <p:txBody>
          <a:bodyPr rtlCol="0"/>
          <a:lstStyle/>
          <a:p>
            <a:pPr>
              <a:defRPr/>
            </a:pPr>
            <a:endParaRPr lang="en-US"/>
          </a:p>
        </p:txBody>
      </p:sp>
    </p:spTree>
    <p:extLst>
      <p:ext uri="{BB962C8B-B14F-4D97-AF65-F5344CB8AC3E}">
        <p14:creationId xmlns:p14="http://schemas.microsoft.com/office/powerpoint/2010/main" val="2403099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8778240" y="612648"/>
            <a:ext cx="1276352" cy="457200"/>
          </a:xfrm>
          <a:prstGeom prst="rect">
            <a:avLst/>
          </a:prstGeom>
        </p:spPr>
        <p:txBody>
          <a:bodyPr/>
          <a:lstStyle/>
          <a:p>
            <a:pPr>
              <a:defRPr/>
            </a:pPr>
            <a:endParaRPr lang="en-US"/>
          </a:p>
        </p:txBody>
      </p:sp>
      <p:sp>
        <p:nvSpPr>
          <p:cNvPr id="4" name="Footer Placeholder 3"/>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5" name="Slide Number Placeholder 4"/>
          <p:cNvSpPr>
            <a:spLocks noGrp="1"/>
          </p:cNvSpPr>
          <p:nvPr>
            <p:ph type="sldNum" sz="quarter" idx="12"/>
          </p:nvPr>
        </p:nvSpPr>
        <p:spPr>
          <a:xfrm>
            <a:off x="10899648" y="2272"/>
            <a:ext cx="1016000" cy="365760"/>
          </a:xfrm>
        </p:spPr>
        <p:txBody>
          <a:bodyPr/>
          <a:lstStyle/>
          <a:p>
            <a:pPr>
              <a:defRPr/>
            </a:pPr>
            <a:fld id="{73E7192F-1240-4CC8-95A1-F166E17FFB65}" type="slidenum">
              <a:rPr lang="en-US" smtClean="0"/>
              <a:pPr>
                <a:defRPr/>
              </a:pPr>
              <a:t>‹#›</a:t>
            </a:fld>
            <a:endParaRPr lang="en-US"/>
          </a:p>
        </p:txBody>
      </p:sp>
    </p:spTree>
    <p:extLst>
      <p:ext uri="{BB962C8B-B14F-4D97-AF65-F5344CB8AC3E}">
        <p14:creationId xmlns:p14="http://schemas.microsoft.com/office/powerpoint/2010/main" val="2947917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E5F4AA66-441F-434A-9E20-CF82A13B52FA}" type="slidenum">
              <a:rPr lang="en-US" smtClean="0"/>
              <a:pPr>
                <a:defRPr/>
              </a:pPr>
              <a:t>‹#›</a:t>
            </a:fld>
            <a:endParaRPr lang="en-US"/>
          </a:p>
        </p:txBody>
      </p:sp>
    </p:spTree>
    <p:extLst>
      <p:ext uri="{BB962C8B-B14F-4D97-AF65-F5344CB8AC3E}">
        <p14:creationId xmlns:p14="http://schemas.microsoft.com/office/powerpoint/2010/main" val="115573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5D1273-03DD-459B-B8E5-5E23F243A692}" type="slidenum">
              <a:rPr lang="en-US" smtClean="0"/>
              <a:pPr>
                <a:defRPr/>
              </a:pPr>
              <a:t>‹#›</a:t>
            </a:fld>
            <a:endParaRPr lang="en-US"/>
          </a:p>
        </p:txBody>
      </p:sp>
    </p:spTree>
    <p:extLst>
      <p:ext uri="{BB962C8B-B14F-4D97-AF65-F5344CB8AC3E}">
        <p14:creationId xmlns:p14="http://schemas.microsoft.com/office/powerpoint/2010/main" val="3497099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6" name="Footer Placeholder 5"/>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B9B4484-2149-44D9-A3D5-5102E707E707}" type="slidenum">
              <a:rPr lang="en-US" smtClean="0"/>
              <a:pPr>
                <a:defRPr/>
              </a:pPr>
              <a:t>‹#›</a:t>
            </a:fld>
            <a:endParaRPr lang="en-US"/>
          </a:p>
        </p:txBody>
      </p:sp>
    </p:spTree>
    <p:extLst>
      <p:ext uri="{BB962C8B-B14F-4D97-AF65-F5344CB8AC3E}">
        <p14:creationId xmlns:p14="http://schemas.microsoft.com/office/powerpoint/2010/main" val="149027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70B6A1C-2825-4C47-ACC1-57CE4B5CF4D4}" type="slidenum">
              <a:rPr lang="en-US" smtClean="0"/>
              <a:pPr>
                <a:defRPr/>
              </a:pPr>
              <a:t>‹#›</a:t>
            </a:fld>
            <a:endParaRPr lang="en-US"/>
          </a:p>
        </p:txBody>
      </p:sp>
    </p:spTree>
    <p:extLst>
      <p:ext uri="{BB962C8B-B14F-4D97-AF65-F5344CB8AC3E}">
        <p14:creationId xmlns:p14="http://schemas.microsoft.com/office/powerpoint/2010/main" val="344226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82048" y="612648"/>
            <a:ext cx="1276352" cy="457200"/>
          </a:xfrm>
          <a:prstGeom prst="rect">
            <a:avLst/>
          </a:prstGeom>
        </p:spPr>
        <p:txBody>
          <a:bodyPr/>
          <a:lstStyle/>
          <a:p>
            <a:pPr>
              <a:defRPr/>
            </a:pPr>
            <a:endParaRPr lang="en-US"/>
          </a:p>
        </p:txBody>
      </p:sp>
      <p:sp>
        <p:nvSpPr>
          <p:cNvPr id="5" name="Footer Placeholder 4"/>
          <p:cNvSpPr>
            <a:spLocks noGrp="1"/>
          </p:cNvSpPr>
          <p:nvPr>
            <p:ph type="ftr" sz="quarter" idx="11"/>
          </p:nvPr>
        </p:nvSpPr>
        <p:spPr>
          <a:xfrm>
            <a:off x="7010400" y="612648"/>
            <a:ext cx="1767840" cy="457200"/>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8DC8B80-CBE2-413E-950D-1B99EDCC0312}" type="slidenum">
              <a:rPr lang="en-US" smtClean="0"/>
              <a:pPr>
                <a:defRPr/>
              </a:pPr>
              <a:t>‹#›</a:t>
            </a:fld>
            <a:endParaRPr lang="en-US"/>
          </a:p>
        </p:txBody>
      </p:sp>
    </p:spTree>
    <p:extLst>
      <p:ext uri="{BB962C8B-B14F-4D97-AF65-F5344CB8AC3E}">
        <p14:creationId xmlns:p14="http://schemas.microsoft.com/office/powerpoint/2010/main" val="317575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384800" cy="3886200"/>
          </a:xfrm>
        </p:spPr>
        <p:txBody>
          <a:bodyPr/>
          <a:lstStyle/>
          <a:p>
            <a:endParaRPr lang="en-US"/>
          </a:p>
        </p:txBody>
      </p:sp>
      <p:sp>
        <p:nvSpPr>
          <p:cNvPr id="5" name="Footer Placeholder 4"/>
          <p:cNvSpPr>
            <a:spLocks noGrp="1"/>
          </p:cNvSpPr>
          <p:nvPr>
            <p:ph type="ftr" sz="quarter" idx="10"/>
          </p:nvPr>
        </p:nvSpPr>
        <p:spPr>
          <a:xfrm>
            <a:off x="4165600" y="6248400"/>
            <a:ext cx="38608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8737600" y="6248400"/>
            <a:ext cx="2844800" cy="457200"/>
          </a:xfrm>
        </p:spPr>
        <p:txBody>
          <a:bodyPr/>
          <a:lstStyle>
            <a:lvl1pPr>
              <a:defRPr/>
            </a:lvl1pPr>
          </a:lstStyle>
          <a:p>
            <a:fld id="{0DCE33C3-632E-46CE-9505-ED497F0D47E3}" type="slidenum">
              <a:rPr lang="en-US"/>
              <a:pPr/>
              <a:t>‹#›</a:t>
            </a:fld>
            <a:endParaRPr lang="en-US"/>
          </a:p>
        </p:txBody>
      </p:sp>
      <p:sp>
        <p:nvSpPr>
          <p:cNvPr id="7" name="Date Placeholder 6"/>
          <p:cNvSpPr>
            <a:spLocks noGrp="1"/>
          </p:cNvSpPr>
          <p:nvPr>
            <p:ph type="dt" sz="half" idx="12"/>
          </p:nvPr>
        </p:nvSpPr>
        <p:spPr>
          <a:xfrm>
            <a:off x="609600" y="6245225"/>
            <a:ext cx="2844800" cy="476250"/>
          </a:xfrm>
        </p:spPr>
        <p:txBody>
          <a:bodyPr/>
          <a:lstStyle>
            <a:lvl1pPr>
              <a:defRPr/>
            </a:lvl1pPr>
          </a:lstStyle>
          <a:p>
            <a:endParaRPr lang="en-US"/>
          </a:p>
        </p:txBody>
      </p:sp>
    </p:spTree>
    <p:extLst>
      <p:ext uri="{BB962C8B-B14F-4D97-AF65-F5344CB8AC3E}">
        <p14:creationId xmlns:p14="http://schemas.microsoft.com/office/powerpoint/2010/main" val="1070259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981200"/>
            <a:ext cx="10972800" cy="3886200"/>
          </a:xfrm>
        </p:spPr>
        <p:txBody>
          <a:bodyPr/>
          <a:lstStyle/>
          <a:p>
            <a:endParaRPr lang="en-US"/>
          </a:p>
        </p:txBody>
      </p:sp>
      <p:sp>
        <p:nvSpPr>
          <p:cNvPr id="4" name="Footer Placeholder 3"/>
          <p:cNvSpPr>
            <a:spLocks noGrp="1"/>
          </p:cNvSpPr>
          <p:nvPr>
            <p:ph type="ftr" sz="quarter" idx="10"/>
          </p:nvPr>
        </p:nvSpPr>
        <p:spPr>
          <a:xfrm>
            <a:off x="4165600" y="6248400"/>
            <a:ext cx="3860800" cy="457200"/>
          </a:xfrm>
        </p:spPr>
        <p:txBody>
          <a:bodyPr/>
          <a:lstStyle>
            <a:lvl1pPr>
              <a:defRPr/>
            </a:lvl1pPr>
          </a:lstStyle>
          <a:p>
            <a:endParaRPr lang="en-US"/>
          </a:p>
        </p:txBody>
      </p:sp>
      <p:sp>
        <p:nvSpPr>
          <p:cNvPr id="5" name="Slide Number Placeholder 4"/>
          <p:cNvSpPr>
            <a:spLocks noGrp="1"/>
          </p:cNvSpPr>
          <p:nvPr>
            <p:ph type="sldNum" sz="quarter" idx="11"/>
          </p:nvPr>
        </p:nvSpPr>
        <p:spPr>
          <a:xfrm>
            <a:off x="8737600" y="6248400"/>
            <a:ext cx="2844800" cy="457200"/>
          </a:xfrm>
        </p:spPr>
        <p:txBody>
          <a:bodyPr/>
          <a:lstStyle>
            <a:lvl1pPr>
              <a:defRPr/>
            </a:lvl1pPr>
          </a:lstStyle>
          <a:p>
            <a:fld id="{EFC1D767-3F17-429E-AB83-6F2440B5DFFB}" type="slidenum">
              <a:rPr lang="en-US"/>
              <a:pPr/>
              <a:t>‹#›</a:t>
            </a:fld>
            <a:endParaRPr lang="en-US"/>
          </a:p>
        </p:txBody>
      </p:sp>
      <p:sp>
        <p:nvSpPr>
          <p:cNvPr id="6" name="Date Placeholder 5"/>
          <p:cNvSpPr>
            <a:spLocks noGrp="1"/>
          </p:cNvSpPr>
          <p:nvPr>
            <p:ph type="dt" sz="half" idx="12"/>
          </p:nvPr>
        </p:nvSpPr>
        <p:spPr>
          <a:xfrm>
            <a:off x="609600" y="6245225"/>
            <a:ext cx="2844800" cy="476250"/>
          </a:xfrm>
        </p:spPr>
        <p:txBody>
          <a:bodyPr/>
          <a:lstStyle>
            <a:lvl1pPr>
              <a:defRPr/>
            </a:lvl1pPr>
          </a:lstStyle>
          <a:p>
            <a:endParaRPr lang="en-US"/>
          </a:p>
        </p:txBody>
      </p:sp>
    </p:spTree>
    <p:extLst>
      <p:ext uri="{BB962C8B-B14F-4D97-AF65-F5344CB8AC3E}">
        <p14:creationId xmlns:p14="http://schemas.microsoft.com/office/powerpoint/2010/main" val="731583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981200"/>
            <a:ext cx="5384800" cy="3886200"/>
          </a:xfrm>
        </p:spPr>
        <p:txBody>
          <a:bodyPr/>
          <a:lstStyle/>
          <a:p>
            <a:endParaRPr lang="en-US"/>
          </a:p>
        </p:txBody>
      </p:sp>
      <p:sp>
        <p:nvSpPr>
          <p:cNvPr id="4" name="Text Placeholder 3"/>
          <p:cNvSpPr>
            <a:spLocks noGrp="1"/>
          </p:cNvSpPr>
          <p:nvPr>
            <p:ph type="body" sz="half" idx="2"/>
          </p:nvPr>
        </p:nvSpPr>
        <p:spPr>
          <a:xfrm>
            <a:off x="6197600" y="1981200"/>
            <a:ext cx="5384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165600" y="6248400"/>
            <a:ext cx="38608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8737600" y="6248400"/>
            <a:ext cx="2844800" cy="457200"/>
          </a:xfrm>
        </p:spPr>
        <p:txBody>
          <a:bodyPr/>
          <a:lstStyle>
            <a:lvl1pPr>
              <a:defRPr/>
            </a:lvl1pPr>
          </a:lstStyle>
          <a:p>
            <a:fld id="{17248E32-EA87-47D5-A852-E572ED067872}" type="slidenum">
              <a:rPr lang="en-US"/>
              <a:pPr/>
              <a:t>‹#›</a:t>
            </a:fld>
            <a:endParaRPr lang="en-US"/>
          </a:p>
        </p:txBody>
      </p:sp>
      <p:sp>
        <p:nvSpPr>
          <p:cNvPr id="7" name="Date Placeholder 6"/>
          <p:cNvSpPr>
            <a:spLocks noGrp="1"/>
          </p:cNvSpPr>
          <p:nvPr>
            <p:ph type="dt" sz="half" idx="12"/>
          </p:nvPr>
        </p:nvSpPr>
        <p:spPr>
          <a:xfrm>
            <a:off x="609600" y="6245225"/>
            <a:ext cx="2844800" cy="476250"/>
          </a:xfrm>
        </p:spPr>
        <p:txBody>
          <a:bodyPr/>
          <a:lstStyle>
            <a:lvl1pPr>
              <a:defRPr/>
            </a:lvl1pPr>
          </a:lstStyle>
          <a:p>
            <a:endParaRPr lang="en-US"/>
          </a:p>
        </p:txBody>
      </p:sp>
    </p:spTree>
    <p:extLst>
      <p:ext uri="{BB962C8B-B14F-4D97-AF65-F5344CB8AC3E}">
        <p14:creationId xmlns:p14="http://schemas.microsoft.com/office/powerpoint/2010/main" val="2887635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Rectangle 28"/>
          <p:cNvSpPr/>
          <p:nvPr/>
        </p:nvSpPr>
        <p:spPr>
          <a:xfrm>
            <a:off x="0" y="609600"/>
            <a:ext cx="12192000" cy="45719"/>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1" name="Rectangle 30"/>
          <p:cNvSpPr/>
          <p:nvPr/>
        </p:nvSpPr>
        <p:spPr>
          <a:xfrm flipV="1">
            <a:off x="1" y="-2"/>
            <a:ext cx="12192001" cy="609601"/>
          </a:xfrm>
          <a:prstGeom prst="rect">
            <a:avLst/>
          </a:prstGeom>
          <a:solidFill>
            <a:srgbClr val="4F2D6A"/>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dirty="0"/>
              <a:t>Click to edit Master title style</a:t>
            </a:r>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pPr>
              <a:defRPr/>
            </a:pPr>
            <a:fld id="{DE29BA80-4229-4832-9B60-3EECF3485EDF}" type="slidenum">
              <a:rPr lang="en-US" smtClean="0"/>
              <a:pPr>
                <a:defRPr/>
              </a:pPr>
              <a:t>‹#›</a:t>
            </a:fld>
            <a:endParaRPr lang="en-US"/>
          </a:p>
        </p:txBody>
      </p:sp>
    </p:spTree>
    <p:extLst>
      <p:ext uri="{BB962C8B-B14F-4D97-AF65-F5344CB8AC3E}">
        <p14:creationId xmlns:p14="http://schemas.microsoft.com/office/powerpoint/2010/main" val="9505775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 y="4585738"/>
            <a:ext cx="7200900" cy="1752600"/>
          </a:xfrm>
        </p:spPr>
        <p:txBody>
          <a:bodyPr>
            <a:noAutofit/>
          </a:bodyPr>
          <a:lstStyle/>
          <a:p>
            <a:pPr algn="ctr"/>
            <a:r>
              <a:rPr lang="en-US" b="1" dirty="0" smtClean="0"/>
              <a:t>Eli Rosenberg, PhD, Associate Professor</a:t>
            </a:r>
          </a:p>
          <a:p>
            <a:pPr marL="0" algn="ctr"/>
            <a:endParaRPr lang="en-US" dirty="0" smtClean="0"/>
          </a:p>
          <a:p>
            <a:pPr marL="0" algn="ctr"/>
            <a:r>
              <a:rPr lang="en-US" dirty="0" smtClean="0"/>
              <a:t>Department of Epidemiology and Biostatistics</a:t>
            </a:r>
          </a:p>
          <a:p>
            <a:pPr marL="0" algn="ctr"/>
            <a:r>
              <a:rPr lang="en-US" dirty="0" smtClean="0"/>
              <a:t>University </a:t>
            </a:r>
            <a:r>
              <a:rPr lang="en-US" dirty="0"/>
              <a:t>at Albany School of Public Health, SUNY</a:t>
            </a:r>
          </a:p>
          <a:p>
            <a:endParaRPr lang="en-US" b="1" dirty="0"/>
          </a:p>
        </p:txBody>
      </p:sp>
      <p:sp>
        <p:nvSpPr>
          <p:cNvPr id="2" name="Title 1"/>
          <p:cNvSpPr>
            <a:spLocks noGrp="1"/>
          </p:cNvSpPr>
          <p:nvPr>
            <p:ph type="ctrTitle"/>
          </p:nvPr>
        </p:nvSpPr>
        <p:spPr/>
        <p:txBody>
          <a:bodyPr>
            <a:normAutofit fontScale="90000"/>
          </a:bodyPr>
          <a:lstStyle/>
          <a:p>
            <a:r>
              <a:rPr lang="en-US" dirty="0"/>
              <a:t>Prevalence of Chronic Hepatitis C Virus </a:t>
            </a:r>
            <a:r>
              <a:rPr lang="en-US" dirty="0" smtClean="0"/>
              <a:t>Infection</a:t>
            </a:r>
            <a:br>
              <a:rPr lang="en-US" dirty="0" smtClean="0"/>
            </a:br>
            <a:r>
              <a:rPr lang="en-US" dirty="0" smtClean="0"/>
              <a:t>US </a:t>
            </a:r>
            <a:r>
              <a:rPr lang="en-US" dirty="0"/>
              <a:t>States and District of Columbia, 2013-2016</a:t>
            </a:r>
          </a:p>
        </p:txBody>
      </p:sp>
      <p:pic>
        <p:nvPicPr>
          <p:cNvPr id="4" name="Picture 3"/>
          <p:cNvPicPr>
            <a:picLocks noChangeAspect="1"/>
          </p:cNvPicPr>
          <p:nvPr/>
        </p:nvPicPr>
        <p:blipFill>
          <a:blip r:embed="rId2"/>
          <a:stretch>
            <a:fillRect/>
          </a:stretch>
        </p:blipFill>
        <p:spPr>
          <a:xfrm>
            <a:off x="7486650" y="4472106"/>
            <a:ext cx="4563548" cy="699675"/>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3"/>
          <a:srcRect l="4739" t="7234"/>
          <a:stretch/>
        </p:blipFill>
        <p:spPr>
          <a:xfrm>
            <a:off x="7486650" y="5554980"/>
            <a:ext cx="3187340" cy="1088665"/>
          </a:xfrm>
          <a:prstGeom prst="rect">
            <a:avLst/>
          </a:prstGeom>
          <a:ln>
            <a:noFill/>
          </a:ln>
          <a:effectLst>
            <a:outerShdw blurRad="292100" dist="139700" dir="2700000" algn="tl" rotWithShape="0">
              <a:srgbClr val="333333">
                <a:alpha val="65000"/>
              </a:srgbClr>
            </a:outerShdw>
          </a:effectLst>
        </p:spPr>
      </p:pic>
      <p:pic>
        <p:nvPicPr>
          <p:cNvPr id="6" name="Picture 2" descr="http://www.emorycamp.org/images/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8342" y="5442686"/>
            <a:ext cx="1513657" cy="1324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294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Outline</a:t>
            </a:r>
            <a:endParaRPr lang="en-US" dirty="0"/>
          </a:p>
        </p:txBody>
      </p:sp>
      <p:sp>
        <p:nvSpPr>
          <p:cNvPr id="4" name="Content Placeholder 2"/>
          <p:cNvSpPr>
            <a:spLocks noGrp="1"/>
          </p:cNvSpPr>
          <p:nvPr>
            <p:ph idx="1"/>
          </p:nvPr>
        </p:nvSpPr>
        <p:spPr/>
        <p:txBody>
          <a:bodyPr>
            <a:normAutofit/>
          </a:bodyPr>
          <a:lstStyle/>
          <a:p>
            <a:r>
              <a:rPr lang="en-US" sz="3200" dirty="0" smtClean="0"/>
              <a:t>Background on HCV prevalence estimation</a:t>
            </a:r>
          </a:p>
          <a:p>
            <a:endParaRPr lang="en-US" sz="3200" dirty="0" smtClean="0"/>
          </a:p>
          <a:p>
            <a:r>
              <a:rPr lang="en-US" sz="3200" dirty="0" smtClean="0"/>
              <a:t>Overview of methodology</a:t>
            </a:r>
            <a:endParaRPr lang="en-US" sz="3200" dirty="0"/>
          </a:p>
          <a:p>
            <a:endParaRPr lang="en-US" sz="3200" dirty="0" smtClean="0"/>
          </a:p>
          <a:p>
            <a:r>
              <a:rPr lang="en-US" sz="3200" dirty="0" smtClean="0"/>
              <a:t>Results</a:t>
            </a:r>
          </a:p>
          <a:p>
            <a:endParaRPr lang="en-US" sz="3200" dirty="0"/>
          </a:p>
          <a:p>
            <a:r>
              <a:rPr lang="en-US" sz="3200" dirty="0" smtClean="0"/>
              <a:t>Limitations and strengths</a:t>
            </a:r>
          </a:p>
          <a:p>
            <a:endParaRPr lang="en-US" sz="3200" dirty="0"/>
          </a:p>
          <a:p>
            <a:r>
              <a:rPr lang="en-US" sz="3200" dirty="0" smtClean="0"/>
              <a:t>Conclusions</a:t>
            </a:r>
          </a:p>
          <a:p>
            <a:pPr marL="0" indent="0">
              <a:buNone/>
            </a:pPr>
            <a:endParaRPr lang="en-US" sz="3200" dirty="0"/>
          </a:p>
        </p:txBody>
      </p:sp>
    </p:spTree>
    <p:extLst>
      <p:ext uri="{BB962C8B-B14F-4D97-AF65-F5344CB8AC3E}">
        <p14:creationId xmlns:p14="http://schemas.microsoft.com/office/powerpoint/2010/main" val="31684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Background on HCV Prevalence Estimation</a:t>
            </a:r>
            <a:endParaRPr lang="en-US" dirty="0"/>
          </a:p>
        </p:txBody>
      </p:sp>
      <p:sp>
        <p:nvSpPr>
          <p:cNvPr id="3" name="Content Placeholder 2"/>
          <p:cNvSpPr>
            <a:spLocks noGrp="1"/>
          </p:cNvSpPr>
          <p:nvPr>
            <p:ph idx="1"/>
          </p:nvPr>
        </p:nvSpPr>
        <p:spPr/>
        <p:txBody>
          <a:bodyPr>
            <a:normAutofit lnSpcReduction="10000"/>
          </a:bodyPr>
          <a:lstStyle/>
          <a:p>
            <a:r>
              <a:rPr lang="en-US" dirty="0" smtClean="0"/>
              <a:t>State-level burden of HCV infection informs policies, resource allocation, advocacy, and elimination efforts</a:t>
            </a:r>
          </a:p>
          <a:p>
            <a:endParaRPr lang="en-US" dirty="0" smtClean="0"/>
          </a:p>
          <a:p>
            <a:r>
              <a:rPr lang="en-US" dirty="0" smtClean="0"/>
              <a:t>Prevalence of current infection (RNA)</a:t>
            </a:r>
          </a:p>
          <a:p>
            <a:pPr lvl="1"/>
            <a:r>
              <a:rPr lang="en-US" dirty="0" smtClean="0"/>
              <a:t>Measured in nationally representative residential survey: </a:t>
            </a:r>
            <a:br>
              <a:rPr lang="en-US" dirty="0" smtClean="0"/>
            </a:br>
            <a:r>
              <a:rPr lang="en-US" dirty="0" smtClean="0"/>
              <a:t>National Health and Nutrition Examination Survey (NHANES)</a:t>
            </a:r>
          </a:p>
          <a:p>
            <a:pPr lvl="1"/>
            <a:endParaRPr lang="en-US" dirty="0" smtClean="0"/>
          </a:p>
          <a:p>
            <a:pPr lvl="1"/>
            <a:r>
              <a:rPr lang="en-US" dirty="0" smtClean="0"/>
              <a:t>In most states challenging to measure directly from diagnoses reported to surveillance</a:t>
            </a:r>
          </a:p>
          <a:p>
            <a:endParaRPr lang="en-US" dirty="0" smtClean="0"/>
          </a:p>
          <a:p>
            <a:r>
              <a:rPr lang="en-US" dirty="0" smtClean="0"/>
              <a:t>Statistical models allow combining national NHANES HCV prevalence with local information to yield state-level results</a:t>
            </a:r>
          </a:p>
          <a:p>
            <a:pPr lvl="2"/>
            <a:r>
              <a:rPr lang="en-US" dirty="0" smtClean="0"/>
              <a:t>National Vital Statistics System (NVSS) mortality</a:t>
            </a:r>
          </a:p>
          <a:p>
            <a:pPr lvl="2"/>
            <a:r>
              <a:rPr lang="en-US" dirty="0" smtClean="0"/>
              <a:t>American Community Survey (ACS) population sizes</a:t>
            </a:r>
          </a:p>
          <a:p>
            <a:endParaRPr lang="en-US" dirty="0"/>
          </a:p>
        </p:txBody>
      </p:sp>
    </p:spTree>
    <p:extLst>
      <p:ext uri="{BB962C8B-B14F-4D97-AF65-F5344CB8AC3E}">
        <p14:creationId xmlns:p14="http://schemas.microsoft.com/office/powerpoint/2010/main" val="2419825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310110" cy="609600"/>
          </a:xfrm>
        </p:spPr>
        <p:txBody>
          <a:bodyPr>
            <a:normAutofit/>
          </a:bodyPr>
          <a:lstStyle/>
          <a:p>
            <a:r>
              <a:rPr lang="en-US" sz="3200" dirty="0" smtClean="0"/>
              <a:t>Method builds on previous approaches for national, state estimates</a:t>
            </a:r>
            <a:endParaRPr lang="en-US" sz="3200" dirty="0"/>
          </a:p>
        </p:txBody>
      </p:sp>
      <p:pic>
        <p:nvPicPr>
          <p:cNvPr id="4" name="Picture 3"/>
          <p:cNvPicPr>
            <a:picLocks noChangeAspect="1"/>
          </p:cNvPicPr>
          <p:nvPr/>
        </p:nvPicPr>
        <p:blipFill>
          <a:blip r:embed="rId3"/>
          <a:stretch>
            <a:fillRect/>
          </a:stretch>
        </p:blipFill>
        <p:spPr>
          <a:xfrm>
            <a:off x="205739" y="752908"/>
            <a:ext cx="6116481" cy="1978862"/>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6458967" y="2002296"/>
            <a:ext cx="5613017" cy="2329674"/>
          </a:xfrm>
          <a:prstGeom prst="rect">
            <a:avLst/>
          </a:prstGeom>
          <a:ln>
            <a:solidFill>
              <a:schemeClr val="tx1"/>
            </a:solidFill>
          </a:ln>
        </p:spPr>
      </p:pic>
      <p:pic>
        <p:nvPicPr>
          <p:cNvPr id="6" name="Picture 5"/>
          <p:cNvPicPr>
            <a:picLocks noChangeAspect="1"/>
          </p:cNvPicPr>
          <p:nvPr/>
        </p:nvPicPr>
        <p:blipFill>
          <a:blip r:embed="rId5"/>
          <a:stretch>
            <a:fillRect/>
          </a:stretch>
        </p:blipFill>
        <p:spPr>
          <a:xfrm>
            <a:off x="205738" y="3977640"/>
            <a:ext cx="6116481" cy="2516116"/>
          </a:xfrm>
          <a:prstGeom prst="rect">
            <a:avLst/>
          </a:prstGeom>
          <a:ln>
            <a:solidFill>
              <a:schemeClr val="tx1"/>
            </a:solidFill>
          </a:ln>
        </p:spPr>
      </p:pic>
    </p:spTree>
    <p:extLst>
      <p:ext uri="{BB962C8B-B14F-4D97-AF65-F5344CB8AC3E}">
        <p14:creationId xmlns:p14="http://schemas.microsoft.com/office/powerpoint/2010/main" val="27324168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Shifting epidemiology of HCV to account for</a:t>
            </a:r>
            <a:endParaRPr lang="en-US" dirty="0"/>
          </a:p>
        </p:txBody>
      </p:sp>
      <p:sp>
        <p:nvSpPr>
          <p:cNvPr id="10" name="Content Placeholder 9"/>
          <p:cNvSpPr>
            <a:spLocks noGrp="1"/>
          </p:cNvSpPr>
          <p:nvPr>
            <p:ph idx="1"/>
          </p:nvPr>
        </p:nvSpPr>
        <p:spPr/>
        <p:txBody>
          <a:bodyPr>
            <a:normAutofit lnSpcReduction="10000"/>
          </a:bodyPr>
          <a:lstStyle/>
          <a:p>
            <a:r>
              <a:rPr lang="en-US" smtClean="0"/>
              <a:t>Rapid rise in incidence in younger PWID due to opioid epidemic </a:t>
            </a:r>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r>
              <a:rPr lang="en-US" smtClean="0"/>
              <a:t>Mortality in high prevalence group: 1945-1965 birth cohort</a:t>
            </a:r>
          </a:p>
          <a:p>
            <a:endParaRPr lang="en-US" smtClean="0"/>
          </a:p>
          <a:p>
            <a:r>
              <a:rPr lang="en-US" smtClean="0"/>
              <a:t>Scale-up of cure via DAAs</a:t>
            </a:r>
          </a:p>
          <a:p>
            <a:endParaRPr lang="en-US" dirty="0"/>
          </a:p>
        </p:txBody>
      </p:sp>
      <p:pic>
        <p:nvPicPr>
          <p:cNvPr id="5" name="Content Placeholder 3">
            <a:extLst>
              <a:ext uri="{FF2B5EF4-FFF2-40B4-BE49-F238E27FC236}">
                <a16:creationId xmlns:a16="http://schemas.microsoft.com/office/drawing/2014/main" id="{D16811BF-C137-4D16-9664-DD5731351518}"/>
              </a:ext>
            </a:extLst>
          </p:cNvPr>
          <p:cNvPicPr>
            <a:picLocks noChangeAspect="1"/>
          </p:cNvPicPr>
          <p:nvPr/>
        </p:nvPicPr>
        <p:blipFill rotWithShape="1">
          <a:blip r:embed="rId2"/>
          <a:srcRect l="6914" t="6345"/>
          <a:stretch/>
        </p:blipFill>
        <p:spPr>
          <a:xfrm>
            <a:off x="1402708" y="1559250"/>
            <a:ext cx="4428794" cy="3324126"/>
          </a:xfrm>
          <a:prstGeom prst="rect">
            <a:avLst/>
          </a:prstGeom>
        </p:spPr>
      </p:pic>
      <p:sp>
        <p:nvSpPr>
          <p:cNvPr id="11" name="Up Arrow 10"/>
          <p:cNvSpPr/>
          <p:nvPr/>
        </p:nvSpPr>
        <p:spPr>
          <a:xfrm>
            <a:off x="10868322" y="900559"/>
            <a:ext cx="504528" cy="589936"/>
          </a:xfrm>
          <a:prstGeom prst="upArrow">
            <a:avLst/>
          </a:prstGeom>
          <a:solidFill>
            <a:schemeClr val="accent4">
              <a:lumMod val="40000"/>
              <a:lumOff val="6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Up Arrow 11"/>
          <p:cNvSpPr/>
          <p:nvPr/>
        </p:nvSpPr>
        <p:spPr>
          <a:xfrm rot="10800000">
            <a:off x="10868322" y="5103704"/>
            <a:ext cx="504528" cy="589936"/>
          </a:xfrm>
          <a:prstGeom prst="upArrow">
            <a:avLst/>
          </a:prstGeom>
          <a:solidFill>
            <a:schemeClr val="accent4">
              <a:lumMod val="40000"/>
              <a:lumOff val="6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Up Arrow 12"/>
          <p:cNvSpPr/>
          <p:nvPr/>
        </p:nvSpPr>
        <p:spPr>
          <a:xfrm rot="10800000">
            <a:off x="10868322" y="5984600"/>
            <a:ext cx="504528" cy="589936"/>
          </a:xfrm>
          <a:prstGeom prst="upArrow">
            <a:avLst/>
          </a:prstGeom>
          <a:solidFill>
            <a:schemeClr val="accent4">
              <a:lumMod val="40000"/>
              <a:lumOff val="6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4400" y="1559249"/>
            <a:ext cx="4440982" cy="3343525"/>
          </a:xfrm>
          <a:prstGeom prst="rect">
            <a:avLst/>
          </a:prstGeom>
        </p:spPr>
      </p:pic>
      <p:sp>
        <p:nvSpPr>
          <p:cNvPr id="4" name="TextBox 3"/>
          <p:cNvSpPr txBox="1"/>
          <p:nvPr/>
        </p:nvSpPr>
        <p:spPr>
          <a:xfrm>
            <a:off x="10272484" y="15766"/>
            <a:ext cx="1716316" cy="783193"/>
          </a:xfrm>
          <a:prstGeom prst="roundRect">
            <a:avLst/>
          </a:prstGeom>
          <a:solidFill>
            <a:srgbClr val="FFC000"/>
          </a:solidFill>
          <a:ln>
            <a:solidFill>
              <a:schemeClr val="tx1"/>
            </a:solidFill>
          </a:ln>
        </p:spPr>
        <p:txBody>
          <a:bodyPr wrap="square" lIns="45720" tIns="45720" rIns="45720" bIns="45720" rtlCol="0">
            <a:spAutoFit/>
          </a:bodyPr>
          <a:lstStyle/>
          <a:p>
            <a:pPr algn="ctr"/>
            <a:r>
              <a:rPr lang="en-US" sz="2000" dirty="0" smtClean="0">
                <a:latin typeface="Calibri" panose="020F0502020204030204" pitchFamily="34" charset="0"/>
                <a:cs typeface="Calibri" panose="020F0502020204030204" pitchFamily="34" charset="0"/>
              </a:rPr>
              <a:t>Effect  on HCV prevalence</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334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10" end="1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12" end="1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21079"/>
          <a:stretch/>
        </p:blipFill>
        <p:spPr bwMode="auto">
          <a:xfrm>
            <a:off x="749842" y="720090"/>
            <a:ext cx="3809802" cy="564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193030" y="3143250"/>
            <a:ext cx="5372100" cy="3611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5808" y="3143250"/>
            <a:ext cx="5372100" cy="3459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5783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21079"/>
          <a:stretch/>
        </p:blipFill>
        <p:spPr bwMode="auto">
          <a:xfrm>
            <a:off x="749842" y="720090"/>
            <a:ext cx="3809802" cy="5648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193030" y="3143250"/>
            <a:ext cx="5372100" cy="3611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5808" y="3143250"/>
            <a:ext cx="5372100" cy="3459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727" t="4640" r="2933" b="63327"/>
          <a:stretch/>
        </p:blipFill>
        <p:spPr bwMode="auto">
          <a:xfrm>
            <a:off x="5714999" y="720090"/>
            <a:ext cx="6391263" cy="305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697908" y="96939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2</a:t>
            </a:r>
            <a:endParaRPr lang="en-US" sz="3600" dirty="0">
              <a:latin typeface="Calibri" panose="020F0502020204030204" pitchFamily="34" charset="0"/>
              <a:cs typeface="Calibri" panose="020F0502020204030204" pitchFamily="34" charset="0"/>
            </a:endParaRPr>
          </a:p>
        </p:txBody>
      </p:sp>
      <p:sp>
        <p:nvSpPr>
          <p:cNvPr id="9" name="TextBox 8"/>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041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60528"/>
          <a:stretch/>
        </p:blipFill>
        <p:spPr bwMode="auto">
          <a:xfrm>
            <a:off x="749842" y="720091"/>
            <a:ext cx="3809802" cy="264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42899" y="4884821"/>
            <a:ext cx="5372100" cy="19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211" t="4640" r="2933" b="54644"/>
          <a:stretch/>
        </p:blipFill>
        <p:spPr bwMode="auto">
          <a:xfrm>
            <a:off x="5522495" y="720090"/>
            <a:ext cx="6583768" cy="3888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rotWithShape="1">
          <a:blip r:embed="rId4"/>
          <a:srcRect l="33751" t="68062" r="30836" b="7029"/>
          <a:stretch/>
        </p:blipFill>
        <p:spPr>
          <a:xfrm>
            <a:off x="7223600" y="4718585"/>
            <a:ext cx="3472473" cy="1684422"/>
          </a:xfrm>
          <a:prstGeom prst="rect">
            <a:avLst/>
          </a:prstGeom>
          <a:ln w="19050">
            <a:solidFill>
              <a:srgbClr val="0070C0"/>
            </a:solidFill>
          </a:ln>
        </p:spPr>
      </p:pic>
      <p:sp>
        <p:nvSpPr>
          <p:cNvPr id="11" name="TextBox 10"/>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
        <p:nvSpPr>
          <p:cNvPr id="12" name="TextBox 11"/>
          <p:cNvSpPr txBox="1"/>
          <p:nvPr/>
        </p:nvSpPr>
        <p:spPr>
          <a:xfrm>
            <a:off x="5697908" y="96939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2</a:t>
            </a:r>
            <a:endParaRPr lang="en-US" sz="3600" dirty="0">
              <a:latin typeface="Calibri" panose="020F0502020204030204" pitchFamily="34" charset="0"/>
              <a:cs typeface="Calibri" panose="020F0502020204030204" pitchFamily="34" charset="0"/>
            </a:endParaRPr>
          </a:p>
        </p:txBody>
      </p:sp>
      <p:sp>
        <p:nvSpPr>
          <p:cNvPr id="14" name="TextBox 13"/>
          <p:cNvSpPr txBox="1"/>
          <p:nvPr/>
        </p:nvSpPr>
        <p:spPr>
          <a:xfrm>
            <a:off x="5714999" y="3874782"/>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3</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61252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60528"/>
          <a:stretch/>
        </p:blipFill>
        <p:spPr bwMode="auto">
          <a:xfrm>
            <a:off x="749842" y="720091"/>
            <a:ext cx="3809802" cy="264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42899" y="4884821"/>
            <a:ext cx="5372100" cy="19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211" t="4640" r="2933" b="47840"/>
          <a:stretch/>
        </p:blipFill>
        <p:spPr bwMode="auto">
          <a:xfrm>
            <a:off x="5522495" y="720090"/>
            <a:ext cx="6583768" cy="453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522495" y="4644189"/>
            <a:ext cx="1588168" cy="6136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
        <p:nvSpPr>
          <p:cNvPr id="11" name="TextBox 10"/>
          <p:cNvSpPr txBox="1"/>
          <p:nvPr/>
        </p:nvSpPr>
        <p:spPr>
          <a:xfrm>
            <a:off x="5697908" y="96939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2</a:t>
            </a:r>
            <a:endParaRPr lang="en-US" sz="3600" dirty="0">
              <a:latin typeface="Calibri" panose="020F0502020204030204" pitchFamily="34" charset="0"/>
              <a:cs typeface="Calibri" panose="020F0502020204030204" pitchFamily="34" charset="0"/>
            </a:endParaRPr>
          </a:p>
        </p:txBody>
      </p:sp>
      <p:sp>
        <p:nvSpPr>
          <p:cNvPr id="12" name="TextBox 11"/>
          <p:cNvSpPr txBox="1"/>
          <p:nvPr/>
        </p:nvSpPr>
        <p:spPr>
          <a:xfrm>
            <a:off x="5714999" y="3874782"/>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3</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4015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60528"/>
          <a:stretch/>
        </p:blipFill>
        <p:spPr bwMode="auto">
          <a:xfrm>
            <a:off x="749842" y="720091"/>
            <a:ext cx="3809802" cy="264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42899" y="4884821"/>
            <a:ext cx="5372100" cy="19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211" t="4640" r="2933" b="47840"/>
          <a:stretch/>
        </p:blipFill>
        <p:spPr bwMode="auto">
          <a:xfrm>
            <a:off x="5522495" y="720090"/>
            <a:ext cx="6583768" cy="453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0890" r="54388" b="40224"/>
          <a:stretch/>
        </p:blipFill>
        <p:spPr bwMode="auto">
          <a:xfrm>
            <a:off x="228867" y="3320716"/>
            <a:ext cx="4755499" cy="179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artisticGlass scaling="59"/>
                    </a14:imgEffect>
                  </a14:imgLayer>
                </a14:imgProps>
              </a:ext>
            </a:extLst>
          </a:blip>
          <a:stretch>
            <a:fillRect/>
          </a:stretch>
        </p:blipFill>
        <p:spPr>
          <a:xfrm>
            <a:off x="1688933" y="5173579"/>
            <a:ext cx="2291583" cy="1600200"/>
          </a:xfrm>
          <a:prstGeom prst="rect">
            <a:avLst/>
          </a:prstGeom>
        </p:spPr>
      </p:pic>
      <p:sp>
        <p:nvSpPr>
          <p:cNvPr id="11" name="TextBox 10"/>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
        <p:nvSpPr>
          <p:cNvPr id="12" name="TextBox 11"/>
          <p:cNvSpPr txBox="1"/>
          <p:nvPr/>
        </p:nvSpPr>
        <p:spPr>
          <a:xfrm>
            <a:off x="5697908" y="96939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2</a:t>
            </a:r>
            <a:endParaRPr lang="en-US" sz="3600" dirty="0">
              <a:latin typeface="Calibri" panose="020F0502020204030204" pitchFamily="34" charset="0"/>
              <a:cs typeface="Calibri" panose="020F0502020204030204" pitchFamily="34" charset="0"/>
            </a:endParaRPr>
          </a:p>
        </p:txBody>
      </p:sp>
      <p:sp>
        <p:nvSpPr>
          <p:cNvPr id="13" name="TextBox 12"/>
          <p:cNvSpPr txBox="1"/>
          <p:nvPr/>
        </p:nvSpPr>
        <p:spPr>
          <a:xfrm>
            <a:off x="5714999" y="3874782"/>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3</a:t>
            </a:r>
            <a:endParaRPr lang="en-US" sz="3600" dirty="0">
              <a:latin typeface="Calibri" panose="020F0502020204030204" pitchFamily="34" charset="0"/>
              <a:cs typeface="Calibri" panose="020F0502020204030204" pitchFamily="34" charset="0"/>
            </a:endParaRPr>
          </a:p>
        </p:txBody>
      </p:sp>
      <p:sp>
        <p:nvSpPr>
          <p:cNvPr id="14" name="TextBox 13"/>
          <p:cNvSpPr txBox="1"/>
          <p:nvPr/>
        </p:nvSpPr>
        <p:spPr>
          <a:xfrm>
            <a:off x="261419" y="349736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4</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06413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analytic approach</a:t>
            </a:r>
            <a:endParaRPr lang="en-US" dirty="0"/>
          </a:p>
        </p:txBody>
      </p:sp>
      <p:pic>
        <p:nvPicPr>
          <p:cNvPr id="1026"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640" r="54388" b="60528"/>
          <a:stretch/>
        </p:blipFill>
        <p:spPr bwMode="auto">
          <a:xfrm>
            <a:off x="749842" y="720091"/>
            <a:ext cx="3809802" cy="2648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42899" y="4884821"/>
            <a:ext cx="5372100" cy="195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5211" t="4640" r="2933" b="47840"/>
          <a:stretch/>
        </p:blipFill>
        <p:spPr bwMode="auto">
          <a:xfrm>
            <a:off x="5522495" y="720090"/>
            <a:ext cx="6583768" cy="4537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31" t="40889" r="54388" b="26789"/>
          <a:stretch/>
        </p:blipFill>
        <p:spPr bwMode="auto">
          <a:xfrm>
            <a:off x="228867" y="3320717"/>
            <a:ext cx="4755499" cy="306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flowchart 7_21_201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984" t="73464" r="54388" b="21592"/>
          <a:stretch/>
        </p:blipFill>
        <p:spPr bwMode="auto">
          <a:xfrm>
            <a:off x="1118937" y="6364704"/>
            <a:ext cx="3865429" cy="46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697908" y="96939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2</a:t>
            </a:r>
            <a:endParaRPr lang="en-US" sz="3600" dirty="0">
              <a:latin typeface="Calibri" panose="020F0502020204030204" pitchFamily="34" charset="0"/>
              <a:cs typeface="Calibri" panose="020F0502020204030204" pitchFamily="34" charset="0"/>
            </a:endParaRPr>
          </a:p>
        </p:txBody>
      </p:sp>
      <p:sp>
        <p:nvSpPr>
          <p:cNvPr id="13" name="TextBox 12"/>
          <p:cNvSpPr txBox="1"/>
          <p:nvPr/>
        </p:nvSpPr>
        <p:spPr>
          <a:xfrm>
            <a:off x="749842" y="85211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1</a:t>
            </a:r>
            <a:endParaRPr lang="en-US" sz="3600" dirty="0">
              <a:latin typeface="Calibri" panose="020F0502020204030204" pitchFamily="34" charset="0"/>
              <a:cs typeface="Calibri" panose="020F0502020204030204" pitchFamily="34" charset="0"/>
            </a:endParaRPr>
          </a:p>
        </p:txBody>
      </p:sp>
      <p:sp>
        <p:nvSpPr>
          <p:cNvPr id="14" name="TextBox 13"/>
          <p:cNvSpPr txBox="1"/>
          <p:nvPr/>
        </p:nvSpPr>
        <p:spPr>
          <a:xfrm>
            <a:off x="5714999" y="3874782"/>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3</a:t>
            </a:r>
            <a:endParaRPr lang="en-US" sz="3600" dirty="0">
              <a:latin typeface="Calibri" panose="020F0502020204030204" pitchFamily="34" charset="0"/>
              <a:cs typeface="Calibri" panose="020F0502020204030204" pitchFamily="34" charset="0"/>
            </a:endParaRPr>
          </a:p>
        </p:txBody>
      </p:sp>
      <p:sp>
        <p:nvSpPr>
          <p:cNvPr id="17" name="TextBox 16"/>
          <p:cNvSpPr txBox="1"/>
          <p:nvPr/>
        </p:nvSpPr>
        <p:spPr>
          <a:xfrm>
            <a:off x="261419" y="3497366"/>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4</a:t>
            </a:r>
            <a:endParaRPr lang="en-US" sz="3600" dirty="0">
              <a:latin typeface="Calibri" panose="020F0502020204030204" pitchFamily="34" charset="0"/>
              <a:cs typeface="Calibri" panose="020F0502020204030204" pitchFamily="34" charset="0"/>
            </a:endParaRPr>
          </a:p>
        </p:txBody>
      </p:sp>
      <p:sp>
        <p:nvSpPr>
          <p:cNvPr id="18" name="TextBox 17"/>
          <p:cNvSpPr txBox="1"/>
          <p:nvPr/>
        </p:nvSpPr>
        <p:spPr>
          <a:xfrm>
            <a:off x="261419" y="5385657"/>
            <a:ext cx="769153" cy="719703"/>
          </a:xfrm>
          <a:prstGeom prst="roundRect">
            <a:avLst/>
          </a:prstGeom>
          <a:solidFill>
            <a:srgbClr val="DEECF7"/>
          </a:solidFill>
          <a:ln w="19050">
            <a:solidFill>
              <a:srgbClr val="486E92"/>
            </a:solidFill>
          </a:ln>
        </p:spPr>
        <p:txBody>
          <a:bodyPr wrap="square" rtlCol="0">
            <a:spAutoFit/>
          </a:bodyPr>
          <a:lstStyle/>
          <a:p>
            <a:pPr algn="ctr"/>
            <a:r>
              <a:rPr lang="en-US" sz="3600" dirty="0" smtClean="0">
                <a:latin typeface="Calibri" panose="020F0502020204030204" pitchFamily="34" charset="0"/>
                <a:cs typeface="Calibri" panose="020F0502020204030204" pitchFamily="34" charset="0"/>
              </a:rPr>
              <a:t>5</a:t>
            </a:r>
            <a:endParaRPr lang="en-US"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49643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sources for steps 1-4</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63215293"/>
              </p:ext>
            </p:extLst>
          </p:nvPr>
        </p:nvGraphicFramePr>
        <p:xfrm>
          <a:off x="38705" y="721964"/>
          <a:ext cx="12153295" cy="6184225"/>
        </p:xfrm>
        <a:graphic>
          <a:graphicData uri="http://schemas.openxmlformats.org/drawingml/2006/table">
            <a:tbl>
              <a:tblPr firstRow="1" firstCol="1" bandRow="1"/>
              <a:tblGrid>
                <a:gridCol w="2094071">
                  <a:extLst>
                    <a:ext uri="{9D8B030D-6E8A-4147-A177-3AD203B41FA5}">
                      <a16:colId xmlns:a16="http://schemas.microsoft.com/office/drawing/2014/main" val="1497017562"/>
                    </a:ext>
                  </a:extLst>
                </a:gridCol>
                <a:gridCol w="1379710">
                  <a:extLst>
                    <a:ext uri="{9D8B030D-6E8A-4147-A177-3AD203B41FA5}">
                      <a16:colId xmlns:a16="http://schemas.microsoft.com/office/drawing/2014/main" val="1390499562"/>
                    </a:ext>
                  </a:extLst>
                </a:gridCol>
                <a:gridCol w="3721738">
                  <a:extLst>
                    <a:ext uri="{9D8B030D-6E8A-4147-A177-3AD203B41FA5}">
                      <a16:colId xmlns:a16="http://schemas.microsoft.com/office/drawing/2014/main" val="4226016696"/>
                    </a:ext>
                  </a:extLst>
                </a:gridCol>
                <a:gridCol w="2643477">
                  <a:extLst>
                    <a:ext uri="{9D8B030D-6E8A-4147-A177-3AD203B41FA5}">
                      <a16:colId xmlns:a16="http://schemas.microsoft.com/office/drawing/2014/main" val="1919462588"/>
                    </a:ext>
                  </a:extLst>
                </a:gridCol>
                <a:gridCol w="2314299">
                  <a:extLst>
                    <a:ext uri="{9D8B030D-6E8A-4147-A177-3AD203B41FA5}">
                      <a16:colId xmlns:a16="http://schemas.microsoft.com/office/drawing/2014/main" val="3319335856"/>
                    </a:ext>
                  </a:extLst>
                </a:gridCol>
              </a:tblGrid>
              <a:tr h="538805">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Data source</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b="1"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Years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Purpose</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Number of individuals represented</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b="1"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Number of cases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210210"/>
                  </a:ext>
                </a:extLst>
              </a:tr>
              <a:tr h="1226006">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National Health and Nutrition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Examination Survey (NHANES</a:t>
                      </a: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1999-2016</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National HCV RNA prevalence overall and by strata of sex, race/ethnicity, birth cohort and poverty. Trends in anti-HCV inform analysis weights.</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47,387 with non-missing HCV RNA test results</a:t>
                      </a:r>
                    </a:p>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47,590 with non-missing anti-HCV test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results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575 with positive HCV RNA test</a:t>
                      </a:r>
                    </a:p>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874 with positive anti-HCV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test</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2675842"/>
                  </a:ext>
                </a:extLst>
              </a:tr>
              <a:tr h="683826">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U.S</a:t>
                      </a: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 Census </a:t>
                      </a:r>
                      <a:r>
                        <a:rPr lang="en-US" sz="1800" dirty="0" err="1">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intercensal</a:t>
                      </a: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 data</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1999-2016</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Population structure for modeling HCV- and overdose-related mortality rates.</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4,109,869,228 person-years age 18 or above</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4688587"/>
                  </a:ext>
                </a:extLst>
              </a:tr>
              <a:tr h="925449">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U.S. Census American Community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Survey (ACS)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2012-2016</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Noninstitutionalized United States population structure for final estimates.</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12,023,450 observations of noninstitutionalized persons aged 18 or above</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9209544"/>
                  </a:ext>
                </a:extLst>
              </a:tr>
              <a:tr h="1226006">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National Vital Statistics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System</a:t>
                      </a:r>
                    </a:p>
                    <a:p>
                      <a:pPr marL="0" marR="0" algn="ctr">
                        <a:lnSpc>
                          <a:spcPct val="107000"/>
                        </a:lnSpc>
                        <a:spcBef>
                          <a:spcPts val="0"/>
                        </a:spcBef>
                        <a:spcAft>
                          <a:spcPts val="0"/>
                        </a:spcAft>
                      </a:pP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(NVSS)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1999-2016</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Distribution of Hepatitis C-related mortality, signaling underlying HCV prevalence, to inform distribution of older HCV infections.</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44,071,310 decedents age 18 or above who resided in the 50 states or Washington DC</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261,858 with HCV as underlying or multiple cause of death</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6362553"/>
                  </a:ext>
                </a:extLst>
              </a:tr>
              <a:tr h="1535944">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National Vital Statistics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System</a:t>
                      </a:r>
                    </a:p>
                    <a:p>
                      <a:pPr marL="0" marR="0" algn="ctr">
                        <a:lnSpc>
                          <a:spcPct val="107000"/>
                        </a:lnSpc>
                        <a:spcBef>
                          <a:spcPts val="0"/>
                        </a:spcBef>
                        <a:spcAft>
                          <a:spcPts val="0"/>
                        </a:spcAft>
                      </a:pP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(NVSS)</a:t>
                      </a:r>
                      <a:endPar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gn="ctr">
                        <a:lnSpc>
                          <a:spcPct val="107000"/>
                        </a:lnSpc>
                        <a:spcBef>
                          <a:spcPts val="0"/>
                        </a:spcBef>
                        <a:spcAft>
                          <a:spcPts val="0"/>
                        </a:spcAft>
                      </a:pPr>
                      <a:r>
                        <a:rPr lang="en-US" sz="180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1999-2016</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Distribution of narcotic overdose mortality, signaling underlying injection patterns, to inform distribution of newer HCV infections.</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44,071,310 decedents age 18 or above who resided in the 50 states or Washington DC</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rtl="0" eaLnBrk="1" latinLnBrk="0" hangingPunct="1">
                        <a:defRPr kumimoji="0" kern="1200">
                          <a:solidFill>
                            <a:schemeClr val="tx1"/>
                          </a:solidFill>
                          <a:latin typeface="Calibri" panose="020F0502020204030204"/>
                        </a:defRPr>
                      </a:lvl1pPr>
                      <a:lvl2pPr marL="457200" algn="l" rtl="0" eaLnBrk="1" latinLnBrk="0" hangingPunct="1">
                        <a:defRPr kumimoji="0" kern="1200">
                          <a:solidFill>
                            <a:schemeClr val="tx1"/>
                          </a:solidFill>
                          <a:latin typeface="Calibri" panose="020F0502020204030204"/>
                        </a:defRPr>
                      </a:lvl2pPr>
                      <a:lvl3pPr marL="914400" algn="l" rtl="0" eaLnBrk="1" latinLnBrk="0" hangingPunct="1">
                        <a:defRPr kumimoji="0" kern="1200">
                          <a:solidFill>
                            <a:schemeClr val="tx1"/>
                          </a:solidFill>
                          <a:latin typeface="Calibri" panose="020F0502020204030204"/>
                        </a:defRPr>
                      </a:lvl3pPr>
                      <a:lvl4pPr marL="1371600" algn="l" rtl="0" eaLnBrk="1" latinLnBrk="0" hangingPunct="1">
                        <a:defRPr kumimoji="0" kern="1200">
                          <a:solidFill>
                            <a:schemeClr val="tx1"/>
                          </a:solidFill>
                          <a:latin typeface="Calibri" panose="020F0502020204030204"/>
                        </a:defRPr>
                      </a:lvl4pPr>
                      <a:lvl5pPr marL="1828800" algn="l" rtl="0" eaLnBrk="1" latinLnBrk="0" hangingPunct="1">
                        <a:defRPr kumimoji="0" kern="1200">
                          <a:solidFill>
                            <a:schemeClr val="tx1"/>
                          </a:solidFill>
                          <a:latin typeface="Calibri" panose="020F0502020204030204"/>
                        </a:defRPr>
                      </a:lvl5pPr>
                      <a:lvl6pPr marL="2286000" algn="l" rtl="0" eaLnBrk="1" latinLnBrk="0" hangingPunct="1">
                        <a:defRPr kumimoji="0" kern="1200">
                          <a:solidFill>
                            <a:schemeClr val="tx1"/>
                          </a:solidFill>
                          <a:latin typeface="Calibri" panose="020F0502020204030204"/>
                        </a:defRPr>
                      </a:lvl6pPr>
                      <a:lvl7pPr marL="2743200" algn="l" rtl="0" eaLnBrk="1" latinLnBrk="0" hangingPunct="1">
                        <a:defRPr kumimoji="0" kern="1200">
                          <a:solidFill>
                            <a:schemeClr val="tx1"/>
                          </a:solidFill>
                          <a:latin typeface="Calibri" panose="020F0502020204030204"/>
                        </a:defRPr>
                      </a:lvl7pPr>
                      <a:lvl8pPr marL="3200400" algn="l" rtl="0" eaLnBrk="1" latinLnBrk="0" hangingPunct="1">
                        <a:defRPr kumimoji="0" kern="1200">
                          <a:solidFill>
                            <a:schemeClr val="tx1"/>
                          </a:solidFill>
                          <a:latin typeface="Calibri" panose="020F0502020204030204"/>
                        </a:defRPr>
                      </a:lvl8pPr>
                      <a:lvl9pPr marL="3657600" algn="l" rtl="0" eaLnBrk="1" latinLnBrk="0" hangingPunct="1">
                        <a:defRPr kumimoji="0" kern="1200">
                          <a:solidFill>
                            <a:schemeClr val="tx1"/>
                          </a:solidFill>
                          <a:latin typeface="Calibri" panose="020F0502020204030204"/>
                        </a:defRPr>
                      </a:lvl9pPr>
                    </a:lstStyle>
                    <a:p>
                      <a:pPr marL="0" marR="0">
                        <a:lnSpc>
                          <a:spcPct val="107000"/>
                        </a:lnSpc>
                        <a:spcBef>
                          <a:spcPts val="0"/>
                        </a:spcBef>
                        <a:spcAft>
                          <a:spcPts val="0"/>
                        </a:spcAft>
                      </a:pP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541,130 with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unintentional</a:t>
                      </a:r>
                      <a:r>
                        <a:rPr lang="en-US" sz="1800" baseline="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 or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undetermined </a:t>
                      </a: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cause narcotic or unknown drug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as</a:t>
                      </a:r>
                      <a:r>
                        <a:rPr lang="en-US" sz="1800" baseline="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smtClean="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cause </a:t>
                      </a:r>
                      <a:r>
                        <a:rPr lang="en-US" sz="1800" dirty="0">
                          <a:solidFill>
                            <a:schemeClr val="bg2">
                              <a:lumMod val="10000"/>
                            </a:schemeClr>
                          </a:solidFill>
                          <a:effectLst/>
                          <a:latin typeface="Calibri" panose="020F0502020204030204" pitchFamily="34" charset="0"/>
                          <a:ea typeface="Calibri" panose="020F0502020204030204" pitchFamily="34" charset="0"/>
                          <a:cs typeface="Times New Roman" panose="02020603050405020304" pitchFamily="18" charset="0"/>
                        </a:rPr>
                        <a:t>of death</a:t>
                      </a: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9879853"/>
                  </a:ext>
                </a:extLst>
              </a:tr>
            </a:tbl>
          </a:graphicData>
        </a:graphic>
      </p:graphicFrame>
    </p:spTree>
    <p:extLst>
      <p:ext uri="{BB962C8B-B14F-4D97-AF65-F5344CB8AC3E}">
        <p14:creationId xmlns:p14="http://schemas.microsoft.com/office/powerpoint/2010/main" val="19485610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Populations not Included in NHANES (step 5)</a:t>
            </a:r>
            <a:endParaRPr lang="en-US" dirty="0"/>
          </a:p>
        </p:txBody>
      </p:sp>
      <p:sp>
        <p:nvSpPr>
          <p:cNvPr id="3" name="Content Placeholder 2"/>
          <p:cNvSpPr>
            <a:spLocks noGrp="1"/>
          </p:cNvSpPr>
          <p:nvPr>
            <p:ph idx="1"/>
          </p:nvPr>
        </p:nvSpPr>
        <p:spPr>
          <a:xfrm>
            <a:off x="0" y="802105"/>
            <a:ext cx="11988800" cy="6055895"/>
          </a:xfrm>
        </p:spPr>
        <p:txBody>
          <a:bodyPr>
            <a:normAutofit fontScale="92500" lnSpcReduction="10000"/>
          </a:bodyPr>
          <a:lstStyle/>
          <a:p>
            <a:r>
              <a:rPr lang="en-US" dirty="0" smtClean="0"/>
              <a:t>Residents of nursing homes</a:t>
            </a:r>
          </a:p>
          <a:p>
            <a:r>
              <a:rPr lang="en-US" dirty="0" smtClean="0"/>
              <a:t>Unsheltered homeless</a:t>
            </a:r>
          </a:p>
          <a:p>
            <a:r>
              <a:rPr lang="en-US" dirty="0" smtClean="0"/>
              <a:t>Incarcerated</a:t>
            </a:r>
          </a:p>
          <a:p>
            <a:endParaRPr lang="en-US" dirty="0" smtClean="0"/>
          </a:p>
          <a:p>
            <a:r>
              <a:rPr lang="en-US" dirty="0" smtClean="0"/>
              <a:t>Approach</a:t>
            </a:r>
          </a:p>
          <a:p>
            <a:pPr lvl="1"/>
            <a:r>
              <a:rPr lang="en-US" dirty="0" smtClean="0"/>
              <a:t>State-level population size estimates for each population</a:t>
            </a:r>
          </a:p>
          <a:p>
            <a:pPr lvl="1"/>
            <a:r>
              <a:rPr lang="en-US" dirty="0" smtClean="0"/>
              <a:t>Estimate HCV prevalence in each population</a:t>
            </a:r>
          </a:p>
          <a:p>
            <a:pPr lvl="2"/>
            <a:r>
              <a:rPr lang="en-US" dirty="0" smtClean="0"/>
              <a:t>Residents of nursing homes</a:t>
            </a:r>
          </a:p>
          <a:p>
            <a:pPr lvl="3"/>
            <a:r>
              <a:rPr lang="en-US" dirty="0" smtClean="0"/>
              <a:t>Used on NHANES sex/age-specific </a:t>
            </a:r>
            <a:r>
              <a:rPr lang="en-US" dirty="0" err="1" smtClean="0"/>
              <a:t>prevalences</a:t>
            </a:r>
            <a:endParaRPr lang="en-US" dirty="0" smtClean="0"/>
          </a:p>
          <a:p>
            <a:pPr lvl="2"/>
            <a:endParaRPr lang="en-US" dirty="0" smtClean="0"/>
          </a:p>
          <a:p>
            <a:pPr lvl="2"/>
            <a:r>
              <a:rPr lang="en-US" dirty="0" smtClean="0"/>
              <a:t>Unsheltered homeless, incarcerated</a:t>
            </a:r>
            <a:endParaRPr lang="en-US" dirty="0"/>
          </a:p>
          <a:p>
            <a:pPr lvl="3"/>
            <a:r>
              <a:rPr lang="en-US" dirty="0" smtClean="0"/>
              <a:t>Review of articles published 1/1/2013 to 12/31/2017</a:t>
            </a:r>
          </a:p>
          <a:p>
            <a:pPr lvl="1"/>
            <a:endParaRPr lang="en-US" dirty="0" smtClean="0"/>
          </a:p>
          <a:p>
            <a:pPr lvl="1"/>
            <a:r>
              <a:rPr lang="en-US" dirty="0" smtClean="0"/>
              <a:t>Two alternative methods for combining</a:t>
            </a:r>
          </a:p>
          <a:p>
            <a:pPr lvl="2"/>
            <a:r>
              <a:rPr lang="en-US" dirty="0" smtClean="0"/>
              <a:t>Multiply population sizes by national HCV estimate in each population</a:t>
            </a:r>
          </a:p>
          <a:p>
            <a:pPr lvl="2"/>
            <a:r>
              <a:rPr lang="en-US" dirty="0" smtClean="0"/>
              <a:t>Further adjustment for underlying state’s general population prevalence</a:t>
            </a:r>
            <a:endParaRPr lang="en-US" dirty="0"/>
          </a:p>
        </p:txBody>
      </p:sp>
    </p:spTree>
    <p:extLst>
      <p:ext uri="{BB962C8B-B14F-4D97-AF65-F5344CB8AC3E}">
        <p14:creationId xmlns:p14="http://schemas.microsoft.com/office/powerpoint/2010/main" val="119606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Results: HCV RNA Prevalence, 2013-2016</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0000" t="2000" r="10000" b="2000"/>
          <a:stretch/>
        </p:blipFill>
        <p:spPr>
          <a:xfrm>
            <a:off x="1117734" y="723900"/>
            <a:ext cx="10223500" cy="6134100"/>
          </a:xfrm>
          <a:prstGeom prst="rect">
            <a:avLst/>
          </a:prstGeom>
        </p:spPr>
      </p:pic>
      <p:sp>
        <p:nvSpPr>
          <p:cNvPr id="9" name="TextBox 8"/>
          <p:cNvSpPr txBox="1"/>
          <p:nvPr/>
        </p:nvSpPr>
        <p:spPr>
          <a:xfrm>
            <a:off x="228868" y="4413153"/>
            <a:ext cx="3174732" cy="1123712"/>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1B458F"/>
                </a:solidFill>
                <a:effectLst/>
                <a:uLnTx/>
                <a:uFillTx/>
                <a:latin typeface="Calibri" panose="020F0502020204030204"/>
                <a:ea typeface="+mn-ea"/>
                <a:cs typeface="+mn-cs"/>
              </a:rPr>
              <a:t>West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1B458F"/>
                </a:solidFill>
                <a:effectLst/>
                <a:uLnTx/>
                <a:uFillTx/>
                <a:latin typeface="Calibri" panose="020F0502020204030204"/>
                <a:ea typeface="+mn-ea"/>
                <a:cs typeface="+mn-cs"/>
              </a:rPr>
              <a:t>10/13 states have prevalence above median</a:t>
            </a:r>
          </a:p>
        </p:txBody>
      </p:sp>
      <p:sp>
        <p:nvSpPr>
          <p:cNvPr id="10" name="TextBox 9"/>
          <p:cNvSpPr txBox="1"/>
          <p:nvPr/>
        </p:nvSpPr>
        <p:spPr>
          <a:xfrm>
            <a:off x="9944469" y="2526965"/>
            <a:ext cx="2222265" cy="1123712"/>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1B458F"/>
                </a:solidFill>
                <a:effectLst/>
                <a:uLnTx/>
                <a:uFillTx/>
                <a:latin typeface="Calibri" panose="020F0502020204030204"/>
                <a:ea typeface="+mn-ea"/>
                <a:cs typeface="+mn-cs"/>
              </a:rPr>
              <a:t>Appalachia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1B458F"/>
                </a:solidFill>
                <a:effectLst/>
                <a:uLnTx/>
                <a:uFillTx/>
                <a:latin typeface="Calibri" panose="020F0502020204030204"/>
                <a:ea typeface="+mn-ea"/>
                <a:cs typeface="+mn-cs"/>
              </a:rPr>
              <a:t>3/10 highest prevalence states</a:t>
            </a:r>
          </a:p>
        </p:txBody>
      </p:sp>
    </p:spTree>
    <p:extLst>
      <p:ext uri="{BB962C8B-B14F-4D97-AF65-F5344CB8AC3E}">
        <p14:creationId xmlns:p14="http://schemas.microsoft.com/office/powerpoint/2010/main" val="126611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04" y="0"/>
            <a:ext cx="12254895" cy="609600"/>
          </a:xfrm>
        </p:spPr>
        <p:txBody>
          <a:bodyPr>
            <a:noAutofit/>
          </a:bodyPr>
          <a:lstStyle/>
          <a:p>
            <a:r>
              <a:rPr lang="en-US" dirty="0" smtClean="0"/>
              <a:t>Results: Persons with HCV RNA, 2013-2016</a:t>
            </a:r>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0000" t="2000" r="10000" b="2000"/>
          <a:stretch/>
        </p:blipFill>
        <p:spPr>
          <a:xfrm>
            <a:off x="1111384" y="716280"/>
            <a:ext cx="10236200" cy="6141720"/>
          </a:xfrm>
          <a:prstGeom prst="rect">
            <a:avLst/>
          </a:prstGeom>
        </p:spPr>
      </p:pic>
      <p:sp>
        <p:nvSpPr>
          <p:cNvPr id="9" name="TextBox 8"/>
          <p:cNvSpPr txBox="1"/>
          <p:nvPr/>
        </p:nvSpPr>
        <p:spPr>
          <a:xfrm>
            <a:off x="9913324" y="2196765"/>
            <a:ext cx="2278676" cy="1464231"/>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1B458F"/>
                </a:solidFill>
                <a:effectLst/>
                <a:uLnTx/>
                <a:uFillTx/>
                <a:latin typeface="Calibri" panose="020F0502020204030204"/>
                <a:ea typeface="+mn-ea"/>
                <a:cs typeface="+mn-cs"/>
              </a:rPr>
              <a:t>Appalachia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1B458F"/>
                </a:solidFill>
                <a:effectLst/>
                <a:uLnTx/>
                <a:uFillTx/>
                <a:latin typeface="Calibri" panose="020F0502020204030204"/>
                <a:ea typeface="+mn-ea"/>
                <a:cs typeface="+mn-cs"/>
              </a:rPr>
              <a:t>5/10 states with highest number of infections</a:t>
            </a:r>
          </a:p>
        </p:txBody>
      </p:sp>
      <p:sp>
        <p:nvSpPr>
          <p:cNvPr id="10" name="TextBox 9"/>
          <p:cNvSpPr txBox="1"/>
          <p:nvPr/>
        </p:nvSpPr>
        <p:spPr>
          <a:xfrm>
            <a:off x="3639524" y="819856"/>
            <a:ext cx="5807865" cy="442674"/>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1B458F"/>
                </a:solidFill>
                <a:effectLst/>
                <a:uLnTx/>
                <a:uFillTx/>
                <a:latin typeface="Calibri" panose="020F0502020204030204"/>
                <a:ea typeface="+mn-ea"/>
                <a:cs typeface="+mn-cs"/>
              </a:rPr>
              <a:t>9 states comprise of 52% of all persons with HCV</a:t>
            </a:r>
          </a:p>
        </p:txBody>
      </p:sp>
      <p:sp>
        <p:nvSpPr>
          <p:cNvPr id="11" name="TextBox 10"/>
          <p:cNvSpPr txBox="1"/>
          <p:nvPr/>
        </p:nvSpPr>
        <p:spPr>
          <a:xfrm>
            <a:off x="266968" y="4323836"/>
            <a:ext cx="2257778" cy="1464231"/>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1B458F"/>
                </a:solidFill>
                <a:effectLst/>
                <a:uLnTx/>
                <a:uFillTx/>
                <a:latin typeface="Calibri" panose="020F0502020204030204"/>
                <a:ea typeface="+mn-ea"/>
                <a:cs typeface="+mn-cs"/>
              </a:rPr>
              <a:t>TN and AZ only states in top 10 prevalence and persons with HCV</a:t>
            </a:r>
          </a:p>
        </p:txBody>
      </p:sp>
    </p:spTree>
    <p:extLst>
      <p:ext uri="{BB962C8B-B14F-4D97-AF65-F5344CB8AC3E}">
        <p14:creationId xmlns:p14="http://schemas.microsoft.com/office/powerpoint/2010/main" val="364925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Limitations &amp; Strengths</a:t>
            </a:r>
            <a:endParaRPr lang="en-US" dirty="0"/>
          </a:p>
        </p:txBody>
      </p:sp>
      <p:sp>
        <p:nvSpPr>
          <p:cNvPr id="3" name="Content Placeholder 2"/>
          <p:cNvSpPr>
            <a:spLocks noGrp="1"/>
          </p:cNvSpPr>
          <p:nvPr>
            <p:ph idx="1"/>
          </p:nvPr>
        </p:nvSpPr>
        <p:spPr/>
        <p:txBody>
          <a:bodyPr>
            <a:normAutofit/>
          </a:bodyPr>
          <a:lstStyle/>
          <a:p>
            <a:r>
              <a:rPr lang="en-US" sz="3200" dirty="0" smtClean="0"/>
              <a:t>Limitations to consider</a:t>
            </a:r>
          </a:p>
          <a:p>
            <a:pPr lvl="1"/>
            <a:r>
              <a:rPr lang="en-US" sz="2800" dirty="0" smtClean="0"/>
              <a:t>NHANES representation of HCV increases among PWID</a:t>
            </a:r>
          </a:p>
          <a:p>
            <a:pPr lvl="1"/>
            <a:r>
              <a:rPr lang="en-US" sz="2800" dirty="0" smtClean="0"/>
              <a:t>HCV- &amp; opioid- mortality incomplete proxies for underlying HCV infection </a:t>
            </a:r>
          </a:p>
          <a:p>
            <a:pPr lvl="1"/>
            <a:r>
              <a:rPr lang="en-US" sz="2800" dirty="0" smtClean="0"/>
              <a:t>Estimates represent average during 2013-2016</a:t>
            </a:r>
          </a:p>
          <a:p>
            <a:pPr lvl="2"/>
            <a:r>
              <a:rPr lang="en-US" sz="2800" dirty="0" smtClean="0"/>
              <a:t>Period of rising incidence</a:t>
            </a:r>
          </a:p>
          <a:p>
            <a:pPr lvl="2"/>
            <a:r>
              <a:rPr lang="en-US" sz="2800" smtClean="0"/>
              <a:t>Likely increasing &gt;2016</a:t>
            </a:r>
            <a:endParaRPr lang="en-US" sz="2800" dirty="0" smtClean="0"/>
          </a:p>
          <a:p>
            <a:pPr lvl="1"/>
            <a:endParaRPr lang="en-US" sz="2800" dirty="0" smtClean="0"/>
          </a:p>
          <a:p>
            <a:r>
              <a:rPr lang="en-US" sz="3200" dirty="0" smtClean="0"/>
              <a:t>Strengths of approach</a:t>
            </a:r>
          </a:p>
          <a:p>
            <a:pPr lvl="1"/>
            <a:r>
              <a:rPr lang="en-US" sz="2800" dirty="0" smtClean="0"/>
              <a:t>Synthesis of large national datasets, with local information</a:t>
            </a:r>
          </a:p>
          <a:p>
            <a:pPr lvl="1"/>
            <a:r>
              <a:rPr lang="en-US" sz="2800" dirty="0" smtClean="0"/>
              <a:t>Few model assumptions</a:t>
            </a:r>
          </a:p>
          <a:p>
            <a:pPr lvl="1"/>
            <a:r>
              <a:rPr lang="en-US" sz="2800" dirty="0" smtClean="0"/>
              <a:t>Allows apples-apples comparisons between states</a:t>
            </a:r>
          </a:p>
          <a:p>
            <a:endParaRPr lang="en-US" sz="3200" dirty="0"/>
          </a:p>
        </p:txBody>
      </p:sp>
    </p:spTree>
    <p:extLst>
      <p:ext uri="{BB962C8B-B14F-4D97-AF65-F5344CB8AC3E}">
        <p14:creationId xmlns:p14="http://schemas.microsoft.com/office/powerpoint/2010/main" val="2226141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Conclusions</a:t>
            </a:r>
            <a:endParaRPr lang="en-US" dirty="0"/>
          </a:p>
        </p:txBody>
      </p:sp>
      <p:sp>
        <p:nvSpPr>
          <p:cNvPr id="3" name="Content Placeholder 2"/>
          <p:cNvSpPr>
            <a:spLocks noGrp="1"/>
          </p:cNvSpPr>
          <p:nvPr>
            <p:ph idx="1"/>
          </p:nvPr>
        </p:nvSpPr>
        <p:spPr>
          <a:xfrm>
            <a:off x="0" y="914400"/>
            <a:ext cx="12192000" cy="5660136"/>
          </a:xfrm>
        </p:spPr>
        <p:txBody>
          <a:bodyPr>
            <a:normAutofit/>
          </a:bodyPr>
          <a:lstStyle/>
          <a:p>
            <a:r>
              <a:rPr lang="en-US" sz="3200" dirty="0" smtClean="0"/>
              <a:t>National surveys, in conjunction with local mortality data that capture multiple aspects of HCV epidemics, enable systematic estimation of state-level HCV prevalence</a:t>
            </a:r>
          </a:p>
          <a:p>
            <a:endParaRPr lang="en-US" sz="3200" dirty="0"/>
          </a:p>
          <a:p>
            <a:r>
              <a:rPr lang="en-US" sz="3200" dirty="0" smtClean="0"/>
              <a:t>Highest </a:t>
            </a:r>
            <a:r>
              <a:rPr lang="en-US" sz="3200" dirty="0"/>
              <a:t>rates </a:t>
            </a:r>
            <a:r>
              <a:rPr lang="en-US" sz="3200" dirty="0" smtClean="0"/>
              <a:t>frequently </a:t>
            </a:r>
            <a:r>
              <a:rPr lang="en-US" sz="3200" dirty="0"/>
              <a:t>in </a:t>
            </a:r>
            <a:r>
              <a:rPr lang="en-US" sz="3200" dirty="0" smtClean="0"/>
              <a:t>states:</a:t>
            </a:r>
          </a:p>
          <a:p>
            <a:pPr lvl="1"/>
            <a:r>
              <a:rPr lang="en-US" sz="2800" dirty="0" smtClean="0"/>
              <a:t>deeply </a:t>
            </a:r>
            <a:r>
              <a:rPr lang="en-US" sz="2800" dirty="0"/>
              <a:t>affected by </a:t>
            </a:r>
            <a:r>
              <a:rPr lang="en-US" sz="2800" dirty="0" smtClean="0"/>
              <a:t>opioid </a:t>
            </a:r>
            <a:r>
              <a:rPr lang="en-US" sz="2800" dirty="0"/>
              <a:t>crisis </a:t>
            </a:r>
            <a:endParaRPr lang="en-US" sz="2800" dirty="0" smtClean="0"/>
          </a:p>
          <a:p>
            <a:pPr lvl="1"/>
            <a:r>
              <a:rPr lang="en-US" sz="2800" dirty="0" smtClean="0"/>
              <a:t>with history </a:t>
            </a:r>
            <a:r>
              <a:rPr lang="en-US" sz="2800" dirty="0"/>
              <a:t>of increased levels of injection drug </a:t>
            </a:r>
            <a:r>
              <a:rPr lang="en-US" sz="2800" dirty="0" smtClean="0"/>
              <a:t>use, chronic </a:t>
            </a:r>
            <a:r>
              <a:rPr lang="en-US" sz="2800" dirty="0"/>
              <a:t>HCV </a:t>
            </a:r>
            <a:r>
              <a:rPr lang="en-US" sz="2800" dirty="0" smtClean="0"/>
              <a:t>infection</a:t>
            </a:r>
          </a:p>
          <a:p>
            <a:endParaRPr lang="en-US" sz="3200" dirty="0"/>
          </a:p>
          <a:p>
            <a:r>
              <a:rPr lang="en-US" sz="3200" dirty="0" smtClean="0"/>
              <a:t>States can use estimates to benchmark epidemic and guide prevention, diagnosis, and treatment efforts</a:t>
            </a:r>
            <a:endParaRPr lang="en-US" sz="3200" dirty="0"/>
          </a:p>
        </p:txBody>
      </p:sp>
    </p:spTree>
    <p:extLst>
      <p:ext uri="{BB962C8B-B14F-4D97-AF65-F5344CB8AC3E}">
        <p14:creationId xmlns:p14="http://schemas.microsoft.com/office/powerpoint/2010/main" val="2542935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04" y="0"/>
            <a:ext cx="12153295" cy="609600"/>
          </a:xfrm>
        </p:spPr>
        <p:txBody>
          <a:bodyPr anchor="t">
            <a:normAutofit fontScale="90000"/>
          </a:bodyPr>
          <a:lstStyle/>
          <a:p>
            <a:pPr algn="ctr"/>
            <a:r>
              <a:rPr lang="en-US" dirty="0" smtClean="0"/>
              <a:t>Thank you!</a:t>
            </a:r>
            <a:endParaRPr lang="en-US" dirty="0"/>
          </a:p>
        </p:txBody>
      </p:sp>
      <p:sp>
        <p:nvSpPr>
          <p:cNvPr id="6" name="Rounded Rectangle 5"/>
          <p:cNvSpPr/>
          <p:nvPr/>
        </p:nvSpPr>
        <p:spPr>
          <a:xfrm>
            <a:off x="2298087" y="742951"/>
            <a:ext cx="7736707" cy="4035147"/>
          </a:xfrm>
          <a:prstGeom prst="roundRect">
            <a:avLst/>
          </a:prstGeom>
        </p:spPr>
        <p:style>
          <a:lnRef idx="3">
            <a:schemeClr val="lt1"/>
          </a:lnRef>
          <a:fillRef idx="1">
            <a:schemeClr val="accent3"/>
          </a:fillRef>
          <a:effectRef idx="1">
            <a:schemeClr val="accent3"/>
          </a:effectRef>
          <a:fontRef idx="minor">
            <a:schemeClr val="lt1"/>
          </a:fontRef>
        </p:style>
        <p:txBody>
          <a:bodyPr wrap="square" anchor="ctr">
            <a:spAutoFit/>
          </a:bodyPr>
          <a:lstStyle/>
          <a:p>
            <a:pPr marL="82286">
              <a:defRPr/>
            </a:pPr>
            <a:r>
              <a:rPr lang="en-US" sz="2100" b="1" dirty="0">
                <a:solidFill>
                  <a:prstClr val="white"/>
                </a:solidFill>
                <a:latin typeface="Arial" pitchFamily="34" charset="0"/>
                <a:cs typeface="Arial" pitchFamily="34" charset="0"/>
              </a:rPr>
              <a:t>Eli Rosenberg		</a:t>
            </a:r>
            <a:r>
              <a:rPr lang="en-US" sz="2100" b="1" u="sng" dirty="0">
                <a:solidFill>
                  <a:prstClr val="white"/>
                </a:solidFill>
                <a:latin typeface="Arial" pitchFamily="34" charset="0"/>
                <a:cs typeface="Arial" pitchFamily="34" charset="0"/>
              </a:rPr>
              <a:t>erosenberg2@albany.edu</a:t>
            </a:r>
          </a:p>
          <a:p>
            <a:pPr marL="82286">
              <a:defRPr/>
            </a:pPr>
            <a:endParaRPr lang="en-US" sz="2100" u="sng" dirty="0">
              <a:solidFill>
                <a:prstClr val="white"/>
              </a:solidFill>
              <a:latin typeface="Arial" pitchFamily="34" charset="0"/>
              <a:cs typeface="Arial" pitchFamily="34" charset="0"/>
            </a:endParaRPr>
          </a:p>
          <a:p>
            <a:pPr marL="82286">
              <a:defRPr/>
            </a:pPr>
            <a:r>
              <a:rPr lang="en-US" sz="2100" u="sng" dirty="0" err="1">
                <a:solidFill>
                  <a:prstClr val="white"/>
                </a:solidFill>
                <a:latin typeface="Arial" pitchFamily="34" charset="0"/>
                <a:cs typeface="Arial" pitchFamily="34" charset="0"/>
              </a:rPr>
              <a:t>UAlbany</a:t>
            </a:r>
            <a:r>
              <a:rPr lang="en-US" sz="2100" u="sng" dirty="0">
                <a:solidFill>
                  <a:prstClr val="white"/>
                </a:solidFill>
                <a:latin typeface="Arial" pitchFamily="34" charset="0"/>
                <a:cs typeface="Arial" pitchFamily="34" charset="0"/>
              </a:rPr>
              <a:t>:</a:t>
            </a:r>
          </a:p>
          <a:p>
            <a:pPr marL="82286">
              <a:defRPr/>
            </a:pPr>
            <a:r>
              <a:rPr lang="en-US" sz="2100" dirty="0">
                <a:solidFill>
                  <a:prstClr val="white"/>
                </a:solidFill>
                <a:latin typeface="Arial" pitchFamily="34" charset="0"/>
                <a:cs typeface="Arial" pitchFamily="34" charset="0"/>
              </a:rPr>
              <a:t>Katie Tote, Elizabeth Rosenthal, Meredith Barranco</a:t>
            </a:r>
          </a:p>
          <a:p>
            <a:pPr marL="82286">
              <a:defRPr/>
            </a:pPr>
            <a:endParaRPr lang="en-US" sz="2100" u="sng" dirty="0">
              <a:solidFill>
                <a:prstClr val="white"/>
              </a:solidFill>
              <a:latin typeface="Arial" pitchFamily="34" charset="0"/>
              <a:cs typeface="Arial" pitchFamily="34" charset="0"/>
            </a:endParaRPr>
          </a:p>
          <a:p>
            <a:pPr marL="82286">
              <a:defRPr/>
            </a:pPr>
            <a:r>
              <a:rPr lang="en-US" sz="2100" u="sng" dirty="0">
                <a:solidFill>
                  <a:prstClr val="white"/>
                </a:solidFill>
                <a:latin typeface="Arial" pitchFamily="34" charset="0"/>
                <a:cs typeface="Arial" pitchFamily="34" charset="0"/>
              </a:rPr>
              <a:t>Emory University: </a:t>
            </a:r>
            <a:br>
              <a:rPr lang="en-US" sz="2100" u="sng" dirty="0">
                <a:solidFill>
                  <a:prstClr val="white"/>
                </a:solidFill>
                <a:latin typeface="Arial" pitchFamily="34" charset="0"/>
                <a:cs typeface="Arial" pitchFamily="34" charset="0"/>
              </a:rPr>
            </a:br>
            <a:r>
              <a:rPr lang="en-US" sz="2100" dirty="0">
                <a:solidFill>
                  <a:prstClr val="white"/>
                </a:solidFill>
                <a:latin typeface="Arial" pitchFamily="34" charset="0"/>
                <a:cs typeface="Arial" pitchFamily="34" charset="0"/>
              </a:rPr>
              <a:t>Eric Hall, Patrick Sullivan</a:t>
            </a:r>
          </a:p>
          <a:p>
            <a:pPr marL="82286">
              <a:defRPr/>
            </a:pPr>
            <a:endParaRPr lang="en-US" sz="2100" dirty="0">
              <a:solidFill>
                <a:prstClr val="white"/>
              </a:solidFill>
              <a:latin typeface="Arial" pitchFamily="34" charset="0"/>
              <a:cs typeface="Arial" pitchFamily="34" charset="0"/>
            </a:endParaRPr>
          </a:p>
          <a:p>
            <a:pPr marL="82286"/>
            <a:r>
              <a:rPr lang="en-US" sz="2100" u="sng" dirty="0">
                <a:solidFill>
                  <a:prstClr val="white"/>
                </a:solidFill>
                <a:latin typeface="Arial" pitchFamily="34" charset="0"/>
                <a:cs typeface="Arial" pitchFamily="34" charset="0"/>
              </a:rPr>
              <a:t>CDC DVH: </a:t>
            </a:r>
            <a:br>
              <a:rPr lang="en-US" sz="2100" u="sng" dirty="0">
                <a:solidFill>
                  <a:prstClr val="white"/>
                </a:solidFill>
                <a:latin typeface="Arial" pitchFamily="34" charset="0"/>
                <a:cs typeface="Arial" pitchFamily="34" charset="0"/>
              </a:rPr>
            </a:br>
            <a:r>
              <a:rPr lang="en-US" sz="2100" dirty="0">
                <a:solidFill>
                  <a:prstClr val="white"/>
                </a:solidFill>
                <a:latin typeface="Arial" pitchFamily="34" charset="0"/>
                <a:cs typeface="Arial" pitchFamily="34" charset="0"/>
              </a:rPr>
              <a:t>Blythe Ryerson, </a:t>
            </a:r>
            <a:r>
              <a:rPr lang="en-US" sz="2100" dirty="0" err="1">
                <a:solidFill>
                  <a:prstClr val="white"/>
                </a:solidFill>
                <a:latin typeface="Arial" pitchFamily="34" charset="0"/>
                <a:cs typeface="Arial" pitchFamily="34" charset="0"/>
              </a:rPr>
              <a:t>Jono</a:t>
            </a:r>
            <a:r>
              <a:rPr lang="en-US" sz="2100" dirty="0">
                <a:solidFill>
                  <a:prstClr val="white"/>
                </a:solidFill>
                <a:latin typeface="Arial" pitchFamily="34" charset="0"/>
                <a:cs typeface="Arial" pitchFamily="34" charset="0"/>
              </a:rPr>
              <a:t> Mermin, Patricia Dietz, Megan Hofmeister, Laurie Barker</a:t>
            </a:r>
          </a:p>
        </p:txBody>
      </p:sp>
      <p:sp>
        <p:nvSpPr>
          <p:cNvPr id="7" name="TextBox 6"/>
          <p:cNvSpPr txBox="1"/>
          <p:nvPr/>
        </p:nvSpPr>
        <p:spPr>
          <a:xfrm>
            <a:off x="2298087" y="4949904"/>
            <a:ext cx="7736707" cy="1736646"/>
          </a:xfrm>
          <a:prstGeom prst="roundRect">
            <a:avLst/>
          </a:prstGeom>
          <a:ln w="28575"/>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defRPr/>
            </a:pPr>
            <a:r>
              <a:rPr lang="en-US" sz="2400" b="1" dirty="0">
                <a:solidFill>
                  <a:prstClr val="black"/>
                </a:solidFill>
                <a:latin typeface="Calibri" panose="020F0502020204030204" pitchFamily="34" charset="0"/>
              </a:rPr>
              <a:t>Work supported by:</a:t>
            </a:r>
          </a:p>
          <a:p>
            <a:pPr algn="ctr">
              <a:defRPr/>
            </a:pPr>
            <a:r>
              <a:rPr lang="en-US" sz="2400" dirty="0">
                <a:solidFill>
                  <a:prstClr val="black"/>
                </a:solidFill>
                <a:latin typeface="Calibri" panose="020F0502020204030204" pitchFamily="34" charset="0"/>
              </a:rPr>
              <a:t>CDC </a:t>
            </a:r>
            <a:r>
              <a:rPr lang="en-US" sz="2400" dirty="0" smtClean="0">
                <a:solidFill>
                  <a:prstClr val="black"/>
                </a:solidFill>
                <a:latin typeface="Calibri" panose="020F0502020204030204" pitchFamily="34" charset="0"/>
              </a:rPr>
              <a:t>5U38PS004646: </a:t>
            </a:r>
            <a:r>
              <a:rPr lang="en-US" sz="2400" dirty="0">
                <a:solidFill>
                  <a:prstClr val="black"/>
                </a:solidFill>
                <a:latin typeface="Calibri" panose="020F0502020204030204" pitchFamily="34" charset="0"/>
              </a:rPr>
              <a:t>CDC National Center for HIV/AIDS, Viral Hepatitis, STD, and TB Prevention Epidemic and Economic Modeling Agreement (NEEMA) </a:t>
            </a:r>
          </a:p>
        </p:txBody>
      </p:sp>
      <p:pic>
        <p:nvPicPr>
          <p:cNvPr id="1026" name="Picture 2" descr="http://www.emorycamp.org/images/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6059" y="5039226"/>
            <a:ext cx="1905000"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3461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r>
              <a:rPr lang="en-US" dirty="0" smtClean="0"/>
              <a:t>Extra slides</a:t>
            </a:r>
            <a:endParaRPr lang="en-US" dirty="0"/>
          </a:p>
        </p:txBody>
      </p:sp>
    </p:spTree>
    <p:extLst>
      <p:ext uri="{BB962C8B-B14F-4D97-AF65-F5344CB8AC3E}">
        <p14:creationId xmlns:p14="http://schemas.microsoft.com/office/powerpoint/2010/main" val="3439697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for </a:t>
            </a:r>
            <a:r>
              <a:rPr lang="en-US" dirty="0" err="1" smtClean="0"/>
              <a:t>unsampled</a:t>
            </a:r>
            <a:r>
              <a:rPr lang="en-US" dirty="0" smtClean="0"/>
              <a:t> populations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sz="3200" dirty="0" smtClean="0"/>
                  <a:t>Method 1: National HCV prevalence in each population x state-level population size in each population</a:t>
                </a:r>
              </a:p>
              <a:p>
                <a:pPr lvl="1">
                  <a:lnSpc>
                    <a:spcPct val="110000"/>
                  </a:lnSpc>
                </a:pPr>
                <a:r>
                  <a:rPr lang="en-US" sz="2800" dirty="0" smtClean="0"/>
                  <a:t>Example of HCV prevalence in incarcerated pop in Georgia </a:t>
                </a:r>
                <a14:m>
                  <m:oMath xmlns:m="http://schemas.openxmlformats.org/officeDocument/2006/math">
                    <m:r>
                      <a:rPr lang="en-US" sz="1600" i="1">
                        <a:latin typeface="Cambria Math" panose="02040503050406030204" pitchFamily="18" charset="0"/>
                      </a:rPr>
                      <m:t>𝑁𝑎𝑡𝑙</m:t>
                    </m:r>
                    <m:r>
                      <a:rPr lang="en-US" sz="1600" i="1">
                        <a:latin typeface="Cambria Math" panose="02040503050406030204" pitchFamily="18" charset="0"/>
                      </a:rPr>
                      <m:t> </m:t>
                    </m:r>
                    <m:r>
                      <a:rPr lang="en-US" sz="1600" i="1">
                        <a:latin typeface="Cambria Math" panose="02040503050406030204" pitchFamily="18" charset="0"/>
                      </a:rPr>
                      <m:t>𝐻𝐶𝑉</m:t>
                    </m:r>
                    <m:r>
                      <a:rPr lang="en-US" sz="1600" i="1">
                        <a:latin typeface="Cambria Math" panose="02040503050406030204" pitchFamily="18" charset="0"/>
                      </a:rPr>
                      <m:t> </m:t>
                    </m:r>
                    <m:r>
                      <a:rPr lang="en-US" sz="1600" i="1">
                        <a:latin typeface="Cambria Math" panose="02040503050406030204" pitchFamily="18" charset="0"/>
                      </a:rPr>
                      <m:t>𝑝𝑟𝑒𝑣𝑎𝑙𝑒𝑛𝑐𝑒</m:t>
                    </m:r>
                    <m:r>
                      <a:rPr lang="en-US" sz="1600" i="1">
                        <a:latin typeface="Cambria Math" panose="02040503050406030204" pitchFamily="18" charset="0"/>
                      </a:rPr>
                      <m:t> </m:t>
                    </m:r>
                    <m:r>
                      <a:rPr lang="en-US" sz="1600" i="1">
                        <a:latin typeface="Cambria Math" panose="02040503050406030204" pitchFamily="18" charset="0"/>
                      </a:rPr>
                      <m:t>𝑖𝑛</m:t>
                    </m:r>
                    <m:r>
                      <a:rPr lang="en-US" sz="1600" i="1">
                        <a:latin typeface="Cambria Math" panose="02040503050406030204" pitchFamily="18" charset="0"/>
                      </a:rPr>
                      <m:t> </m:t>
                    </m:r>
                    <m:r>
                      <a:rPr lang="en-US" sz="1600" i="1">
                        <a:latin typeface="Cambria Math" panose="02040503050406030204" pitchFamily="18" charset="0"/>
                      </a:rPr>
                      <m:t>𝑖𝑛𝑐𝑎𝑟𝑐𝑒𝑟𝑎𝑡𝑒𝑑</m:t>
                    </m:r>
                    <m:r>
                      <a:rPr lang="en-US" sz="1600" i="1">
                        <a:latin typeface="Cambria Math" panose="02040503050406030204" pitchFamily="18" charset="0"/>
                      </a:rPr>
                      <m:t> </m:t>
                    </m:r>
                    <m:r>
                      <a:rPr lang="en-US" sz="1600" i="1">
                        <a:latin typeface="Cambria Math" panose="02040503050406030204" pitchFamily="18" charset="0"/>
                      </a:rPr>
                      <m:t>𝑝𝑜𝑝</m:t>
                    </m:r>
                    <m:r>
                      <a:rPr lang="en-US" sz="1600" i="1">
                        <a:latin typeface="Cambria Math" panose="02040503050406030204" pitchFamily="18" charset="0"/>
                      </a:rPr>
                      <m:t> ×</m:t>
                    </m:r>
                    <m:r>
                      <a:rPr lang="en-US" sz="1600" i="1">
                        <a:latin typeface="Cambria Math" panose="02040503050406030204" pitchFamily="18" charset="0"/>
                        <a:ea typeface="Cambria Math" panose="02040503050406030204" pitchFamily="18" charset="0"/>
                      </a:rPr>
                      <m:t>𝑖𝑛𝑐</m:t>
                    </m:r>
                    <m:r>
                      <a:rPr lang="en-US" sz="1600" i="1">
                        <a:latin typeface="Cambria Math" panose="02040503050406030204" pitchFamily="18" charset="0"/>
                      </a:rPr>
                      <m:t>𝑎𝑟𝑐𝑒𝑟𝑎𝑡𝑒𝑑</m:t>
                    </m:r>
                    <m:r>
                      <a:rPr lang="en-US" sz="1600" i="1">
                        <a:latin typeface="Cambria Math" panose="02040503050406030204" pitchFamily="18" charset="0"/>
                      </a:rPr>
                      <m:t> </m:t>
                    </m:r>
                    <m:r>
                      <a:rPr lang="en-US" sz="1600" i="1">
                        <a:latin typeface="Cambria Math" panose="02040503050406030204" pitchFamily="18" charset="0"/>
                      </a:rPr>
                      <m:t>𝑝𝑜𝑝</m:t>
                    </m:r>
                    <m:r>
                      <a:rPr lang="en-US" sz="1600" i="1">
                        <a:latin typeface="Cambria Math" panose="02040503050406030204" pitchFamily="18" charset="0"/>
                      </a:rPr>
                      <m:t> </m:t>
                    </m:r>
                    <m:r>
                      <a:rPr lang="en-US" sz="1600" i="1">
                        <a:latin typeface="Cambria Math" panose="02040503050406030204" pitchFamily="18" charset="0"/>
                      </a:rPr>
                      <m:t>𝑠𝑖𝑧𝑒</m:t>
                    </m:r>
                    <m:r>
                      <a:rPr lang="en-US" sz="1600" i="1">
                        <a:latin typeface="Cambria Math" panose="02040503050406030204" pitchFamily="18" charset="0"/>
                      </a:rPr>
                      <m:t> </m:t>
                    </m:r>
                    <m:r>
                      <a:rPr lang="en-US" sz="1600" i="1">
                        <a:latin typeface="Cambria Math" panose="02040503050406030204" pitchFamily="18" charset="0"/>
                      </a:rPr>
                      <m:t>𝑖𝑛</m:t>
                    </m:r>
                    <m:r>
                      <a:rPr lang="en-US" sz="1600" i="1">
                        <a:latin typeface="Cambria Math" panose="02040503050406030204" pitchFamily="18" charset="0"/>
                      </a:rPr>
                      <m:t> </m:t>
                    </m:r>
                    <m:r>
                      <a:rPr lang="en-US" sz="1600" i="1">
                        <a:latin typeface="Cambria Math" panose="02040503050406030204" pitchFamily="18" charset="0"/>
                      </a:rPr>
                      <m:t>𝐺𝐴</m:t>
                    </m:r>
                  </m:oMath>
                </a14:m>
                <a:endParaRPr lang="en-US" sz="1600" dirty="0"/>
              </a:p>
              <a:p>
                <a:endParaRPr lang="en-US" sz="3200" dirty="0" smtClean="0"/>
              </a:p>
              <a:p>
                <a:r>
                  <a:rPr lang="en-US" sz="3200" dirty="0" smtClean="0"/>
                  <a:t>Method </a:t>
                </a:r>
                <a:r>
                  <a:rPr lang="en-US" sz="3200" dirty="0"/>
                  <a:t>2: Population-specific prevalence ratio x state-specific NHANES-based HCV prevalence x state-level population size in each population</a:t>
                </a:r>
              </a:p>
              <a:p>
                <a:pPr lvl="1"/>
                <a:r>
                  <a:rPr lang="en-US" sz="2800" dirty="0"/>
                  <a:t>Where population-specific prevalence ratio = literature-based HCV prevalence / national HCV prevalence in </a:t>
                </a:r>
                <a:r>
                  <a:rPr lang="en-US" sz="2800" dirty="0" smtClean="0"/>
                  <a:t>NHANES</a:t>
                </a:r>
              </a:p>
              <a:p>
                <a:pPr lvl="1"/>
                <a:r>
                  <a:rPr lang="en-US" sz="2800" dirty="0" smtClean="0"/>
                  <a:t>Example</a:t>
                </a:r>
              </a:p>
              <a:p>
                <a:pPr marL="233362" lvl="1" indent="0">
                  <a:buNone/>
                </a:pPr>
                <a14:m>
                  <m:oMathPara xmlns:m="http://schemas.openxmlformats.org/officeDocument/2006/math">
                    <m:oMathParaPr>
                      <m:jc m:val="centerGroup"/>
                    </m:oMathParaPr>
                    <m:oMath xmlns:m="http://schemas.openxmlformats.org/officeDocument/2006/math">
                      <m:d>
                        <m:dPr>
                          <m:ctrlPr>
                            <a:rPr lang="en-US" sz="1600" i="1">
                              <a:latin typeface="Cambria Math" panose="02040503050406030204" pitchFamily="18" charset="0"/>
                            </a:rPr>
                          </m:ctrlPr>
                        </m:dPr>
                        <m:e>
                          <m:f>
                            <m:fPr>
                              <m:ctrlPr>
                                <a:rPr lang="en-US" sz="1600" i="1">
                                  <a:latin typeface="Cambria Math" panose="02040503050406030204" pitchFamily="18" charset="0"/>
                                </a:rPr>
                              </m:ctrlPr>
                            </m:fPr>
                            <m:num>
                              <m:r>
                                <a:rPr lang="en-US" sz="1600" i="1">
                                  <a:latin typeface="Cambria Math" panose="02040503050406030204" pitchFamily="18" charset="0"/>
                                </a:rPr>
                                <m:t>𝑁𝑎𝑡𝑙</m:t>
                              </m:r>
                              <m:r>
                                <a:rPr lang="en-US" sz="1600" i="1">
                                  <a:latin typeface="Cambria Math" panose="02040503050406030204" pitchFamily="18" charset="0"/>
                                </a:rPr>
                                <m:t> </m:t>
                              </m:r>
                              <m:r>
                                <a:rPr lang="en-US" sz="1600" i="1">
                                  <a:latin typeface="Cambria Math" panose="02040503050406030204" pitchFamily="18" charset="0"/>
                                </a:rPr>
                                <m:t>𝐻𝐶𝑉</m:t>
                              </m:r>
                              <m:r>
                                <a:rPr lang="en-US" sz="1600" i="1">
                                  <a:latin typeface="Cambria Math" panose="02040503050406030204" pitchFamily="18" charset="0"/>
                                </a:rPr>
                                <m:t> </m:t>
                              </m:r>
                              <m:r>
                                <a:rPr lang="en-US" sz="1600" i="1">
                                  <a:latin typeface="Cambria Math" panose="02040503050406030204" pitchFamily="18" charset="0"/>
                                </a:rPr>
                                <m:t>𝑝𝑟𝑒𝑣𝑎𝑙𝑒𝑛𝑐𝑒</m:t>
                              </m:r>
                              <m:r>
                                <a:rPr lang="en-US" sz="1600" i="1">
                                  <a:latin typeface="Cambria Math" panose="02040503050406030204" pitchFamily="18" charset="0"/>
                                </a:rPr>
                                <m:t> </m:t>
                              </m:r>
                              <m:r>
                                <a:rPr lang="en-US" sz="1600" i="1">
                                  <a:latin typeface="Cambria Math" panose="02040503050406030204" pitchFamily="18" charset="0"/>
                                </a:rPr>
                                <m:t>𝑖𝑛</m:t>
                              </m:r>
                              <m:r>
                                <a:rPr lang="en-US" sz="1600" i="1">
                                  <a:latin typeface="Cambria Math" panose="02040503050406030204" pitchFamily="18" charset="0"/>
                                </a:rPr>
                                <m:t> </m:t>
                              </m:r>
                              <m:r>
                                <a:rPr lang="en-US" sz="1600" i="1">
                                  <a:latin typeface="Cambria Math" panose="02040503050406030204" pitchFamily="18" charset="0"/>
                                </a:rPr>
                                <m:t>𝑖𝑛𝑐𝑎𝑟𝑐𝑒𝑟𝑎𝑡𝑒𝑑</m:t>
                              </m:r>
                              <m:r>
                                <a:rPr lang="en-US" sz="1600" i="1">
                                  <a:latin typeface="Cambria Math" panose="02040503050406030204" pitchFamily="18" charset="0"/>
                                </a:rPr>
                                <m:t> </m:t>
                              </m:r>
                              <m:r>
                                <a:rPr lang="en-US" sz="1600" i="1">
                                  <a:latin typeface="Cambria Math" panose="02040503050406030204" pitchFamily="18" charset="0"/>
                                </a:rPr>
                                <m:t>𝑝𝑜𝑝</m:t>
                              </m:r>
                            </m:num>
                            <m:den>
                              <m:r>
                                <a:rPr lang="en-US" sz="1600" i="1">
                                  <a:latin typeface="Cambria Math" panose="02040503050406030204" pitchFamily="18" charset="0"/>
                                </a:rPr>
                                <m:t>𝑁𝑎𝑡𝑙</m:t>
                              </m:r>
                              <m:r>
                                <a:rPr lang="en-US" sz="1600" i="1">
                                  <a:latin typeface="Cambria Math" panose="02040503050406030204" pitchFamily="18" charset="0"/>
                                </a:rPr>
                                <m:t> </m:t>
                              </m:r>
                              <m:r>
                                <a:rPr lang="en-US" sz="1600" i="1">
                                  <a:latin typeface="Cambria Math" panose="02040503050406030204" pitchFamily="18" charset="0"/>
                                </a:rPr>
                                <m:t>𝐻𝐶𝑉</m:t>
                              </m:r>
                              <m:r>
                                <a:rPr lang="en-US" sz="1600" i="1">
                                  <a:latin typeface="Cambria Math" panose="02040503050406030204" pitchFamily="18" charset="0"/>
                                </a:rPr>
                                <m:t> </m:t>
                              </m:r>
                              <m:r>
                                <a:rPr lang="en-US" sz="1600" i="1">
                                  <a:latin typeface="Cambria Math" panose="02040503050406030204" pitchFamily="18" charset="0"/>
                                </a:rPr>
                                <m:t>𝑝𝑟𝑒𝑣𝑎𝑙𝑒𝑛𝑐𝑒</m:t>
                              </m:r>
                            </m:den>
                          </m:f>
                        </m:e>
                      </m:d>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𝐻𝐶𝑉</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𝑝𝑟𝑒𝑣𝑎𝑙𝑒𝑛𝑐𝑒</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𝑖𝑛</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𝐺𝐴</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𝑖𝑛𝑐𝑎𝑟𝑐𝑒𝑟𝑎𝑡𝑒𝑑</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𝑝𝑜𝑝</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𝑠𝑖𝑧𝑒</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𝑖𝑛</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𝐺𝐴</m:t>
                      </m:r>
                    </m:oMath>
                  </m:oMathPara>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64" t="-2691" r="-2339"/>
                </a:stretch>
              </a:blipFill>
            </p:spPr>
            <p:txBody>
              <a:bodyPr/>
              <a:lstStyle/>
              <a:p>
                <a:r>
                  <a:rPr lang="en-US">
                    <a:noFill/>
                  </a:rPr>
                  <a:t> </a:t>
                </a:r>
              </a:p>
            </p:txBody>
          </p:sp>
        </mc:Fallback>
      </mc:AlternateContent>
    </p:spTree>
    <p:extLst>
      <p:ext uri="{BB962C8B-B14F-4D97-AF65-F5344CB8AC3E}">
        <p14:creationId xmlns:p14="http://schemas.microsoft.com/office/powerpoint/2010/main" val="2254985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Incarcerated</a:t>
            </a:r>
            <a:endParaRPr lang="en-US" dirty="0"/>
          </a:p>
        </p:txBody>
      </p:sp>
      <p:sp>
        <p:nvSpPr>
          <p:cNvPr id="3" name="Content Placeholder 2"/>
          <p:cNvSpPr>
            <a:spLocks noGrp="1"/>
          </p:cNvSpPr>
          <p:nvPr>
            <p:ph idx="1"/>
          </p:nvPr>
        </p:nvSpPr>
        <p:spPr/>
        <p:txBody>
          <a:bodyPr>
            <a:normAutofit/>
          </a:bodyPr>
          <a:lstStyle/>
          <a:p>
            <a:r>
              <a:rPr lang="en-US" sz="3000" u="sng" dirty="0"/>
              <a:t>Prevalence estimate:</a:t>
            </a:r>
          </a:p>
          <a:p>
            <a:pPr lvl="1"/>
            <a:r>
              <a:rPr lang="en-US" dirty="0" smtClean="0"/>
              <a:t>Literature review </a:t>
            </a:r>
            <a:r>
              <a:rPr lang="en-US" dirty="0"/>
              <a:t>HCV </a:t>
            </a:r>
            <a:r>
              <a:rPr lang="en-US" dirty="0" smtClean="0"/>
              <a:t>Ab and RNA prevalence</a:t>
            </a:r>
            <a:endParaRPr lang="en-US" dirty="0"/>
          </a:p>
          <a:p>
            <a:pPr lvl="1"/>
            <a:r>
              <a:rPr lang="en-US" dirty="0" smtClean="0"/>
              <a:t>Random-effects </a:t>
            </a:r>
            <a:r>
              <a:rPr lang="en-US" dirty="0"/>
              <a:t>meta-analysis (7 studies)</a:t>
            </a:r>
          </a:p>
          <a:p>
            <a:pPr lvl="1"/>
            <a:r>
              <a:rPr lang="en-US" dirty="0"/>
              <a:t>10.7% (95%CI: 9.5%-12.0</a:t>
            </a:r>
            <a:r>
              <a:rPr lang="en-US" dirty="0" smtClean="0"/>
              <a:t>%) RNA prevalence</a:t>
            </a:r>
          </a:p>
          <a:p>
            <a:pPr lvl="2"/>
            <a:r>
              <a:rPr lang="en-US" dirty="0" smtClean="0"/>
              <a:t>Matches recent review by Spaulding et al</a:t>
            </a:r>
            <a:r>
              <a:rPr lang="en-US" dirty="0"/>
              <a:t>. </a:t>
            </a:r>
            <a:r>
              <a:rPr lang="en-US" i="1" dirty="0"/>
              <a:t>Infect Dis </a:t>
            </a:r>
            <a:r>
              <a:rPr lang="en-US" i="1" dirty="0" err="1"/>
              <a:t>Clin</a:t>
            </a:r>
            <a:r>
              <a:rPr lang="en-US" i="1" dirty="0"/>
              <a:t> North Am</a:t>
            </a:r>
            <a:r>
              <a:rPr lang="en-US" dirty="0"/>
              <a:t>. 2018</a:t>
            </a:r>
            <a:endParaRPr lang="en-US" dirty="0" smtClean="0"/>
          </a:p>
          <a:p>
            <a:pPr lvl="1"/>
            <a:endParaRPr lang="en-US" dirty="0" smtClean="0"/>
          </a:p>
          <a:p>
            <a:r>
              <a:rPr lang="en-US" sz="3000" u="sng" dirty="0"/>
              <a:t>Population sizes:</a:t>
            </a:r>
          </a:p>
          <a:p>
            <a:pPr lvl="1"/>
            <a:r>
              <a:rPr lang="en-US" dirty="0"/>
              <a:t>Bureau of Justice Statistics Correctional Population, </a:t>
            </a:r>
            <a:r>
              <a:rPr lang="en-US" dirty="0" smtClean="0"/>
              <a:t>2016</a:t>
            </a:r>
          </a:p>
          <a:p>
            <a:pPr lvl="2"/>
            <a:endParaRPr lang="en-US" sz="1400" dirty="0"/>
          </a:p>
          <a:p>
            <a:pPr lvl="2"/>
            <a:endParaRPr lang="en-US" sz="1800" dirty="0"/>
          </a:p>
          <a:p>
            <a:endParaRPr lang="en-US" dirty="0"/>
          </a:p>
        </p:txBody>
      </p:sp>
    </p:spTree>
    <p:extLst>
      <p:ext uri="{BB962C8B-B14F-4D97-AF65-F5344CB8AC3E}">
        <p14:creationId xmlns:p14="http://schemas.microsoft.com/office/powerpoint/2010/main" val="30963549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National Estimates</a:t>
            </a:r>
            <a:endParaRPr lang="en-US" dirty="0"/>
          </a:p>
        </p:txBody>
      </p:sp>
      <p:sp>
        <p:nvSpPr>
          <p:cNvPr id="3" name="Content Placeholder 2"/>
          <p:cNvSpPr>
            <a:spLocks noGrp="1"/>
          </p:cNvSpPr>
          <p:nvPr>
            <p:ph idx="1"/>
          </p:nvPr>
        </p:nvSpPr>
        <p:spPr/>
        <p:txBody>
          <a:bodyPr/>
          <a:lstStyle/>
          <a:p>
            <a:r>
              <a:rPr lang="en-US" dirty="0" smtClean="0"/>
              <a:t>National NHANES 2013-2016 vs. estimates from late 2000’s</a:t>
            </a:r>
            <a:br>
              <a:rPr lang="en-US" dirty="0" smtClean="0"/>
            </a:br>
            <a:r>
              <a:rPr lang="en-US" sz="2400" i="1" dirty="0" smtClean="0"/>
              <a:t>(Hofmeister </a:t>
            </a:r>
            <a:r>
              <a:rPr lang="en-US" sz="2400" i="1" dirty="0"/>
              <a:t>et al, </a:t>
            </a:r>
            <a:r>
              <a:rPr lang="en-US" sz="2400" i="1" dirty="0" err="1"/>
              <a:t>Hepatology</a:t>
            </a:r>
            <a:r>
              <a:rPr lang="en-US" sz="2400" i="1" dirty="0"/>
              <a:t> </a:t>
            </a:r>
            <a:r>
              <a:rPr lang="en-US" sz="2400" i="1" dirty="0" smtClean="0"/>
              <a:t>2018)</a:t>
            </a:r>
            <a:endParaRPr lang="en-US" i="1" dirty="0"/>
          </a:p>
          <a:p>
            <a:pPr lvl="1"/>
            <a:r>
              <a:rPr lang="en-US" dirty="0" smtClean="0"/>
              <a:t>-11% change in Ab prevalence</a:t>
            </a:r>
          </a:p>
          <a:p>
            <a:pPr lvl="1"/>
            <a:r>
              <a:rPr lang="en-US" dirty="0" smtClean="0"/>
              <a:t>-20% change in RNA prevalence</a:t>
            </a:r>
          </a:p>
          <a:p>
            <a:pPr lvl="1"/>
            <a:endParaRPr lang="en-US" dirty="0" smtClean="0"/>
          </a:p>
          <a:p>
            <a:pPr lvl="1"/>
            <a:endParaRPr lang="en-US" dirty="0" smtClean="0"/>
          </a:p>
          <a:p>
            <a:r>
              <a:rPr lang="en-US" dirty="0" smtClean="0"/>
              <a:t>Prevalence trends reflect incidence, mortality, cure</a:t>
            </a:r>
            <a:endParaRPr lang="en-US" dirty="0"/>
          </a:p>
          <a:p>
            <a:pPr lvl="1"/>
            <a:endParaRPr lang="en-US" dirty="0" smtClean="0"/>
          </a:p>
        </p:txBody>
      </p:sp>
    </p:spTree>
    <p:extLst>
      <p:ext uri="{BB962C8B-B14F-4D97-AF65-F5344CB8AC3E}">
        <p14:creationId xmlns:p14="http://schemas.microsoft.com/office/powerpoint/2010/main" val="28903714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EF3186-EA2E-4953-A1A2-1FEFF1FF53BE}"/>
              </a:ext>
            </a:extLst>
          </p:cNvPr>
          <p:cNvPicPr>
            <a:picLocks noChangeAspect="1"/>
          </p:cNvPicPr>
          <p:nvPr/>
        </p:nvPicPr>
        <p:blipFill>
          <a:blip r:embed="rId2"/>
          <a:stretch>
            <a:fillRect/>
          </a:stretch>
        </p:blipFill>
        <p:spPr>
          <a:xfrm>
            <a:off x="1634930" y="609600"/>
            <a:ext cx="6188270" cy="6188270"/>
          </a:xfrm>
          <a:prstGeom prst="rect">
            <a:avLst/>
          </a:prstGeom>
        </p:spPr>
      </p:pic>
      <p:sp>
        <p:nvSpPr>
          <p:cNvPr id="7" name="Title 6"/>
          <p:cNvSpPr>
            <a:spLocks noGrp="1"/>
          </p:cNvSpPr>
          <p:nvPr>
            <p:ph type="title"/>
          </p:nvPr>
        </p:nvSpPr>
        <p:spPr>
          <a:xfrm>
            <a:off x="1553029" y="0"/>
            <a:ext cx="9114971" cy="609600"/>
          </a:xfrm>
        </p:spPr>
        <p:txBody>
          <a:bodyPr>
            <a:normAutofit/>
          </a:bodyPr>
          <a:lstStyle/>
          <a:p>
            <a:r>
              <a:rPr lang="en-US" sz="3200" dirty="0"/>
              <a:t>Acute HCV reports (NNDSS)</a:t>
            </a:r>
          </a:p>
        </p:txBody>
      </p:sp>
      <p:pic>
        <p:nvPicPr>
          <p:cNvPr id="4" name="Picture 3">
            <a:extLst>
              <a:ext uri="{FF2B5EF4-FFF2-40B4-BE49-F238E27FC236}">
                <a16:creationId xmlns:a16="http://schemas.microsoft.com/office/drawing/2014/main" id="{9DFD86C1-EE4E-4248-A728-8FEE6F92BFED}"/>
              </a:ext>
            </a:extLst>
          </p:cNvPr>
          <p:cNvPicPr>
            <a:picLocks noChangeAspect="1"/>
          </p:cNvPicPr>
          <p:nvPr/>
        </p:nvPicPr>
        <p:blipFill rotWithShape="1">
          <a:blip r:embed="rId3"/>
          <a:srcRect r="4704"/>
          <a:stretch/>
        </p:blipFill>
        <p:spPr>
          <a:xfrm>
            <a:off x="7649030" y="1706925"/>
            <a:ext cx="2926701" cy="1277302"/>
          </a:xfrm>
          <a:prstGeom prst="rect">
            <a:avLst/>
          </a:prstGeom>
          <a:ln w="28575">
            <a:solidFill>
              <a:schemeClr val="tx1"/>
            </a:solidFill>
          </a:ln>
        </p:spPr>
      </p:pic>
      <p:sp>
        <p:nvSpPr>
          <p:cNvPr id="9" name="Content Placeholder 2"/>
          <p:cNvSpPr>
            <a:spLocks noGrp="1"/>
          </p:cNvSpPr>
          <p:nvPr>
            <p:ph idx="1"/>
          </p:nvPr>
        </p:nvSpPr>
        <p:spPr>
          <a:xfrm>
            <a:off x="7683629" y="3158115"/>
            <a:ext cx="2857501" cy="344054"/>
          </a:xfrm>
        </p:spPr>
        <p:txBody>
          <a:bodyPr>
            <a:normAutofit fontScale="47500" lnSpcReduction="20000"/>
          </a:bodyPr>
          <a:lstStyle/>
          <a:p>
            <a:pPr marL="109728" indent="0">
              <a:buNone/>
            </a:pPr>
            <a:r>
              <a:rPr lang="en-US" i="1" dirty="0" smtClean="0"/>
              <a:t>MMWR, </a:t>
            </a:r>
            <a:r>
              <a:rPr lang="en-US" i="1" dirty="0" err="1" smtClean="0"/>
              <a:t>vol</a:t>
            </a:r>
            <a:r>
              <a:rPr lang="en-US" i="1" dirty="0" smtClean="0"/>
              <a:t> 66, no 18, May 12, 2017</a:t>
            </a:r>
          </a:p>
        </p:txBody>
      </p:sp>
    </p:spTree>
    <p:extLst>
      <p:ext uri="{BB962C8B-B14F-4D97-AF65-F5344CB8AC3E}">
        <p14:creationId xmlns:p14="http://schemas.microsoft.com/office/powerpoint/2010/main" val="2841642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553029" y="0"/>
            <a:ext cx="9026071" cy="609600"/>
          </a:xfrm>
        </p:spPr>
        <p:txBody>
          <a:bodyPr>
            <a:noAutofit/>
          </a:bodyPr>
          <a:lstStyle/>
          <a:p>
            <a:r>
              <a:rPr lang="en-US" sz="2800" dirty="0"/>
              <a:t>Maternal HCV on birth </a:t>
            </a:r>
            <a:r>
              <a:rPr lang="en-US" sz="2800" dirty="0" err="1"/>
              <a:t>certificiates</a:t>
            </a:r>
            <a:r>
              <a:rPr lang="en-US" sz="2800" dirty="0"/>
              <a:t> (NVSS)</a:t>
            </a:r>
          </a:p>
        </p:txBody>
      </p:sp>
      <p:sp>
        <p:nvSpPr>
          <p:cNvPr id="9" name="Content Placeholder 2"/>
          <p:cNvSpPr>
            <a:spLocks noGrp="1"/>
          </p:cNvSpPr>
          <p:nvPr>
            <p:ph idx="1"/>
          </p:nvPr>
        </p:nvSpPr>
        <p:spPr>
          <a:xfrm>
            <a:off x="1524001" y="1336296"/>
            <a:ext cx="2857501" cy="344054"/>
          </a:xfrm>
        </p:spPr>
        <p:txBody>
          <a:bodyPr>
            <a:normAutofit fontScale="47500" lnSpcReduction="20000"/>
          </a:bodyPr>
          <a:lstStyle/>
          <a:p>
            <a:pPr marL="109728" indent="0">
              <a:buNone/>
            </a:pPr>
            <a:r>
              <a:rPr lang="en-US" i="1" dirty="0" smtClean="0"/>
              <a:t>MMWR, </a:t>
            </a:r>
            <a:r>
              <a:rPr lang="en-US" i="1" dirty="0" err="1" smtClean="0"/>
              <a:t>vol</a:t>
            </a:r>
            <a:r>
              <a:rPr lang="en-US" i="1" dirty="0" smtClean="0"/>
              <a:t> 66, no 18, May 12, 2017</a:t>
            </a:r>
          </a:p>
        </p:txBody>
      </p:sp>
      <p:pic>
        <p:nvPicPr>
          <p:cNvPr id="6" name="Picture 5">
            <a:extLst>
              <a:ext uri="{FF2B5EF4-FFF2-40B4-BE49-F238E27FC236}">
                <a16:creationId xmlns:a16="http://schemas.microsoft.com/office/drawing/2014/main" id="{0C64EF95-5290-4C5B-BD64-096B4E09057F}"/>
              </a:ext>
            </a:extLst>
          </p:cNvPr>
          <p:cNvPicPr>
            <a:picLocks noChangeAspect="1"/>
          </p:cNvPicPr>
          <p:nvPr/>
        </p:nvPicPr>
        <p:blipFill rotWithShape="1">
          <a:blip r:embed="rId2"/>
          <a:srcRect l="2309"/>
          <a:stretch/>
        </p:blipFill>
        <p:spPr>
          <a:xfrm>
            <a:off x="4433008" y="1302430"/>
            <a:ext cx="5795233" cy="5598981"/>
          </a:xfrm>
          <a:prstGeom prst="rect">
            <a:avLst/>
          </a:prstGeom>
        </p:spPr>
      </p:pic>
      <p:pic>
        <p:nvPicPr>
          <p:cNvPr id="8" name="Picture 7">
            <a:extLst>
              <a:ext uri="{FF2B5EF4-FFF2-40B4-BE49-F238E27FC236}">
                <a16:creationId xmlns:a16="http://schemas.microsoft.com/office/drawing/2014/main" id="{F0A65CBE-0669-4524-99C0-B449F5DAC152}"/>
              </a:ext>
            </a:extLst>
          </p:cNvPr>
          <p:cNvPicPr>
            <a:picLocks noChangeAspect="1"/>
          </p:cNvPicPr>
          <p:nvPr/>
        </p:nvPicPr>
        <p:blipFill rotWithShape="1">
          <a:blip r:embed="rId3"/>
          <a:srcRect l="1901" t="19766" r="2045" b="33450"/>
          <a:stretch/>
        </p:blipFill>
        <p:spPr>
          <a:xfrm>
            <a:off x="1553030" y="698499"/>
            <a:ext cx="6929837" cy="548898"/>
          </a:xfrm>
          <a:prstGeom prst="rect">
            <a:avLst/>
          </a:prstGeom>
          <a:ln w="28575">
            <a:solidFill>
              <a:schemeClr val="tx1"/>
            </a:solidFill>
          </a:ln>
        </p:spPr>
      </p:pic>
    </p:spTree>
    <p:extLst>
      <p:ext uri="{BB962C8B-B14F-4D97-AF65-F5344CB8AC3E}">
        <p14:creationId xmlns:p14="http://schemas.microsoft.com/office/powerpoint/2010/main" val="650279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Drug overdose mortality</a:t>
            </a:r>
            <a:endParaRPr lang="en-US" dirty="0"/>
          </a:p>
        </p:txBody>
      </p:sp>
      <p:sp>
        <p:nvSpPr>
          <p:cNvPr id="5" name="Content Placeholder 4"/>
          <p:cNvSpPr>
            <a:spLocks noGrp="1"/>
          </p:cNvSpPr>
          <p:nvPr>
            <p:ph idx="1"/>
          </p:nvPr>
        </p:nvSpPr>
        <p:spPr/>
        <p:txBody>
          <a:bodyPr/>
          <a:lstStyle/>
          <a:p>
            <a:endParaRPr lang="en-US"/>
          </a:p>
        </p:txBody>
      </p:sp>
      <p:pic>
        <p:nvPicPr>
          <p:cNvPr id="3" name="Picture 2"/>
          <p:cNvPicPr>
            <a:picLocks noChangeAspect="1"/>
          </p:cNvPicPr>
          <p:nvPr/>
        </p:nvPicPr>
        <p:blipFill>
          <a:blip r:embed="rId3"/>
          <a:stretch>
            <a:fillRect/>
          </a:stretch>
        </p:blipFill>
        <p:spPr>
          <a:xfrm>
            <a:off x="950495" y="693506"/>
            <a:ext cx="9260305" cy="5780577"/>
          </a:xfrm>
          <a:prstGeom prst="rect">
            <a:avLst/>
          </a:prstGeom>
        </p:spPr>
      </p:pic>
      <p:sp>
        <p:nvSpPr>
          <p:cNvPr id="4" name="TextBox 3"/>
          <p:cNvSpPr txBox="1"/>
          <p:nvPr/>
        </p:nvSpPr>
        <p:spPr>
          <a:xfrm>
            <a:off x="1614311" y="6227863"/>
            <a:ext cx="5673348" cy="246221"/>
          </a:xfrm>
          <a:prstGeom prst="rect">
            <a:avLst/>
          </a:prstGeom>
          <a:noFill/>
        </p:spPr>
        <p:txBody>
          <a:bodyPr wrap="none" rtlCol="0">
            <a:spAutoFit/>
          </a:bodyPr>
          <a:lstStyle/>
          <a:p>
            <a:r>
              <a:rPr lang="en-US" sz="1000" dirty="0"/>
              <a:t>https://www.cdc.gov/nchs/pressroom/sosmap/drug_poisoning_mortality/drug_poisoning.htm</a:t>
            </a:r>
          </a:p>
        </p:txBody>
      </p:sp>
    </p:spTree>
    <p:extLst>
      <p:ext uri="{BB962C8B-B14F-4D97-AF65-F5344CB8AC3E}">
        <p14:creationId xmlns:p14="http://schemas.microsoft.com/office/powerpoint/2010/main" val="1279409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overdose death</a:t>
            </a:r>
            <a:endParaRPr lang="en-US" dirty="0"/>
          </a:p>
        </p:txBody>
      </p:sp>
      <p:sp>
        <p:nvSpPr>
          <p:cNvPr id="3" name="Content Placeholder 2"/>
          <p:cNvSpPr>
            <a:spLocks noGrp="1"/>
          </p:cNvSpPr>
          <p:nvPr>
            <p:ph idx="1"/>
          </p:nvPr>
        </p:nvSpPr>
        <p:spPr>
          <a:xfrm>
            <a:off x="1981200" y="4318000"/>
            <a:ext cx="8229600" cy="2082800"/>
          </a:xfrm>
        </p:spPr>
        <p:txBody>
          <a:bodyPr/>
          <a:lstStyle/>
          <a:p>
            <a:r>
              <a:rPr lang="en-US" dirty="0" smtClean="0"/>
              <a:t>Injection-specific drug use death would be ideal</a:t>
            </a:r>
          </a:p>
          <a:p>
            <a:pPr lvl="1"/>
            <a:r>
              <a:rPr lang="en-US" dirty="0" smtClean="0"/>
              <a:t>Not a specific </a:t>
            </a:r>
            <a:r>
              <a:rPr lang="en-US" i="1" dirty="0" smtClean="0"/>
              <a:t>ICD-10 </a:t>
            </a:r>
            <a:r>
              <a:rPr lang="en-US" dirty="0" smtClean="0"/>
              <a:t>code</a:t>
            </a:r>
          </a:p>
          <a:p>
            <a:pPr lvl="1"/>
            <a:r>
              <a:rPr lang="en-US" dirty="0" smtClean="0"/>
              <a:t>Not consistently recorded in open-text</a:t>
            </a:r>
            <a:endParaRPr lang="en-US" dirty="0"/>
          </a:p>
        </p:txBody>
      </p:sp>
      <p:graphicFrame>
        <p:nvGraphicFramePr>
          <p:cNvPr id="6" name="Diagram 5"/>
          <p:cNvGraphicFramePr>
            <a:graphicFrameLocks noChangeAspect="1"/>
          </p:cNvGraphicFramePr>
          <p:nvPr>
            <p:extLst>
              <p:ext uri="{D42A27DB-BD31-4B8C-83A1-F6EECF244321}">
                <p14:modId xmlns:p14="http://schemas.microsoft.com/office/powerpoint/2010/main" val="4294805696"/>
              </p:ext>
            </p:extLst>
          </p:nvPr>
        </p:nvGraphicFramePr>
        <p:xfrm>
          <a:off x="2286000" y="1365567"/>
          <a:ext cx="7315200" cy="27960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45663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overdose death</a:t>
            </a:r>
            <a:endParaRPr lang="en-US" dirty="0"/>
          </a:p>
        </p:txBody>
      </p:sp>
      <p:sp>
        <p:nvSpPr>
          <p:cNvPr id="3" name="Content Placeholder 2"/>
          <p:cNvSpPr>
            <a:spLocks noGrp="1"/>
          </p:cNvSpPr>
          <p:nvPr>
            <p:ph idx="1"/>
          </p:nvPr>
        </p:nvSpPr>
        <p:spPr>
          <a:xfrm>
            <a:off x="1981200" y="4318000"/>
            <a:ext cx="8229600" cy="2082800"/>
          </a:xfrm>
        </p:spPr>
        <p:txBody>
          <a:bodyPr>
            <a:normAutofit fontScale="92500" lnSpcReduction="20000"/>
          </a:bodyPr>
          <a:lstStyle/>
          <a:p>
            <a:r>
              <a:rPr lang="en-US" dirty="0" smtClean="0"/>
              <a:t>Drug poisoning </a:t>
            </a:r>
            <a:r>
              <a:rPr lang="en-US" i="1" dirty="0" smtClean="0"/>
              <a:t>ICD-10 </a:t>
            </a:r>
            <a:r>
              <a:rPr lang="en-US" dirty="0" smtClean="0"/>
              <a:t>codes are classified into four categories of intentionality</a:t>
            </a:r>
          </a:p>
          <a:p>
            <a:pPr lvl="1"/>
            <a:r>
              <a:rPr lang="en-US" dirty="0" smtClean="0"/>
              <a:t>unintentional (X40-44)</a:t>
            </a:r>
          </a:p>
          <a:p>
            <a:pPr lvl="1"/>
            <a:r>
              <a:rPr lang="en-US" dirty="0"/>
              <a:t>s</a:t>
            </a:r>
            <a:r>
              <a:rPr lang="en-US" dirty="0" smtClean="0"/>
              <a:t>uicide (X60-64)</a:t>
            </a:r>
          </a:p>
          <a:p>
            <a:pPr lvl="1"/>
            <a:r>
              <a:rPr lang="en-US" dirty="0"/>
              <a:t>h</a:t>
            </a:r>
            <a:r>
              <a:rPr lang="en-US" dirty="0" smtClean="0"/>
              <a:t>omicide (X65)</a:t>
            </a:r>
          </a:p>
          <a:p>
            <a:pPr lvl="1"/>
            <a:r>
              <a:rPr lang="en-US" dirty="0"/>
              <a:t>u</a:t>
            </a:r>
            <a:r>
              <a:rPr lang="en-US" dirty="0" smtClean="0"/>
              <a:t>ndetermined intent (Y10-14)</a:t>
            </a:r>
          </a:p>
          <a:p>
            <a:endParaRPr lang="en-US" dirty="0"/>
          </a:p>
        </p:txBody>
      </p:sp>
      <p:sp>
        <p:nvSpPr>
          <p:cNvPr id="6" name="Right Arrow 5"/>
          <p:cNvSpPr/>
          <p:nvPr/>
        </p:nvSpPr>
        <p:spPr>
          <a:xfrm>
            <a:off x="6846771" y="6024880"/>
            <a:ext cx="690880" cy="314960"/>
          </a:xfrm>
          <a:prstGeom prst="rightArrow">
            <a:avLst>
              <a:gd name="adj1" fmla="val 30645"/>
              <a:gd name="adj2"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537651" y="5982305"/>
            <a:ext cx="1358064" cy="400110"/>
          </a:xfrm>
          <a:prstGeom prst="rect">
            <a:avLst/>
          </a:prstGeom>
          <a:noFill/>
        </p:spPr>
        <p:txBody>
          <a:bodyPr wrap="none" rtlCol="0">
            <a:spAutoFit/>
          </a:bodyPr>
          <a:lstStyle/>
          <a:p>
            <a:r>
              <a:rPr lang="en-US" sz="2000" b="1" dirty="0">
                <a:solidFill>
                  <a:schemeClr val="accent6"/>
                </a:solidFill>
              </a:rPr>
              <a:t>Included</a:t>
            </a:r>
          </a:p>
        </p:txBody>
      </p:sp>
      <p:sp>
        <p:nvSpPr>
          <p:cNvPr id="8" name="Right Arrow 7"/>
          <p:cNvSpPr/>
          <p:nvPr/>
        </p:nvSpPr>
        <p:spPr>
          <a:xfrm>
            <a:off x="6013651" y="4988129"/>
            <a:ext cx="1524000" cy="357535"/>
          </a:xfrm>
          <a:prstGeom prst="rightArrow">
            <a:avLst>
              <a:gd name="adj1" fmla="val 30645"/>
              <a:gd name="adj2"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537651" y="4945554"/>
            <a:ext cx="1358064" cy="400110"/>
          </a:xfrm>
          <a:prstGeom prst="rect">
            <a:avLst/>
          </a:prstGeom>
          <a:noFill/>
        </p:spPr>
        <p:txBody>
          <a:bodyPr wrap="none" rtlCol="0">
            <a:spAutoFit/>
          </a:bodyPr>
          <a:lstStyle/>
          <a:p>
            <a:r>
              <a:rPr lang="en-US" sz="2000" b="1" dirty="0">
                <a:solidFill>
                  <a:schemeClr val="accent6"/>
                </a:solidFill>
              </a:rPr>
              <a:t>Included</a:t>
            </a:r>
          </a:p>
        </p:txBody>
      </p:sp>
      <p:graphicFrame>
        <p:nvGraphicFramePr>
          <p:cNvPr id="10" name="Diagram 9"/>
          <p:cNvGraphicFramePr>
            <a:graphicFrameLocks noChangeAspect="1"/>
          </p:cNvGraphicFramePr>
          <p:nvPr>
            <p:extLst>
              <p:ext uri="{D42A27DB-BD31-4B8C-83A1-F6EECF244321}">
                <p14:modId xmlns:p14="http://schemas.microsoft.com/office/powerpoint/2010/main" val="1819497184"/>
              </p:ext>
            </p:extLst>
          </p:nvPr>
        </p:nvGraphicFramePr>
        <p:xfrm>
          <a:off x="2129589" y="885332"/>
          <a:ext cx="7315200" cy="279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3978709" y="822307"/>
            <a:ext cx="5923280" cy="2490153"/>
          </a:xfrm>
          <a:prstGeom prst="rect">
            <a:avLst/>
          </a:prstGeom>
          <a:solidFill>
            <a:sysClr val="window" lastClr="FFFFFF">
              <a:alpha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1B458F"/>
              </a:solidFill>
              <a:effectLst/>
              <a:uLnTx/>
              <a:uFillTx/>
              <a:latin typeface="Calibri" panose="020F0502020204030204"/>
            </a:endParaRPr>
          </a:p>
        </p:txBody>
      </p:sp>
    </p:spTree>
    <p:extLst>
      <p:ext uri="{BB962C8B-B14F-4D97-AF65-F5344CB8AC3E}">
        <p14:creationId xmlns:p14="http://schemas.microsoft.com/office/powerpoint/2010/main" val="30865966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overdose death</a:t>
            </a:r>
            <a:endParaRPr lang="en-US" dirty="0"/>
          </a:p>
        </p:txBody>
      </p:sp>
      <p:sp>
        <p:nvSpPr>
          <p:cNvPr id="3" name="Content Placeholder 2"/>
          <p:cNvSpPr>
            <a:spLocks noGrp="1"/>
          </p:cNvSpPr>
          <p:nvPr>
            <p:ph idx="1"/>
          </p:nvPr>
        </p:nvSpPr>
        <p:spPr>
          <a:xfrm>
            <a:off x="1981200" y="4318000"/>
            <a:ext cx="8229600" cy="2082800"/>
          </a:xfrm>
        </p:spPr>
        <p:txBody>
          <a:bodyPr>
            <a:normAutofit fontScale="77500" lnSpcReduction="20000"/>
          </a:bodyPr>
          <a:lstStyle/>
          <a:p>
            <a:r>
              <a:rPr lang="en-US" dirty="0" smtClean="0"/>
              <a:t>Within each category of intentionality, </a:t>
            </a:r>
            <a:r>
              <a:rPr lang="en-US" i="1" dirty="0" smtClean="0"/>
              <a:t>ICD-10 </a:t>
            </a:r>
            <a:r>
              <a:rPr lang="en-US" dirty="0" smtClean="0"/>
              <a:t>codes are classified into drug class</a:t>
            </a:r>
          </a:p>
          <a:p>
            <a:pPr lvl="1"/>
            <a:r>
              <a:rPr lang="en-US" dirty="0"/>
              <a:t>n</a:t>
            </a:r>
            <a:r>
              <a:rPr lang="en-US" dirty="0" smtClean="0"/>
              <a:t>on-opioid analgesics</a:t>
            </a:r>
          </a:p>
          <a:p>
            <a:pPr lvl="1"/>
            <a:r>
              <a:rPr lang="en-US" dirty="0"/>
              <a:t>a</a:t>
            </a:r>
            <a:r>
              <a:rPr lang="en-US" dirty="0" smtClean="0"/>
              <a:t>ntiepileptic, sedative-hypnotic, psychotropic, etc.</a:t>
            </a:r>
          </a:p>
          <a:p>
            <a:pPr lvl="1"/>
            <a:r>
              <a:rPr lang="en-US" dirty="0"/>
              <a:t>n</a:t>
            </a:r>
            <a:r>
              <a:rPr lang="en-US" dirty="0" smtClean="0"/>
              <a:t>arcotics and hallucinogens (X42, Y12)</a:t>
            </a:r>
          </a:p>
          <a:p>
            <a:pPr lvl="1"/>
            <a:r>
              <a:rPr lang="en-US" dirty="0"/>
              <a:t>d</a:t>
            </a:r>
            <a:r>
              <a:rPr lang="en-US" dirty="0" smtClean="0"/>
              <a:t>rugs acting on the autonomic nervous system</a:t>
            </a:r>
          </a:p>
          <a:p>
            <a:pPr lvl="1"/>
            <a:r>
              <a:rPr lang="en-US" dirty="0"/>
              <a:t>o</a:t>
            </a:r>
            <a:r>
              <a:rPr lang="en-US" dirty="0" smtClean="0"/>
              <a:t>ther unspecified drugs (X44, Y14)</a:t>
            </a:r>
          </a:p>
          <a:p>
            <a:endParaRPr lang="en-US" dirty="0"/>
          </a:p>
        </p:txBody>
      </p:sp>
      <p:sp>
        <p:nvSpPr>
          <p:cNvPr id="7" name="TextBox 6"/>
          <p:cNvSpPr txBox="1"/>
          <p:nvPr/>
        </p:nvSpPr>
        <p:spPr>
          <a:xfrm>
            <a:off x="9385166" y="5932243"/>
            <a:ext cx="1358064" cy="400110"/>
          </a:xfrm>
          <a:prstGeom prst="rect">
            <a:avLst/>
          </a:prstGeom>
          <a:noFill/>
        </p:spPr>
        <p:txBody>
          <a:bodyPr wrap="none" rtlCol="0">
            <a:spAutoFit/>
          </a:bodyPr>
          <a:lstStyle/>
          <a:p>
            <a:r>
              <a:rPr lang="en-US" sz="2000" b="1" dirty="0">
                <a:solidFill>
                  <a:schemeClr val="accent6"/>
                </a:solidFill>
              </a:rPr>
              <a:t>Included</a:t>
            </a:r>
          </a:p>
        </p:txBody>
      </p:sp>
      <p:sp>
        <p:nvSpPr>
          <p:cNvPr id="8" name="Right Arrow 7"/>
          <p:cNvSpPr/>
          <p:nvPr/>
        </p:nvSpPr>
        <p:spPr>
          <a:xfrm>
            <a:off x="8033886" y="5404663"/>
            <a:ext cx="1351280" cy="357535"/>
          </a:xfrm>
          <a:prstGeom prst="rightArrow">
            <a:avLst>
              <a:gd name="adj1" fmla="val 30645"/>
              <a:gd name="adj2"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9385166" y="5362088"/>
            <a:ext cx="1358064" cy="400110"/>
          </a:xfrm>
          <a:prstGeom prst="rect">
            <a:avLst/>
          </a:prstGeom>
          <a:noFill/>
        </p:spPr>
        <p:txBody>
          <a:bodyPr wrap="none" rtlCol="0">
            <a:spAutoFit/>
          </a:bodyPr>
          <a:lstStyle/>
          <a:p>
            <a:r>
              <a:rPr lang="en-US" sz="2000" b="1" dirty="0">
                <a:solidFill>
                  <a:schemeClr val="accent6"/>
                </a:solidFill>
              </a:rPr>
              <a:t>Included</a:t>
            </a:r>
          </a:p>
        </p:txBody>
      </p:sp>
      <p:sp>
        <p:nvSpPr>
          <p:cNvPr id="11" name="Right Arrow 10"/>
          <p:cNvSpPr/>
          <p:nvPr/>
        </p:nvSpPr>
        <p:spPr>
          <a:xfrm>
            <a:off x="7617326" y="5933720"/>
            <a:ext cx="1767840" cy="357535"/>
          </a:xfrm>
          <a:prstGeom prst="rightArrow">
            <a:avLst>
              <a:gd name="adj1" fmla="val 30645"/>
              <a:gd name="adj2" fmla="val 50000"/>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Diagram 11"/>
          <p:cNvGraphicFramePr>
            <a:graphicFrameLocks noChangeAspect="1"/>
          </p:cNvGraphicFramePr>
          <p:nvPr>
            <p:extLst>
              <p:ext uri="{D42A27DB-BD31-4B8C-83A1-F6EECF244321}">
                <p14:modId xmlns:p14="http://schemas.microsoft.com/office/powerpoint/2010/main" val="2240362803"/>
              </p:ext>
            </p:extLst>
          </p:nvPr>
        </p:nvGraphicFramePr>
        <p:xfrm>
          <a:off x="2093495" y="1184378"/>
          <a:ext cx="7315200" cy="279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5761255" y="1121353"/>
            <a:ext cx="4104640" cy="2490153"/>
          </a:xfrm>
          <a:prstGeom prst="rect">
            <a:avLst/>
          </a:prstGeom>
          <a:solidFill>
            <a:sysClr val="window" lastClr="FFFFFF">
              <a:alpha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1B458F"/>
              </a:solidFill>
              <a:effectLst/>
              <a:uLnTx/>
              <a:uFillTx/>
              <a:latin typeface="Calibri" panose="020F0502020204030204"/>
            </a:endParaRPr>
          </a:p>
        </p:txBody>
      </p:sp>
      <p:sp>
        <p:nvSpPr>
          <p:cNvPr id="14" name="TextBox 13"/>
          <p:cNvSpPr txBox="1"/>
          <p:nvPr/>
        </p:nvSpPr>
        <p:spPr>
          <a:xfrm>
            <a:off x="1875055" y="1337314"/>
            <a:ext cx="2037080" cy="2490153"/>
          </a:xfrm>
          <a:prstGeom prst="rect">
            <a:avLst/>
          </a:prstGeom>
          <a:solidFill>
            <a:sysClr val="window" lastClr="FFFFFF">
              <a:alpha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1B458F"/>
              </a:solidFill>
              <a:effectLst/>
              <a:uLnTx/>
              <a:uFillTx/>
              <a:latin typeface="Calibri" panose="020F0502020204030204"/>
            </a:endParaRPr>
          </a:p>
        </p:txBody>
      </p:sp>
    </p:spTree>
    <p:extLst>
      <p:ext uri="{BB962C8B-B14F-4D97-AF65-F5344CB8AC3E}">
        <p14:creationId xmlns:p14="http://schemas.microsoft.com/office/powerpoint/2010/main" val="17467796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overdose death</a:t>
            </a:r>
            <a:endParaRPr lang="en-US" dirty="0"/>
          </a:p>
        </p:txBody>
      </p:sp>
      <p:sp>
        <p:nvSpPr>
          <p:cNvPr id="3" name="Content Placeholder 2"/>
          <p:cNvSpPr>
            <a:spLocks noGrp="1"/>
          </p:cNvSpPr>
          <p:nvPr>
            <p:ph idx="1"/>
          </p:nvPr>
        </p:nvSpPr>
        <p:spPr>
          <a:xfrm>
            <a:off x="1981200" y="4318000"/>
            <a:ext cx="8229600" cy="2082800"/>
          </a:xfrm>
        </p:spPr>
        <p:txBody>
          <a:bodyPr>
            <a:normAutofit fontScale="92500"/>
          </a:bodyPr>
          <a:lstStyle/>
          <a:p>
            <a:r>
              <a:rPr lang="en-US" dirty="0" smtClean="0"/>
              <a:t>NVSS mortality data includes specific drug (T) codes</a:t>
            </a:r>
          </a:p>
          <a:p>
            <a:r>
              <a:rPr lang="en-US" dirty="0" smtClean="0"/>
              <a:t>However…</a:t>
            </a:r>
          </a:p>
          <a:p>
            <a:pPr lvl="1"/>
            <a:r>
              <a:rPr lang="en-US" dirty="0" smtClean="0"/>
              <a:t>The toxicology completion varies greatly by state and year</a:t>
            </a:r>
          </a:p>
          <a:p>
            <a:pPr lvl="1"/>
            <a:r>
              <a:rPr lang="en-US" dirty="0" smtClean="0"/>
              <a:t>Not mutually exclusive</a:t>
            </a:r>
          </a:p>
          <a:p>
            <a:endParaRPr lang="en-US" dirty="0"/>
          </a:p>
        </p:txBody>
      </p:sp>
      <p:graphicFrame>
        <p:nvGraphicFramePr>
          <p:cNvPr id="7" name="Diagram 6"/>
          <p:cNvGraphicFramePr>
            <a:graphicFrameLocks noChangeAspect="1"/>
          </p:cNvGraphicFramePr>
          <p:nvPr>
            <p:extLst>
              <p:ext uri="{D42A27DB-BD31-4B8C-83A1-F6EECF244321}">
                <p14:modId xmlns:p14="http://schemas.microsoft.com/office/powerpoint/2010/main" val="3206024090"/>
              </p:ext>
            </p:extLst>
          </p:nvPr>
        </p:nvGraphicFramePr>
        <p:xfrm>
          <a:off x="2199640" y="1097299"/>
          <a:ext cx="7315200" cy="2796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726680" y="1034274"/>
            <a:ext cx="2245360" cy="2490153"/>
          </a:xfrm>
          <a:prstGeom prst="rect">
            <a:avLst/>
          </a:prstGeom>
          <a:solidFill>
            <a:sysClr val="window" lastClr="FFFFFF">
              <a:alpha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1B458F"/>
              </a:solidFill>
              <a:effectLst/>
              <a:uLnTx/>
              <a:uFillTx/>
              <a:latin typeface="Calibri" panose="020F0502020204030204"/>
            </a:endParaRPr>
          </a:p>
        </p:txBody>
      </p:sp>
      <p:sp>
        <p:nvSpPr>
          <p:cNvPr id="9" name="TextBox 8"/>
          <p:cNvSpPr txBox="1"/>
          <p:nvPr/>
        </p:nvSpPr>
        <p:spPr>
          <a:xfrm>
            <a:off x="1981200" y="1250235"/>
            <a:ext cx="3876040" cy="2490153"/>
          </a:xfrm>
          <a:prstGeom prst="rect">
            <a:avLst/>
          </a:prstGeom>
          <a:solidFill>
            <a:sysClr val="window" lastClr="FFFFFF">
              <a:alpha val="75000"/>
            </a:sys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1B458F"/>
              </a:solidFill>
              <a:effectLst/>
              <a:uLnTx/>
              <a:uFillTx/>
              <a:latin typeface="Calibri" panose="020F0502020204030204"/>
            </a:endParaRPr>
          </a:p>
        </p:txBody>
      </p:sp>
    </p:spTree>
    <p:extLst>
      <p:ext uri="{BB962C8B-B14F-4D97-AF65-F5344CB8AC3E}">
        <p14:creationId xmlns:p14="http://schemas.microsoft.com/office/powerpoint/2010/main" val="18252470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of overdose death</a:t>
            </a:r>
          </a:p>
        </p:txBody>
      </p:sp>
      <p:sp>
        <p:nvSpPr>
          <p:cNvPr id="3" name="Content Placeholder 2"/>
          <p:cNvSpPr>
            <a:spLocks noGrp="1"/>
          </p:cNvSpPr>
          <p:nvPr>
            <p:ph idx="1"/>
          </p:nvPr>
        </p:nvSpPr>
        <p:spPr/>
        <p:txBody>
          <a:bodyPr/>
          <a:lstStyle/>
          <a:p>
            <a:r>
              <a:rPr lang="en-US" dirty="0"/>
              <a:t>U</a:t>
            </a:r>
            <a:r>
              <a:rPr lang="en-US" dirty="0" smtClean="0"/>
              <a:t>nintentional </a:t>
            </a:r>
            <a:r>
              <a:rPr lang="en-US" dirty="0"/>
              <a:t>poisoning by and exposure to narcotics and </a:t>
            </a:r>
            <a:r>
              <a:rPr lang="en-US" dirty="0" err="1"/>
              <a:t>psychodysleptics</a:t>
            </a:r>
            <a:r>
              <a:rPr lang="en-US" dirty="0"/>
              <a:t> (hallucinogens) (</a:t>
            </a:r>
            <a:r>
              <a:rPr lang="en-US" dirty="0" smtClean="0"/>
              <a:t>X42)</a:t>
            </a:r>
          </a:p>
          <a:p>
            <a:endParaRPr lang="en-US" dirty="0" smtClean="0"/>
          </a:p>
          <a:p>
            <a:r>
              <a:rPr lang="en-US" dirty="0"/>
              <a:t>U</a:t>
            </a:r>
            <a:r>
              <a:rPr lang="en-US" dirty="0" smtClean="0"/>
              <a:t>nknown </a:t>
            </a:r>
            <a:r>
              <a:rPr lang="en-US" dirty="0"/>
              <a:t>intention poisoning by and exposure to narcotics and </a:t>
            </a:r>
            <a:r>
              <a:rPr lang="en-US" dirty="0" err="1"/>
              <a:t>psychodysleptics</a:t>
            </a:r>
            <a:r>
              <a:rPr lang="en-US" dirty="0"/>
              <a:t> (hallucinogens) (Y12</a:t>
            </a:r>
            <a:r>
              <a:rPr lang="en-US" dirty="0" smtClean="0"/>
              <a:t>)</a:t>
            </a:r>
          </a:p>
          <a:p>
            <a:endParaRPr lang="en-US" dirty="0" smtClean="0"/>
          </a:p>
          <a:p>
            <a:r>
              <a:rPr lang="en-US" dirty="0"/>
              <a:t>U</a:t>
            </a:r>
            <a:r>
              <a:rPr lang="en-US" dirty="0" smtClean="0"/>
              <a:t>nintentional </a:t>
            </a:r>
            <a:r>
              <a:rPr lang="en-US" dirty="0"/>
              <a:t>poisoning by and exposure to other and unspecified drugs, medicaments, and biological substances (</a:t>
            </a:r>
            <a:r>
              <a:rPr lang="en-US" dirty="0" smtClean="0"/>
              <a:t>X44)</a:t>
            </a:r>
          </a:p>
          <a:p>
            <a:endParaRPr lang="en-US" dirty="0" smtClean="0"/>
          </a:p>
          <a:p>
            <a:r>
              <a:rPr lang="en-US" dirty="0"/>
              <a:t>U</a:t>
            </a:r>
            <a:r>
              <a:rPr lang="en-US" dirty="0" smtClean="0"/>
              <a:t>nknown </a:t>
            </a:r>
            <a:r>
              <a:rPr lang="en-US" dirty="0"/>
              <a:t>intention poisoning by and exposure to other and unspecified drugs, medicaments, and biological substances (Y14)</a:t>
            </a:r>
          </a:p>
        </p:txBody>
      </p:sp>
    </p:spTree>
    <p:extLst>
      <p:ext uri="{BB962C8B-B14F-4D97-AF65-F5344CB8AC3E}">
        <p14:creationId xmlns:p14="http://schemas.microsoft.com/office/powerpoint/2010/main" val="5538614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PI 740">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12725</TotalTime>
  <Words>1514</Words>
  <Application>Microsoft Office PowerPoint</Application>
  <PresentationFormat>Widescreen</PresentationFormat>
  <Paragraphs>286</Paragraphs>
  <Slides>30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Cambria Math</vt:lpstr>
      <vt:lpstr>Georgia</vt:lpstr>
      <vt:lpstr>Times New Roman</vt:lpstr>
      <vt:lpstr>Trebuchet MS</vt:lpstr>
      <vt:lpstr>Wingdings 2</vt:lpstr>
      <vt:lpstr>EPI 740</vt:lpstr>
      <vt:lpstr>Prevalence of Chronic Hepatitis C Virus Infection US States and District of Columbia, 2013-2016</vt:lpstr>
      <vt:lpstr>Outline</vt:lpstr>
      <vt:lpstr>Background on HCV Prevalence Estimation</vt:lpstr>
      <vt:lpstr>Method builds on previous approaches for national, state estimates</vt:lpstr>
      <vt:lpstr>Shifting epidemiology of HCV to account for</vt:lpstr>
      <vt:lpstr>Overview of analytic approach</vt:lpstr>
      <vt:lpstr>Overview of analytic approach</vt:lpstr>
      <vt:lpstr>Overview of analytic approach</vt:lpstr>
      <vt:lpstr>Overview of analytic approach</vt:lpstr>
      <vt:lpstr>Overview of analytic approach</vt:lpstr>
      <vt:lpstr>Overview of analytic approach</vt:lpstr>
      <vt:lpstr>Data sources for steps 1-4</vt:lpstr>
      <vt:lpstr>Populations not Included in NHANES (step 5)</vt:lpstr>
      <vt:lpstr>Results: HCV RNA Prevalence, 2013-2016</vt:lpstr>
      <vt:lpstr>Results: Persons with HCV RNA, 2013-2016</vt:lpstr>
      <vt:lpstr>Limitations &amp; Strengths</vt:lpstr>
      <vt:lpstr>Conclusions</vt:lpstr>
      <vt:lpstr>Thank you!</vt:lpstr>
      <vt:lpstr>Extra slides</vt:lpstr>
      <vt:lpstr>Approaches for unsampled populations</vt:lpstr>
      <vt:lpstr>Example: Incarcerated</vt:lpstr>
      <vt:lpstr>National Estimates</vt:lpstr>
      <vt:lpstr>Acute HCV reports (NNDSS)</vt:lpstr>
      <vt:lpstr>Maternal HCV on birth certificiates (NVSS)</vt:lpstr>
      <vt:lpstr>Drug overdose mortality</vt:lpstr>
      <vt:lpstr>Definition of overdose death</vt:lpstr>
      <vt:lpstr>Definition of overdose death</vt:lpstr>
      <vt:lpstr>Definition of overdose death</vt:lpstr>
      <vt:lpstr>Definition of overdose death</vt:lpstr>
      <vt:lpstr>Definition of overdose death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NYSDOH Presentation</dc:title>
  <dc:creator>Rosenthal, Elizabeth Marie</dc:creator>
  <cp:lastModifiedBy>Eli</cp:lastModifiedBy>
  <cp:revision>220</cp:revision>
  <dcterms:created xsi:type="dcterms:W3CDTF">2018-04-04T18:47:54Z</dcterms:created>
  <dcterms:modified xsi:type="dcterms:W3CDTF">2018-11-07T21:17:53Z</dcterms:modified>
</cp:coreProperties>
</file>